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trictFirstAndLastChars="0" saveSubsetFonts="1">
  <p:sldMasterIdLst>
    <p:sldMasterId id="2147483650" r:id="rId1"/>
  </p:sldMasterIdLst>
  <p:notesMasterIdLst>
    <p:notesMasterId r:id="rId20"/>
  </p:notesMasterIdLst>
  <p:handoutMasterIdLst>
    <p:handoutMasterId r:id="rId21"/>
  </p:handoutMasterIdLst>
  <p:sldIdLst>
    <p:sldId id="378" r:id="rId2"/>
    <p:sldId id="407" r:id="rId3"/>
    <p:sldId id="411" r:id="rId4"/>
    <p:sldId id="408" r:id="rId5"/>
    <p:sldId id="424" r:id="rId6"/>
    <p:sldId id="418" r:id="rId7"/>
    <p:sldId id="419" r:id="rId8"/>
    <p:sldId id="420" r:id="rId9"/>
    <p:sldId id="421" r:id="rId10"/>
    <p:sldId id="422" r:id="rId11"/>
    <p:sldId id="423" r:id="rId12"/>
    <p:sldId id="414" r:id="rId13"/>
    <p:sldId id="425" r:id="rId14"/>
    <p:sldId id="413" r:id="rId15"/>
    <p:sldId id="412" r:id="rId16"/>
    <p:sldId id="416" r:id="rId17"/>
    <p:sldId id="388" r:id="rId18"/>
    <p:sldId id="417" r:id="rId19"/>
  </p:sldIdLst>
  <p:sldSz cx="9144000" cy="6858000" type="screen4x3"/>
  <p:notesSz cx="7102475" cy="9388475"/>
  <p:custDataLst>
    <p:tags r:id="rId22"/>
  </p:custDataLst>
  <p:defaultTextStyle>
    <a:defPPr>
      <a:defRPr lang="en-US"/>
    </a:defPPr>
    <a:lvl1pPr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1pPr>
    <a:lvl2pPr marL="4572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2pPr>
    <a:lvl3pPr marL="9144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3pPr>
    <a:lvl4pPr marL="13716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4pPr>
    <a:lvl5pPr marL="1828800" algn="ctr" rtl="0" eaLnBrk="0" fontAlgn="base" hangingPunct="0">
      <a:lnSpc>
        <a:spcPct val="90000"/>
      </a:lnSpc>
      <a:spcBef>
        <a:spcPct val="30000"/>
      </a:spcBef>
      <a:spcAft>
        <a:spcPct val="10000"/>
      </a:spcAft>
      <a:defRPr sz="24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24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24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24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2400" kern="1200">
        <a:solidFill>
          <a:schemeClr val="tx1"/>
        </a:solidFill>
        <a:latin typeface="Arial" charset="0"/>
        <a:ea typeface="Arial Unicode MS" pitchFamily="34" charset="-128"/>
        <a:cs typeface="Arial Unicode MS" pitchFamily="34" charset="-128"/>
      </a:defRPr>
    </a:lvl9pPr>
  </p:defaultTextStyle>
  <p:extLst>
    <p:ext uri="{EFAFB233-063F-42B5-8137-9DF3F51BA10A}">
      <p15:sldGuideLst xmlns="" xmlns:p15="http://schemas.microsoft.com/office/powerpoint/2012/main">
        <p15:guide id="1" orient="horz" pos="1647">
          <p15:clr>
            <a:srgbClr val="A4A3A4"/>
          </p15:clr>
        </p15:guide>
        <p15:guide id="2" orient="horz" pos="4178">
          <p15:clr>
            <a:srgbClr val="A4A3A4"/>
          </p15:clr>
        </p15:guide>
        <p15:guide id="3" orient="horz" pos="596">
          <p15:clr>
            <a:srgbClr val="A4A3A4"/>
          </p15:clr>
        </p15:guide>
        <p15:guide id="4" orient="horz" pos="1087">
          <p15:clr>
            <a:srgbClr val="A4A3A4"/>
          </p15:clr>
        </p15:guide>
        <p15:guide id="5" pos="295" userDrawn="1">
          <p15:clr>
            <a:srgbClr val="A4A3A4"/>
          </p15:clr>
        </p15:guide>
        <p15:guide id="6" pos="5444">
          <p15:clr>
            <a:srgbClr val="A4A3A4"/>
          </p15:clr>
        </p15:guide>
      </p15:sldGuideLst>
    </p:ext>
    <p:ext uri="{2D200454-40CA-4A62-9FC3-DE9A4176ACB9}">
      <p15:notesGuideLst xmlns="" xmlns:p15="http://schemas.microsoft.com/office/powerpoint/2012/main">
        <p15:guide id="1" orient="horz" pos="2957">
          <p15:clr>
            <a:srgbClr val="A4A3A4"/>
          </p15:clr>
        </p15:guide>
        <p15:guide id="2" orient="horz" pos="5757">
          <p15:clr>
            <a:srgbClr val="A4A3A4"/>
          </p15:clr>
        </p15:guide>
        <p15:guide id="3" pos="2237">
          <p15:clr>
            <a:srgbClr val="A4A3A4"/>
          </p15:clr>
        </p15:guide>
        <p15:guide id="4" pos="1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CDCDCD"/>
    <a:srgbClr val="00529B"/>
    <a:srgbClr val="969696"/>
    <a:srgbClr val="993366"/>
    <a:srgbClr val="B000B0"/>
    <a:srgbClr val="FFFFFF"/>
    <a:srgbClr val="85B0C6"/>
    <a:srgbClr val="5B97B1"/>
    <a:srgbClr val="6E96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4914" autoAdjust="0"/>
    <p:restoredTop sz="89667" autoAdjust="0"/>
  </p:normalViewPr>
  <p:slideViewPr>
    <p:cSldViewPr snapToGrid="0">
      <p:cViewPr varScale="1">
        <p:scale>
          <a:sx n="66" d="100"/>
          <a:sy n="66" d="100"/>
        </p:scale>
        <p:origin x="-2004" y="-96"/>
      </p:cViewPr>
      <p:guideLst>
        <p:guide orient="horz" pos="1647"/>
        <p:guide orient="horz" pos="4178"/>
        <p:guide orient="horz" pos="596"/>
        <p:guide orient="horz" pos="1087"/>
        <p:guide pos="295"/>
        <p:guide pos="544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66" d="100"/>
          <a:sy n="66" d="100"/>
        </p:scale>
        <p:origin x="-1500" y="732"/>
      </p:cViewPr>
      <p:guideLst>
        <p:guide orient="horz" pos="2957"/>
        <p:guide orient="horz" pos="5757"/>
        <p:guide pos="2237"/>
        <p:guide pos="16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invertIfNegative val="0"/>
          <c:dPt>
            <c:idx val="0"/>
            <c:invertIfNegative val="0"/>
            <c:bubble3D val="0"/>
            <c:spPr>
              <a:solidFill>
                <a:srgbClr val="FF9900"/>
              </a:solidFill>
            </c:spPr>
          </c:dPt>
          <c:dLbls>
            <c:spPr>
              <a:noFill/>
              <a:ln>
                <a:noFill/>
              </a:ln>
              <a:effectLst/>
            </c:spPr>
            <c:txPr>
              <a:bodyPr/>
              <a:lstStyle/>
              <a:p>
                <a:pPr>
                  <a:defRPr sz="1050"/>
                </a:pPr>
                <a:endParaRPr lang="hu-HU"/>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Sheet1!$A$2:$A$7</c:f>
              <c:strCache>
                <c:ptCount val="6"/>
                <c:pt idx="0">
                  <c:v>PPM Összesen</c:v>
                </c:pt>
                <c:pt idx="1">
                  <c:v>Pénzügyi menedzsment</c:v>
                </c:pt>
                <c:pt idx="2">
                  <c:v>Emberek</c:v>
                </c:pt>
                <c:pt idx="3">
                  <c:v>Gyakorlatok és folyamatok</c:v>
                </c:pt>
                <c:pt idx="4">
                  <c:v>Kapcsolatok</c:v>
                </c:pt>
                <c:pt idx="5">
                  <c:v>Technológia</c:v>
                </c:pt>
              </c:strCache>
            </c:strRef>
          </c:cat>
          <c:val>
            <c:numRef>
              <c:f>Sheet1!$B$2:$B$7</c:f>
              <c:numCache>
                <c:formatCode>0.00</c:formatCode>
                <c:ptCount val="6"/>
                <c:pt idx="0">
                  <c:v>2.811593010810812</c:v>
                </c:pt>
                <c:pt idx="1">
                  <c:v>2.8006930054054062</c:v>
                </c:pt>
                <c:pt idx="2">
                  <c:v>2.7916512378378369</c:v>
                </c:pt>
                <c:pt idx="3">
                  <c:v>3.093515794594595</c:v>
                </c:pt>
                <c:pt idx="4">
                  <c:v>2.9787318054054062</c:v>
                </c:pt>
                <c:pt idx="5">
                  <c:v>2.3406167945945948</c:v>
                </c:pt>
              </c:numCache>
            </c:numRef>
          </c:val>
        </c:ser>
        <c:dLbls>
          <c:showLegendKey val="0"/>
          <c:showVal val="0"/>
          <c:showCatName val="0"/>
          <c:showSerName val="0"/>
          <c:showPercent val="0"/>
          <c:showBubbleSize val="0"/>
        </c:dLbls>
        <c:gapWidth val="150"/>
        <c:axId val="87700480"/>
        <c:axId val="44086336"/>
      </c:barChart>
      <c:catAx>
        <c:axId val="87700480"/>
        <c:scaling>
          <c:orientation val="minMax"/>
        </c:scaling>
        <c:delete val="0"/>
        <c:axPos val="l"/>
        <c:numFmt formatCode="General" sourceLinked="0"/>
        <c:majorTickMark val="out"/>
        <c:minorTickMark val="none"/>
        <c:tickLblPos val="nextTo"/>
        <c:txPr>
          <a:bodyPr/>
          <a:lstStyle/>
          <a:p>
            <a:pPr>
              <a:defRPr sz="1600"/>
            </a:pPr>
            <a:endParaRPr lang="hu-HU"/>
          </a:p>
        </c:txPr>
        <c:crossAx val="44086336"/>
        <c:crosses val="autoZero"/>
        <c:auto val="1"/>
        <c:lblAlgn val="ctr"/>
        <c:lblOffset val="100"/>
        <c:noMultiLvlLbl val="0"/>
      </c:catAx>
      <c:valAx>
        <c:axId val="44086336"/>
        <c:scaling>
          <c:orientation val="minMax"/>
          <c:max val="5"/>
          <c:min val="2"/>
        </c:scaling>
        <c:delete val="0"/>
        <c:axPos val="b"/>
        <c:majorGridlines/>
        <c:numFmt formatCode="0.00" sourceLinked="1"/>
        <c:majorTickMark val="out"/>
        <c:minorTickMark val="none"/>
        <c:tickLblPos val="nextTo"/>
        <c:txPr>
          <a:bodyPr/>
          <a:lstStyle/>
          <a:p>
            <a:pPr>
              <a:defRPr sz="1200"/>
            </a:pPr>
            <a:endParaRPr lang="hu-HU"/>
          </a:p>
        </c:txPr>
        <c:crossAx val="87700480"/>
        <c:crosses val="autoZero"/>
        <c:crossBetween val="between"/>
      </c:valAx>
    </c:plotArea>
    <c:plotVisOnly val="1"/>
    <c:dispBlanksAs val="gap"/>
    <c:showDLblsOverMax val="0"/>
  </c:chart>
  <c:txPr>
    <a:bodyPr/>
    <a:lstStyle/>
    <a:p>
      <a:pPr>
        <a:defRPr sz="1800"/>
      </a:pPr>
      <a:endParaRPr lang="hu-HU"/>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76575" cy="468313"/>
          </a:xfrm>
          <a:prstGeom prst="rect">
            <a:avLst/>
          </a:prstGeom>
          <a:noFill/>
          <a:ln w="9525">
            <a:noFill/>
            <a:miter lim="800000"/>
            <a:headEnd/>
            <a:tailEnd/>
          </a:ln>
          <a:effectLst/>
        </p:spPr>
        <p:txBody>
          <a:bodyPr vert="horz" wrap="square" lIns="19324" tIns="0" rIns="19324" bIns="0" numCol="1" anchor="t" anchorCtr="0" compatLnSpc="1">
            <a:prstTxWarp prst="textNoShape">
              <a:avLst/>
            </a:prstTxWarp>
          </a:bodyPr>
          <a:lstStyle>
            <a:lvl1pPr algn="l" defTabSz="962025">
              <a:lnSpc>
                <a:spcPct val="100000"/>
              </a:lnSpc>
              <a:spcBef>
                <a:spcPct val="0"/>
              </a:spcBef>
              <a:spcAft>
                <a:spcPct val="0"/>
              </a:spcAft>
              <a:defRPr sz="1000" i="1">
                <a:ea typeface="+mn-ea"/>
                <a:cs typeface="+mn-cs"/>
              </a:defRPr>
            </a:lvl1pPr>
          </a:lstStyle>
          <a:p>
            <a:pPr>
              <a:defRPr/>
            </a:pPr>
            <a:endParaRPr lang="en-US" dirty="0"/>
          </a:p>
        </p:txBody>
      </p:sp>
      <p:sp>
        <p:nvSpPr>
          <p:cNvPr id="3075" name="Rectangle 3"/>
          <p:cNvSpPr>
            <a:spLocks noGrp="1" noChangeArrowheads="1"/>
          </p:cNvSpPr>
          <p:nvPr>
            <p:ph type="dt" sz="quarter" idx="1"/>
          </p:nvPr>
        </p:nvSpPr>
        <p:spPr bwMode="auto">
          <a:xfrm>
            <a:off x="4025900" y="0"/>
            <a:ext cx="3076575" cy="468313"/>
          </a:xfrm>
          <a:prstGeom prst="rect">
            <a:avLst/>
          </a:prstGeom>
          <a:noFill/>
          <a:ln w="9525">
            <a:noFill/>
            <a:miter lim="800000"/>
            <a:headEnd/>
            <a:tailEnd/>
          </a:ln>
          <a:effectLst/>
        </p:spPr>
        <p:txBody>
          <a:bodyPr vert="horz" wrap="square" lIns="19324" tIns="0" rIns="19324" bIns="0" numCol="1" anchor="t" anchorCtr="0" compatLnSpc="1">
            <a:prstTxWarp prst="textNoShape">
              <a:avLst/>
            </a:prstTxWarp>
          </a:bodyPr>
          <a:lstStyle>
            <a:lvl1pPr algn="r" defTabSz="962025">
              <a:lnSpc>
                <a:spcPct val="100000"/>
              </a:lnSpc>
              <a:spcBef>
                <a:spcPct val="0"/>
              </a:spcBef>
              <a:spcAft>
                <a:spcPct val="0"/>
              </a:spcAft>
              <a:defRPr sz="1000" i="1">
                <a:ea typeface="+mn-ea"/>
                <a:cs typeface="+mn-cs"/>
              </a:defRPr>
            </a:lvl1pPr>
          </a:lstStyle>
          <a:p>
            <a:pPr>
              <a:defRPr/>
            </a:pPr>
            <a:endParaRPr lang="en-US" dirty="0"/>
          </a:p>
        </p:txBody>
      </p:sp>
      <p:sp>
        <p:nvSpPr>
          <p:cNvPr id="3076" name="Rectangle 4"/>
          <p:cNvSpPr>
            <a:spLocks noGrp="1" noChangeArrowheads="1"/>
          </p:cNvSpPr>
          <p:nvPr>
            <p:ph type="ftr" sz="quarter" idx="2"/>
          </p:nvPr>
        </p:nvSpPr>
        <p:spPr bwMode="auto">
          <a:xfrm>
            <a:off x="0" y="8920163"/>
            <a:ext cx="3076575" cy="468312"/>
          </a:xfrm>
          <a:prstGeom prst="rect">
            <a:avLst/>
          </a:prstGeom>
          <a:noFill/>
          <a:ln w="9525">
            <a:noFill/>
            <a:miter lim="800000"/>
            <a:headEnd/>
            <a:tailEnd/>
          </a:ln>
          <a:effectLst/>
        </p:spPr>
        <p:txBody>
          <a:bodyPr vert="horz" wrap="square" lIns="19324" tIns="0" rIns="19324" bIns="0" numCol="1" anchor="b" anchorCtr="0" compatLnSpc="1">
            <a:prstTxWarp prst="textNoShape">
              <a:avLst/>
            </a:prstTxWarp>
          </a:bodyPr>
          <a:lstStyle>
            <a:lvl1pPr algn="l" defTabSz="962025">
              <a:lnSpc>
                <a:spcPct val="100000"/>
              </a:lnSpc>
              <a:spcBef>
                <a:spcPct val="0"/>
              </a:spcBef>
              <a:spcAft>
                <a:spcPct val="0"/>
              </a:spcAft>
              <a:defRPr sz="1000" i="1">
                <a:ea typeface="+mn-ea"/>
                <a:cs typeface="+mn-cs"/>
              </a:defRPr>
            </a:lvl1pPr>
          </a:lstStyle>
          <a:p>
            <a:pPr>
              <a:defRPr/>
            </a:pPr>
            <a:endParaRPr lang="en-US" dirty="0"/>
          </a:p>
        </p:txBody>
      </p:sp>
      <p:sp>
        <p:nvSpPr>
          <p:cNvPr id="3077" name="Rectangle 5"/>
          <p:cNvSpPr>
            <a:spLocks noGrp="1" noChangeArrowheads="1"/>
          </p:cNvSpPr>
          <p:nvPr>
            <p:ph type="sldNum" sz="quarter" idx="3"/>
          </p:nvPr>
        </p:nvSpPr>
        <p:spPr bwMode="auto">
          <a:xfrm>
            <a:off x="4025900" y="8920163"/>
            <a:ext cx="3076575" cy="468312"/>
          </a:xfrm>
          <a:prstGeom prst="rect">
            <a:avLst/>
          </a:prstGeom>
          <a:noFill/>
          <a:ln w="9525">
            <a:noFill/>
            <a:miter lim="800000"/>
            <a:headEnd/>
            <a:tailEnd/>
          </a:ln>
          <a:effectLst/>
        </p:spPr>
        <p:txBody>
          <a:bodyPr vert="horz" wrap="square" lIns="19324" tIns="0" rIns="19324" bIns="0" numCol="1" anchor="b" anchorCtr="0" compatLnSpc="1">
            <a:prstTxWarp prst="textNoShape">
              <a:avLst/>
            </a:prstTxWarp>
          </a:bodyPr>
          <a:lstStyle>
            <a:lvl1pPr algn="r" defTabSz="962025">
              <a:lnSpc>
                <a:spcPct val="100000"/>
              </a:lnSpc>
              <a:spcBef>
                <a:spcPct val="0"/>
              </a:spcBef>
              <a:spcAft>
                <a:spcPct val="0"/>
              </a:spcAft>
              <a:defRPr sz="1000" i="1">
                <a:ea typeface="+mn-ea"/>
                <a:cs typeface="+mn-cs"/>
              </a:defRPr>
            </a:lvl1pPr>
          </a:lstStyle>
          <a:p>
            <a:pPr>
              <a:defRPr/>
            </a:pPr>
            <a:fld id="{5F8EE95B-547E-472A-8178-E65FCEC5AD0F}" type="slidenum">
              <a:rPr lang="en-US"/>
              <a:pPr>
                <a:defRPr/>
              </a:pPr>
              <a:t>‹#›</a:t>
            </a:fld>
            <a:endParaRPr lang="en-US" dirty="0"/>
          </a:p>
        </p:txBody>
      </p:sp>
    </p:spTree>
    <p:extLst>
      <p:ext uri="{BB962C8B-B14F-4D97-AF65-F5344CB8AC3E}">
        <p14:creationId xmlns:p14="http://schemas.microsoft.com/office/powerpoint/2010/main" val="17162045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28" name="Rectangle 80"/>
          <p:cNvSpPr>
            <a:spLocks noGrp="1" noChangeArrowheads="1"/>
          </p:cNvSpPr>
          <p:nvPr>
            <p:ph type="body" sz="quarter" idx="3"/>
          </p:nvPr>
        </p:nvSpPr>
        <p:spPr bwMode="gray">
          <a:xfrm>
            <a:off x="150813" y="5724525"/>
            <a:ext cx="6799262" cy="3022600"/>
          </a:xfrm>
          <a:prstGeom prst="rect">
            <a:avLst/>
          </a:prstGeom>
          <a:noFill/>
          <a:ln w="9525">
            <a:noFill/>
            <a:miter lim="800000"/>
            <a:headEnd/>
            <a:tailEnd/>
          </a:ln>
          <a:effectLst/>
        </p:spPr>
        <p:txBody>
          <a:bodyPr vert="horz" wrap="square" lIns="93587" tIns="47586" rIns="93587" bIns="47586" numCol="1" anchor="t" anchorCtr="0" compatLnSpc="1">
            <a:prstTxWarp prst="textNoShape">
              <a:avLst/>
            </a:prstTxWarp>
          </a:bodyPr>
          <a:lstStyle/>
          <a:p>
            <a:pPr lvl="0"/>
            <a:r>
              <a:rPr lang="en-US" noProof="0" dirty="0" smtClean="0"/>
              <a:t>Click to edit Master text styles</a:t>
            </a:r>
          </a:p>
        </p:txBody>
      </p:sp>
      <p:sp>
        <p:nvSpPr>
          <p:cNvPr id="14341" name="Rectangle 90"/>
          <p:cNvSpPr>
            <a:spLocks noGrp="1" noRot="1" noChangeAspect="1" noChangeArrowheads="1" noTextEdit="1"/>
          </p:cNvSpPr>
          <p:nvPr>
            <p:ph type="sldImg" idx="2"/>
          </p:nvPr>
        </p:nvSpPr>
        <p:spPr bwMode="gray">
          <a:xfrm>
            <a:off x="1116807" y="1725613"/>
            <a:ext cx="4867275" cy="3651250"/>
          </a:xfrm>
          <a:prstGeom prst="rect">
            <a:avLst/>
          </a:prstGeom>
          <a:noFill/>
          <a:ln w="9525">
            <a:solidFill>
              <a:schemeClr val="tx1"/>
            </a:solidFill>
            <a:miter lim="800000"/>
            <a:headEnd/>
            <a:tailEnd/>
          </a:ln>
        </p:spPr>
      </p:sp>
      <p:sp>
        <p:nvSpPr>
          <p:cNvPr id="2135" name="Rectangle 87"/>
          <p:cNvSpPr>
            <a:spLocks noChangeArrowheads="1"/>
          </p:cNvSpPr>
          <p:nvPr/>
        </p:nvSpPr>
        <p:spPr bwMode="gray">
          <a:xfrm>
            <a:off x="6226175" y="9134475"/>
            <a:ext cx="492125" cy="165100"/>
          </a:xfrm>
          <a:prstGeom prst="rect">
            <a:avLst/>
          </a:prstGeom>
          <a:noFill/>
          <a:ln w="9525">
            <a:noFill/>
            <a:miter lim="800000"/>
            <a:headEnd/>
            <a:tailEnd/>
          </a:ln>
          <a:effectLst/>
        </p:spPr>
        <p:txBody>
          <a:bodyPr wrap="none" lIns="0" tIns="0" rIns="0" bIns="0">
            <a:spAutoFit/>
          </a:bodyPr>
          <a:lstStyle/>
          <a:p>
            <a:pPr defTabSz="944563">
              <a:lnSpc>
                <a:spcPct val="108000"/>
              </a:lnSpc>
              <a:spcBef>
                <a:spcPct val="0"/>
              </a:spcBef>
              <a:spcAft>
                <a:spcPct val="0"/>
              </a:spcAft>
              <a:defRPr/>
            </a:pPr>
            <a:r>
              <a:rPr lang="en-US" sz="1000" b="1" dirty="0">
                <a:ea typeface="+mn-ea"/>
                <a:cs typeface="+mn-cs"/>
              </a:rPr>
              <a:t>Page </a:t>
            </a:r>
            <a:fld id="{AD3CB4DA-0FAA-4B3E-BE81-41344522CDD3}" type="slidenum">
              <a:rPr lang="en-US" sz="1000" b="1">
                <a:ea typeface="+mn-ea"/>
                <a:cs typeface="+mn-cs"/>
              </a:rPr>
              <a:pPr defTabSz="944563">
                <a:lnSpc>
                  <a:spcPct val="108000"/>
                </a:lnSpc>
                <a:spcBef>
                  <a:spcPct val="0"/>
                </a:spcBef>
                <a:spcAft>
                  <a:spcPct val="0"/>
                </a:spcAft>
                <a:defRPr/>
              </a:pPr>
              <a:t>‹#›</a:t>
            </a:fld>
            <a:endParaRPr lang="en-US" sz="1000" b="1" dirty="0">
              <a:ea typeface="+mn-ea"/>
              <a:cs typeface="+mn-cs"/>
            </a:endParaRPr>
          </a:p>
        </p:txBody>
      </p:sp>
      <p:sp>
        <p:nvSpPr>
          <p:cNvPr id="2136" name="Rectangle 88"/>
          <p:cNvSpPr>
            <a:spLocks noChangeArrowheads="1"/>
          </p:cNvSpPr>
          <p:nvPr/>
        </p:nvSpPr>
        <p:spPr bwMode="gray">
          <a:xfrm>
            <a:off x="3959225" y="8828088"/>
            <a:ext cx="2933700" cy="153888"/>
          </a:xfrm>
          <a:prstGeom prst="rect">
            <a:avLst/>
          </a:prstGeom>
          <a:noFill/>
          <a:ln w="9525">
            <a:noFill/>
            <a:miter lim="800000"/>
            <a:headEnd/>
            <a:tailEnd/>
          </a:ln>
        </p:spPr>
        <p:txBody>
          <a:bodyPr lIns="0" tIns="0" rIns="0" bIns="0">
            <a:spAutoFit/>
          </a:bodyPr>
          <a:lstStyle/>
          <a:p>
            <a:pPr algn="l" defTabSz="912813">
              <a:lnSpc>
                <a:spcPct val="100000"/>
              </a:lnSpc>
              <a:spcBef>
                <a:spcPct val="0"/>
              </a:spcBef>
              <a:spcAft>
                <a:spcPct val="0"/>
              </a:spcAft>
              <a:defRPr/>
            </a:pPr>
            <a:r>
              <a:rPr lang="en-US" sz="1000" dirty="0" smtClean="0">
                <a:solidFill>
                  <a:srgbClr val="000000"/>
                </a:solidFill>
                <a:ea typeface="+mn-ea"/>
                <a:cs typeface="+mn-cs"/>
              </a:rPr>
              <a:t>Matt Light</a:t>
            </a:r>
            <a:endParaRPr lang="en-US" sz="1000" b="1" dirty="0">
              <a:ea typeface="+mn-ea"/>
              <a:cs typeface="+mn-cs"/>
            </a:endParaRPr>
          </a:p>
        </p:txBody>
      </p:sp>
      <p:sp>
        <p:nvSpPr>
          <p:cNvPr id="2137" name="Rectangle 89"/>
          <p:cNvSpPr>
            <a:spLocks noChangeArrowheads="1"/>
          </p:cNvSpPr>
          <p:nvPr/>
        </p:nvSpPr>
        <p:spPr bwMode="gray">
          <a:xfrm>
            <a:off x="3959225" y="9147175"/>
            <a:ext cx="2005013" cy="152400"/>
          </a:xfrm>
          <a:prstGeom prst="rect">
            <a:avLst/>
          </a:prstGeom>
          <a:noFill/>
          <a:ln w="9525">
            <a:noFill/>
            <a:miter lim="800000"/>
            <a:headEnd/>
            <a:tailEnd/>
          </a:ln>
        </p:spPr>
        <p:txBody>
          <a:bodyPr lIns="0" tIns="0" rIns="0" bIns="0">
            <a:spAutoFit/>
          </a:bodyPr>
          <a:lstStyle/>
          <a:p>
            <a:pPr algn="l" defTabSz="912813">
              <a:lnSpc>
                <a:spcPct val="100000"/>
              </a:lnSpc>
              <a:spcBef>
                <a:spcPct val="0"/>
              </a:spcBef>
              <a:spcAft>
                <a:spcPct val="0"/>
              </a:spcAft>
              <a:defRPr/>
            </a:pPr>
            <a:r>
              <a:rPr lang="en-US" sz="1000" kern="1200" dirty="0" smtClean="0">
                <a:solidFill>
                  <a:srgbClr val="000000"/>
                </a:solidFill>
                <a:latin typeface="Arial" charset="0"/>
                <a:ea typeface="Arial Unicode MS" pitchFamily="34" charset="-128"/>
                <a:cs typeface="Arial Unicode MS" pitchFamily="34" charset="-128"/>
              </a:rPr>
              <a:t>Trends in PPM</a:t>
            </a:r>
            <a:endParaRPr lang="en-US" sz="1000" b="1" kern="1200" dirty="0">
              <a:solidFill>
                <a:schemeClr val="tx1"/>
              </a:solidFill>
              <a:latin typeface="Arial" charset="0"/>
              <a:ea typeface="Arial Unicode MS" pitchFamily="34" charset="-128"/>
              <a:cs typeface="Arial Unicode MS" pitchFamily="34" charset="-128"/>
            </a:endParaRPr>
          </a:p>
        </p:txBody>
      </p:sp>
      <p:sp>
        <p:nvSpPr>
          <p:cNvPr id="2141" name="Rectangle 93"/>
          <p:cNvSpPr>
            <a:spLocks noChangeArrowheads="1"/>
          </p:cNvSpPr>
          <p:nvPr/>
        </p:nvSpPr>
        <p:spPr bwMode="gray">
          <a:xfrm>
            <a:off x="168275" y="8828088"/>
            <a:ext cx="3667125" cy="438582"/>
          </a:xfrm>
          <a:prstGeom prst="rect">
            <a:avLst/>
          </a:prstGeom>
          <a:noFill/>
          <a:ln w="12700">
            <a:noFill/>
            <a:miter lim="800000"/>
            <a:headEnd type="none" w="sm" len="sm"/>
            <a:tailEnd type="none" w="sm" len="sm"/>
          </a:ln>
          <a:effectLst/>
        </p:spPr>
        <p:txBody>
          <a:bodyPr>
            <a:spAutoFit/>
          </a:bodyPr>
          <a:lstStyle/>
          <a:p>
            <a:pPr algn="l">
              <a:spcBef>
                <a:spcPct val="0"/>
              </a:spcBef>
              <a:spcAft>
                <a:spcPct val="0"/>
              </a:spcAft>
              <a:defRPr/>
            </a:pPr>
            <a:r>
              <a:rPr lang="en-US" sz="500" dirty="0" smtClean="0">
                <a:solidFill>
                  <a:srgbClr val="000000"/>
                </a:solidFill>
                <a:ea typeface="Times New Roman" pitchFamily="18" charset="0"/>
                <a:cs typeface="Arial" charset="0"/>
              </a:rPr>
              <a:t>This presentation, including any supporting materials, is owned by Gartner, Inc. and/or its affiliates and is for the sole use of the intended Gartner audience or other authorized recipients. This presentation may contain information that is confidential, proprietary or otherwise legally protected, and it may not be further copied, distributed or publicly displayed without the express written permission of Gartner, Inc. or its affiliates.</a:t>
            </a:r>
            <a:br>
              <a:rPr lang="en-US" sz="500" dirty="0" smtClean="0">
                <a:solidFill>
                  <a:srgbClr val="000000"/>
                </a:solidFill>
                <a:ea typeface="Times New Roman" pitchFamily="18" charset="0"/>
                <a:cs typeface="Arial" charset="0"/>
              </a:rPr>
            </a:br>
            <a:r>
              <a:rPr lang="en-US" sz="500" dirty="0" smtClean="0">
                <a:solidFill>
                  <a:srgbClr val="000000"/>
                </a:solidFill>
                <a:ea typeface="Times New Roman" pitchFamily="18" charset="0"/>
                <a:cs typeface="Arial" charset="0"/>
              </a:rPr>
              <a:t>© 2013 Gartner, Inc. and/or its affiliates. All rights reserved.</a:t>
            </a:r>
          </a:p>
        </p:txBody>
      </p:sp>
      <p:sp>
        <p:nvSpPr>
          <p:cNvPr id="2143" name="Freeform 95"/>
          <p:cNvSpPr>
            <a:spLocks/>
          </p:cNvSpPr>
          <p:nvPr/>
        </p:nvSpPr>
        <p:spPr bwMode="auto">
          <a:xfrm>
            <a:off x="211932" y="8801100"/>
            <a:ext cx="6677025" cy="0"/>
          </a:xfrm>
          <a:custGeom>
            <a:avLst/>
            <a:gdLst>
              <a:gd name="connsiteX0" fmla="*/ 0 w 10000"/>
              <a:gd name="connsiteY0" fmla="*/ 0 h 0"/>
              <a:gd name="connsiteX1" fmla="*/ 10000 w 10000"/>
              <a:gd name="connsiteY1" fmla="*/ 0 h 0"/>
            </a:gdLst>
            <a:ahLst/>
            <a:cxnLst>
              <a:cxn ang="0">
                <a:pos x="connsiteX0" y="connsiteY0"/>
              </a:cxn>
              <a:cxn ang="0">
                <a:pos x="connsiteX1" y="connsiteY1"/>
              </a:cxn>
            </a:cxnLst>
            <a:rect l="l" t="t" r="r" b="b"/>
            <a:pathLst>
              <a:path w="10000">
                <a:moveTo>
                  <a:pt x="0" y="0"/>
                </a:moveTo>
                <a:lnTo>
                  <a:pt x="10000" y="0"/>
                </a:lnTo>
              </a:path>
            </a:pathLst>
          </a:custGeom>
          <a:noFill/>
          <a:ln w="12700" cap="flat" cmpd="sng">
            <a:solidFill>
              <a:schemeClr val="tx1"/>
            </a:solidFill>
            <a:prstDash val="solid"/>
            <a:round/>
            <a:headEnd/>
            <a:tailEnd/>
          </a:ln>
          <a:effectLst/>
        </p:spPr>
        <p:txBody>
          <a:bodyPr anchor="ctr">
            <a:spAutoFit/>
          </a:bodyPr>
          <a:lstStyle/>
          <a:p>
            <a:pPr>
              <a:defRPr/>
            </a:pPr>
            <a:endParaRPr lang="en-US" dirty="0">
              <a:ea typeface="+mn-ea"/>
              <a:cs typeface="+mn-cs"/>
            </a:endParaRPr>
          </a:p>
        </p:txBody>
      </p:sp>
      <p:sp>
        <p:nvSpPr>
          <p:cNvPr id="2147" name="Line 99"/>
          <p:cNvSpPr>
            <a:spLocks noChangeShapeType="1"/>
          </p:cNvSpPr>
          <p:nvPr/>
        </p:nvSpPr>
        <p:spPr bwMode="gray">
          <a:xfrm>
            <a:off x="212884" y="5702300"/>
            <a:ext cx="667512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ea typeface="+mn-ea"/>
              <a:cs typeface="+mn-cs"/>
            </a:endParaRPr>
          </a:p>
        </p:txBody>
      </p:sp>
      <p:sp>
        <p:nvSpPr>
          <p:cNvPr id="12" name="Line 79"/>
          <p:cNvSpPr>
            <a:spLocks noChangeShapeType="1"/>
          </p:cNvSpPr>
          <p:nvPr/>
        </p:nvSpPr>
        <p:spPr bwMode="gray">
          <a:xfrm>
            <a:off x="212884" y="341313"/>
            <a:ext cx="6675120" cy="0"/>
          </a:xfrm>
          <a:prstGeom prst="line">
            <a:avLst/>
          </a:prstGeom>
          <a:noFill/>
          <a:ln w="12700">
            <a:solidFill>
              <a:schemeClr val="tx1"/>
            </a:solidFill>
            <a:round/>
            <a:headEnd type="none" w="sm" len="sm"/>
            <a:tailEnd type="none" w="sm" len="sm"/>
          </a:ln>
          <a:effectLst/>
        </p:spPr>
        <p:txBody>
          <a:bodyPr wrap="none" anchor="ctr"/>
          <a:lstStyle/>
          <a:p>
            <a:pPr>
              <a:defRPr/>
            </a:pPr>
            <a:endParaRPr lang="en-US" dirty="0">
              <a:ea typeface="+mn-ea"/>
              <a:cs typeface="+mn-cs"/>
            </a:endParaRPr>
          </a:p>
        </p:txBody>
      </p:sp>
      <p:sp>
        <p:nvSpPr>
          <p:cNvPr id="13" name="Text Box 86"/>
          <p:cNvSpPr txBox="1">
            <a:spLocks noChangeArrowheads="1"/>
          </p:cNvSpPr>
          <p:nvPr/>
        </p:nvSpPr>
        <p:spPr bwMode="gray">
          <a:xfrm>
            <a:off x="154782" y="31750"/>
            <a:ext cx="6835775" cy="274638"/>
          </a:xfrm>
          <a:prstGeom prst="rect">
            <a:avLst/>
          </a:prstGeom>
          <a:noFill/>
          <a:ln w="12700">
            <a:noFill/>
            <a:miter lim="800000"/>
            <a:headEnd type="none" w="sm" len="sm"/>
            <a:tailEnd type="none" w="sm" len="sm"/>
          </a:ln>
          <a:effectLst/>
        </p:spPr>
        <p:txBody>
          <a:bodyPr lIns="91366" tIns="45683" rIns="91366" bIns="45683">
            <a:spAutoFit/>
          </a:bodyPr>
          <a:lstStyle/>
          <a:p>
            <a:pPr algn="l" defTabSz="912813">
              <a:lnSpc>
                <a:spcPct val="100000"/>
              </a:lnSpc>
              <a:spcBef>
                <a:spcPct val="0"/>
              </a:spcBef>
              <a:spcAft>
                <a:spcPct val="0"/>
              </a:spcAft>
            </a:pPr>
            <a:r>
              <a:rPr lang="en-US" sz="1200" b="1" dirty="0" smtClean="0"/>
              <a:t>Trends in PPM – Budapest June 2013</a:t>
            </a:r>
            <a:endParaRPr lang="en-US" sz="1200" b="1" dirty="0"/>
          </a:p>
        </p:txBody>
      </p:sp>
    </p:spTree>
    <p:extLst>
      <p:ext uri="{BB962C8B-B14F-4D97-AF65-F5344CB8AC3E}">
        <p14:creationId xmlns:p14="http://schemas.microsoft.com/office/powerpoint/2010/main" val="3632389678"/>
      </p:ext>
    </p:extLst>
  </p:cSld>
  <p:clrMap bg1="lt1" tx1="dk1" bg2="lt2" tx2="dk2" accent1="accent1" accent2="accent2" accent3="accent3" accent4="accent4" accent5="accent5" accent6="accent6" hlink="hlink" folHlink="folHlink"/>
  <p:notesStyle>
    <a:lvl1pPr algn="l" defTabSz="949325" rtl="0" eaLnBrk="0" fontAlgn="base" hangingPunct="0">
      <a:spcBef>
        <a:spcPts val="300"/>
      </a:spcBef>
      <a:spcAft>
        <a:spcPts val="300"/>
      </a:spcAft>
      <a:defRPr sz="1200" kern="1200">
        <a:solidFill>
          <a:schemeClr val="tx1"/>
        </a:solidFill>
        <a:latin typeface="Times" pitchFamily="18" charset="0"/>
        <a:ea typeface="+mn-ea"/>
        <a:cs typeface="+mn-cs"/>
      </a:defRPr>
    </a:lvl1pPr>
    <a:lvl2pPr marL="742950" indent="-285750" algn="l" defTabSz="949325" rtl="0" eaLnBrk="0" fontAlgn="base" hangingPunct="0">
      <a:spcBef>
        <a:spcPct val="30000"/>
      </a:spcBef>
      <a:spcAft>
        <a:spcPct val="0"/>
      </a:spcAft>
      <a:defRPr sz="1200" kern="1200">
        <a:solidFill>
          <a:schemeClr val="tx1"/>
        </a:solidFill>
        <a:latin typeface="Arial" charset="0"/>
        <a:ea typeface="+mn-ea"/>
        <a:cs typeface="+mn-cs"/>
      </a:defRPr>
    </a:lvl2pPr>
    <a:lvl3pPr marL="1143000" indent="-228600" algn="l" defTabSz="949325" rtl="0" eaLnBrk="0" fontAlgn="base" hangingPunct="0">
      <a:spcBef>
        <a:spcPct val="30000"/>
      </a:spcBef>
      <a:spcAft>
        <a:spcPct val="0"/>
      </a:spcAft>
      <a:defRPr sz="1200" kern="1200">
        <a:solidFill>
          <a:schemeClr val="tx1"/>
        </a:solidFill>
        <a:latin typeface="Arial" charset="0"/>
        <a:ea typeface="+mn-ea"/>
        <a:cs typeface="+mn-cs"/>
      </a:defRPr>
    </a:lvl3pPr>
    <a:lvl4pPr marL="1600200" indent="-228600" algn="l" defTabSz="949325" rtl="0" eaLnBrk="0" fontAlgn="base" hangingPunct="0">
      <a:spcBef>
        <a:spcPct val="30000"/>
      </a:spcBef>
      <a:spcAft>
        <a:spcPct val="0"/>
      </a:spcAft>
      <a:defRPr sz="1200" kern="1200">
        <a:solidFill>
          <a:schemeClr val="tx1"/>
        </a:solidFill>
        <a:latin typeface="Arial" charset="0"/>
        <a:ea typeface="+mn-ea"/>
        <a:cs typeface="+mn-cs"/>
      </a:defRPr>
    </a:lvl4pPr>
    <a:lvl5pPr marL="2057400" indent="-228600" algn="l" defTabSz="949325"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108"/>
          <p:cNvGrpSpPr>
            <a:grpSpLocks noChangeAspect="1"/>
          </p:cNvGrpSpPr>
          <p:nvPr/>
        </p:nvGrpSpPr>
        <p:grpSpPr bwMode="auto">
          <a:xfrm>
            <a:off x="6005513" y="8945563"/>
            <a:ext cx="871537" cy="196850"/>
            <a:chOff x="3020" y="3469"/>
            <a:chExt cx="1440" cy="326"/>
          </a:xfrm>
        </p:grpSpPr>
        <p:sp>
          <p:nvSpPr>
            <p:cNvPr id="15370" name="Freeform 109"/>
            <p:cNvSpPr>
              <a:spLocks noChangeAspect="1"/>
            </p:cNvSpPr>
            <p:nvPr/>
          </p:nvSpPr>
          <p:spPr bwMode="auto">
            <a:xfrm>
              <a:off x="4322" y="3575"/>
              <a:ext cx="132" cy="212"/>
            </a:xfrm>
            <a:custGeom>
              <a:avLst/>
              <a:gdLst>
                <a:gd name="T0" fmla="*/ 132 w 132"/>
                <a:gd name="T1" fmla="*/ 0 h 212"/>
                <a:gd name="T2" fmla="*/ 128 w 132"/>
                <a:gd name="T3" fmla="*/ 50 h 212"/>
                <a:gd name="T4" fmla="*/ 106 w 132"/>
                <a:gd name="T5" fmla="*/ 50 h 212"/>
                <a:gd name="T6" fmla="*/ 106 w 132"/>
                <a:gd name="T7" fmla="*/ 50 h 212"/>
                <a:gd name="T8" fmla="*/ 96 w 132"/>
                <a:gd name="T9" fmla="*/ 50 h 212"/>
                <a:gd name="T10" fmla="*/ 86 w 132"/>
                <a:gd name="T11" fmla="*/ 54 h 212"/>
                <a:gd name="T12" fmla="*/ 78 w 132"/>
                <a:gd name="T13" fmla="*/ 60 h 212"/>
                <a:gd name="T14" fmla="*/ 70 w 132"/>
                <a:gd name="T15" fmla="*/ 66 h 212"/>
                <a:gd name="T16" fmla="*/ 64 w 132"/>
                <a:gd name="T17" fmla="*/ 74 h 212"/>
                <a:gd name="T18" fmla="*/ 60 w 132"/>
                <a:gd name="T19" fmla="*/ 82 h 212"/>
                <a:gd name="T20" fmla="*/ 58 w 132"/>
                <a:gd name="T21" fmla="*/ 92 h 212"/>
                <a:gd name="T22" fmla="*/ 58 w 132"/>
                <a:gd name="T23" fmla="*/ 100 h 212"/>
                <a:gd name="T24" fmla="*/ 58 w 132"/>
                <a:gd name="T25" fmla="*/ 212 h 212"/>
                <a:gd name="T26" fmla="*/ 0 w 132"/>
                <a:gd name="T27" fmla="*/ 212 h 212"/>
                <a:gd name="T28" fmla="*/ 0 w 132"/>
                <a:gd name="T29" fmla="*/ 0 h 212"/>
                <a:gd name="T30" fmla="*/ 54 w 132"/>
                <a:gd name="T31" fmla="*/ 0 h 212"/>
                <a:gd name="T32" fmla="*/ 56 w 132"/>
                <a:gd name="T33" fmla="*/ 26 h 212"/>
                <a:gd name="T34" fmla="*/ 56 w 132"/>
                <a:gd name="T35" fmla="*/ 26 h 212"/>
                <a:gd name="T36" fmla="*/ 66 w 132"/>
                <a:gd name="T37" fmla="*/ 14 h 212"/>
                <a:gd name="T38" fmla="*/ 78 w 132"/>
                <a:gd name="T39" fmla="*/ 6 h 212"/>
                <a:gd name="T40" fmla="*/ 94 w 132"/>
                <a:gd name="T41" fmla="*/ 2 h 212"/>
                <a:gd name="T42" fmla="*/ 112 w 132"/>
                <a:gd name="T43" fmla="*/ 0 h 212"/>
                <a:gd name="T44" fmla="*/ 132 w 132"/>
                <a:gd name="T45" fmla="*/ 0 h 21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2"/>
                <a:gd name="T70" fmla="*/ 0 h 212"/>
                <a:gd name="T71" fmla="*/ 132 w 132"/>
                <a:gd name="T72" fmla="*/ 212 h 21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2" h="212">
                  <a:moveTo>
                    <a:pt x="132" y="0"/>
                  </a:moveTo>
                  <a:lnTo>
                    <a:pt x="128" y="50"/>
                  </a:lnTo>
                  <a:lnTo>
                    <a:pt x="106" y="50"/>
                  </a:lnTo>
                  <a:lnTo>
                    <a:pt x="96" y="50"/>
                  </a:lnTo>
                  <a:lnTo>
                    <a:pt x="86" y="54"/>
                  </a:lnTo>
                  <a:lnTo>
                    <a:pt x="78" y="60"/>
                  </a:lnTo>
                  <a:lnTo>
                    <a:pt x="70" y="66"/>
                  </a:lnTo>
                  <a:lnTo>
                    <a:pt x="64" y="74"/>
                  </a:lnTo>
                  <a:lnTo>
                    <a:pt x="60" y="82"/>
                  </a:lnTo>
                  <a:lnTo>
                    <a:pt x="58" y="92"/>
                  </a:lnTo>
                  <a:lnTo>
                    <a:pt x="58" y="100"/>
                  </a:lnTo>
                  <a:lnTo>
                    <a:pt x="58" y="212"/>
                  </a:lnTo>
                  <a:lnTo>
                    <a:pt x="0" y="212"/>
                  </a:lnTo>
                  <a:lnTo>
                    <a:pt x="0" y="0"/>
                  </a:lnTo>
                  <a:lnTo>
                    <a:pt x="54" y="0"/>
                  </a:lnTo>
                  <a:lnTo>
                    <a:pt x="56" y="26"/>
                  </a:lnTo>
                  <a:lnTo>
                    <a:pt x="66" y="14"/>
                  </a:lnTo>
                  <a:lnTo>
                    <a:pt x="78" y="6"/>
                  </a:lnTo>
                  <a:lnTo>
                    <a:pt x="94" y="2"/>
                  </a:lnTo>
                  <a:lnTo>
                    <a:pt x="112" y="0"/>
                  </a:lnTo>
                  <a:lnTo>
                    <a:pt x="132" y="0"/>
                  </a:lnTo>
                  <a:close/>
                </a:path>
              </a:pathLst>
            </a:custGeom>
            <a:solidFill>
              <a:srgbClr val="0065A4"/>
            </a:solidFill>
            <a:ln w="9525">
              <a:noFill/>
              <a:round/>
              <a:headEnd/>
              <a:tailEnd/>
            </a:ln>
          </p:spPr>
          <p:txBody>
            <a:bodyPr/>
            <a:lstStyle/>
            <a:p>
              <a:endParaRPr lang="en-US" dirty="0"/>
            </a:p>
          </p:txBody>
        </p:sp>
        <p:sp>
          <p:nvSpPr>
            <p:cNvPr id="15371" name="Freeform 110"/>
            <p:cNvSpPr>
              <a:spLocks noChangeAspect="1"/>
            </p:cNvSpPr>
            <p:nvPr/>
          </p:nvSpPr>
          <p:spPr bwMode="auto">
            <a:xfrm>
              <a:off x="3860" y="3569"/>
              <a:ext cx="194" cy="218"/>
            </a:xfrm>
            <a:custGeom>
              <a:avLst/>
              <a:gdLst>
                <a:gd name="T0" fmla="*/ 194 w 194"/>
                <a:gd name="T1" fmla="*/ 218 h 218"/>
                <a:gd name="T2" fmla="*/ 136 w 194"/>
                <a:gd name="T3" fmla="*/ 218 h 218"/>
                <a:gd name="T4" fmla="*/ 136 w 194"/>
                <a:gd name="T5" fmla="*/ 106 h 218"/>
                <a:gd name="T6" fmla="*/ 136 w 194"/>
                <a:gd name="T7" fmla="*/ 106 h 218"/>
                <a:gd name="T8" fmla="*/ 136 w 194"/>
                <a:gd name="T9" fmla="*/ 88 h 218"/>
                <a:gd name="T10" fmla="*/ 134 w 194"/>
                <a:gd name="T11" fmla="*/ 78 h 218"/>
                <a:gd name="T12" fmla="*/ 132 w 194"/>
                <a:gd name="T13" fmla="*/ 70 h 218"/>
                <a:gd name="T14" fmla="*/ 128 w 194"/>
                <a:gd name="T15" fmla="*/ 64 h 218"/>
                <a:gd name="T16" fmla="*/ 122 w 194"/>
                <a:gd name="T17" fmla="*/ 58 h 218"/>
                <a:gd name="T18" fmla="*/ 112 w 194"/>
                <a:gd name="T19" fmla="*/ 54 h 218"/>
                <a:gd name="T20" fmla="*/ 102 w 194"/>
                <a:gd name="T21" fmla="*/ 52 h 218"/>
                <a:gd name="T22" fmla="*/ 102 w 194"/>
                <a:gd name="T23" fmla="*/ 52 h 218"/>
                <a:gd name="T24" fmla="*/ 90 w 194"/>
                <a:gd name="T25" fmla="*/ 54 h 218"/>
                <a:gd name="T26" fmla="*/ 82 w 194"/>
                <a:gd name="T27" fmla="*/ 56 h 218"/>
                <a:gd name="T28" fmla="*/ 74 w 194"/>
                <a:gd name="T29" fmla="*/ 62 h 218"/>
                <a:gd name="T30" fmla="*/ 68 w 194"/>
                <a:gd name="T31" fmla="*/ 68 h 218"/>
                <a:gd name="T32" fmla="*/ 62 w 194"/>
                <a:gd name="T33" fmla="*/ 76 h 218"/>
                <a:gd name="T34" fmla="*/ 60 w 194"/>
                <a:gd name="T35" fmla="*/ 84 h 218"/>
                <a:gd name="T36" fmla="*/ 58 w 194"/>
                <a:gd name="T37" fmla="*/ 92 h 218"/>
                <a:gd name="T38" fmla="*/ 58 w 194"/>
                <a:gd name="T39" fmla="*/ 102 h 218"/>
                <a:gd name="T40" fmla="*/ 58 w 194"/>
                <a:gd name="T41" fmla="*/ 218 h 218"/>
                <a:gd name="T42" fmla="*/ 0 w 194"/>
                <a:gd name="T43" fmla="*/ 218 h 218"/>
                <a:gd name="T44" fmla="*/ 0 w 194"/>
                <a:gd name="T45" fmla="*/ 6 h 218"/>
                <a:gd name="T46" fmla="*/ 52 w 194"/>
                <a:gd name="T47" fmla="*/ 6 h 218"/>
                <a:gd name="T48" fmla="*/ 54 w 194"/>
                <a:gd name="T49" fmla="*/ 32 h 218"/>
                <a:gd name="T50" fmla="*/ 54 w 194"/>
                <a:gd name="T51" fmla="*/ 32 h 218"/>
                <a:gd name="T52" fmla="*/ 64 w 194"/>
                <a:gd name="T53" fmla="*/ 20 h 218"/>
                <a:gd name="T54" fmla="*/ 78 w 194"/>
                <a:gd name="T55" fmla="*/ 10 h 218"/>
                <a:gd name="T56" fmla="*/ 88 w 194"/>
                <a:gd name="T57" fmla="*/ 6 h 218"/>
                <a:gd name="T58" fmla="*/ 96 w 194"/>
                <a:gd name="T59" fmla="*/ 4 h 218"/>
                <a:gd name="T60" fmla="*/ 106 w 194"/>
                <a:gd name="T61" fmla="*/ 2 h 218"/>
                <a:gd name="T62" fmla="*/ 118 w 194"/>
                <a:gd name="T63" fmla="*/ 0 h 218"/>
                <a:gd name="T64" fmla="*/ 118 w 194"/>
                <a:gd name="T65" fmla="*/ 0 h 218"/>
                <a:gd name="T66" fmla="*/ 138 w 194"/>
                <a:gd name="T67" fmla="*/ 2 h 218"/>
                <a:gd name="T68" fmla="*/ 154 w 194"/>
                <a:gd name="T69" fmla="*/ 8 h 218"/>
                <a:gd name="T70" fmla="*/ 168 w 194"/>
                <a:gd name="T71" fmla="*/ 16 h 218"/>
                <a:gd name="T72" fmla="*/ 178 w 194"/>
                <a:gd name="T73" fmla="*/ 26 h 218"/>
                <a:gd name="T74" fmla="*/ 186 w 194"/>
                <a:gd name="T75" fmla="*/ 40 h 218"/>
                <a:gd name="T76" fmla="*/ 190 w 194"/>
                <a:gd name="T77" fmla="*/ 54 h 218"/>
                <a:gd name="T78" fmla="*/ 194 w 194"/>
                <a:gd name="T79" fmla="*/ 70 h 218"/>
                <a:gd name="T80" fmla="*/ 194 w 194"/>
                <a:gd name="T81" fmla="*/ 86 h 218"/>
                <a:gd name="T82" fmla="*/ 194 w 194"/>
                <a:gd name="T83" fmla="*/ 218 h 2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94"/>
                <a:gd name="T127" fmla="*/ 0 h 218"/>
                <a:gd name="T128" fmla="*/ 194 w 194"/>
                <a:gd name="T129" fmla="*/ 218 h 21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94" h="218">
                  <a:moveTo>
                    <a:pt x="194" y="218"/>
                  </a:moveTo>
                  <a:lnTo>
                    <a:pt x="136" y="218"/>
                  </a:lnTo>
                  <a:lnTo>
                    <a:pt x="136" y="106"/>
                  </a:lnTo>
                  <a:lnTo>
                    <a:pt x="136" y="88"/>
                  </a:lnTo>
                  <a:lnTo>
                    <a:pt x="134" y="78"/>
                  </a:lnTo>
                  <a:lnTo>
                    <a:pt x="132" y="70"/>
                  </a:lnTo>
                  <a:lnTo>
                    <a:pt x="128" y="64"/>
                  </a:lnTo>
                  <a:lnTo>
                    <a:pt x="122" y="58"/>
                  </a:lnTo>
                  <a:lnTo>
                    <a:pt x="112" y="54"/>
                  </a:lnTo>
                  <a:lnTo>
                    <a:pt x="102" y="52"/>
                  </a:lnTo>
                  <a:lnTo>
                    <a:pt x="90" y="54"/>
                  </a:lnTo>
                  <a:lnTo>
                    <a:pt x="82" y="56"/>
                  </a:lnTo>
                  <a:lnTo>
                    <a:pt x="74" y="62"/>
                  </a:lnTo>
                  <a:lnTo>
                    <a:pt x="68" y="68"/>
                  </a:lnTo>
                  <a:lnTo>
                    <a:pt x="62" y="76"/>
                  </a:lnTo>
                  <a:lnTo>
                    <a:pt x="60" y="84"/>
                  </a:lnTo>
                  <a:lnTo>
                    <a:pt x="58" y="92"/>
                  </a:lnTo>
                  <a:lnTo>
                    <a:pt x="58" y="102"/>
                  </a:lnTo>
                  <a:lnTo>
                    <a:pt x="58" y="218"/>
                  </a:lnTo>
                  <a:lnTo>
                    <a:pt x="0" y="218"/>
                  </a:lnTo>
                  <a:lnTo>
                    <a:pt x="0" y="6"/>
                  </a:lnTo>
                  <a:lnTo>
                    <a:pt x="52" y="6"/>
                  </a:lnTo>
                  <a:lnTo>
                    <a:pt x="54" y="32"/>
                  </a:lnTo>
                  <a:lnTo>
                    <a:pt x="64" y="20"/>
                  </a:lnTo>
                  <a:lnTo>
                    <a:pt x="78" y="10"/>
                  </a:lnTo>
                  <a:lnTo>
                    <a:pt x="88" y="6"/>
                  </a:lnTo>
                  <a:lnTo>
                    <a:pt x="96" y="4"/>
                  </a:lnTo>
                  <a:lnTo>
                    <a:pt x="106" y="2"/>
                  </a:lnTo>
                  <a:lnTo>
                    <a:pt x="118" y="0"/>
                  </a:lnTo>
                  <a:lnTo>
                    <a:pt x="138" y="2"/>
                  </a:lnTo>
                  <a:lnTo>
                    <a:pt x="154" y="8"/>
                  </a:lnTo>
                  <a:lnTo>
                    <a:pt x="168" y="16"/>
                  </a:lnTo>
                  <a:lnTo>
                    <a:pt x="178" y="26"/>
                  </a:lnTo>
                  <a:lnTo>
                    <a:pt x="186" y="40"/>
                  </a:lnTo>
                  <a:lnTo>
                    <a:pt x="190" y="54"/>
                  </a:lnTo>
                  <a:lnTo>
                    <a:pt x="194" y="70"/>
                  </a:lnTo>
                  <a:lnTo>
                    <a:pt x="194" y="86"/>
                  </a:lnTo>
                  <a:lnTo>
                    <a:pt x="194" y="218"/>
                  </a:lnTo>
                  <a:close/>
                </a:path>
              </a:pathLst>
            </a:custGeom>
            <a:solidFill>
              <a:srgbClr val="0065A4"/>
            </a:solidFill>
            <a:ln w="9525">
              <a:noFill/>
              <a:round/>
              <a:headEnd/>
              <a:tailEnd/>
            </a:ln>
          </p:spPr>
          <p:txBody>
            <a:bodyPr/>
            <a:lstStyle/>
            <a:p>
              <a:endParaRPr lang="en-US" dirty="0"/>
            </a:p>
          </p:txBody>
        </p:sp>
        <p:sp>
          <p:nvSpPr>
            <p:cNvPr id="15372" name="Freeform 111"/>
            <p:cNvSpPr>
              <a:spLocks noChangeAspect="1"/>
            </p:cNvSpPr>
            <p:nvPr/>
          </p:nvSpPr>
          <p:spPr bwMode="auto">
            <a:xfrm>
              <a:off x="3720" y="3515"/>
              <a:ext cx="114" cy="276"/>
            </a:xfrm>
            <a:custGeom>
              <a:avLst/>
              <a:gdLst>
                <a:gd name="T0" fmla="*/ 114 w 114"/>
                <a:gd name="T1" fmla="*/ 224 h 276"/>
                <a:gd name="T2" fmla="*/ 110 w 114"/>
                <a:gd name="T3" fmla="*/ 272 h 276"/>
                <a:gd name="T4" fmla="*/ 110 w 114"/>
                <a:gd name="T5" fmla="*/ 272 h 276"/>
                <a:gd name="T6" fmla="*/ 90 w 114"/>
                <a:gd name="T7" fmla="*/ 276 h 276"/>
                <a:gd name="T8" fmla="*/ 70 w 114"/>
                <a:gd name="T9" fmla="*/ 276 h 276"/>
                <a:gd name="T10" fmla="*/ 70 w 114"/>
                <a:gd name="T11" fmla="*/ 276 h 276"/>
                <a:gd name="T12" fmla="*/ 50 w 114"/>
                <a:gd name="T13" fmla="*/ 276 h 276"/>
                <a:gd name="T14" fmla="*/ 36 w 114"/>
                <a:gd name="T15" fmla="*/ 272 h 276"/>
                <a:gd name="T16" fmla="*/ 24 w 114"/>
                <a:gd name="T17" fmla="*/ 266 h 276"/>
                <a:gd name="T18" fmla="*/ 14 w 114"/>
                <a:gd name="T19" fmla="*/ 258 h 276"/>
                <a:gd name="T20" fmla="*/ 8 w 114"/>
                <a:gd name="T21" fmla="*/ 248 h 276"/>
                <a:gd name="T22" fmla="*/ 2 w 114"/>
                <a:gd name="T23" fmla="*/ 234 h 276"/>
                <a:gd name="T24" fmla="*/ 0 w 114"/>
                <a:gd name="T25" fmla="*/ 220 h 276"/>
                <a:gd name="T26" fmla="*/ 0 w 114"/>
                <a:gd name="T27" fmla="*/ 202 h 276"/>
                <a:gd name="T28" fmla="*/ 0 w 114"/>
                <a:gd name="T29" fmla="*/ 0 h 276"/>
                <a:gd name="T30" fmla="*/ 58 w 114"/>
                <a:gd name="T31" fmla="*/ 0 h 276"/>
                <a:gd name="T32" fmla="*/ 58 w 114"/>
                <a:gd name="T33" fmla="*/ 60 h 276"/>
                <a:gd name="T34" fmla="*/ 114 w 114"/>
                <a:gd name="T35" fmla="*/ 60 h 276"/>
                <a:gd name="T36" fmla="*/ 110 w 114"/>
                <a:gd name="T37" fmla="*/ 110 h 276"/>
                <a:gd name="T38" fmla="*/ 58 w 114"/>
                <a:gd name="T39" fmla="*/ 110 h 276"/>
                <a:gd name="T40" fmla="*/ 58 w 114"/>
                <a:gd name="T41" fmla="*/ 198 h 276"/>
                <a:gd name="T42" fmla="*/ 58 w 114"/>
                <a:gd name="T43" fmla="*/ 198 h 276"/>
                <a:gd name="T44" fmla="*/ 58 w 114"/>
                <a:gd name="T45" fmla="*/ 210 h 276"/>
                <a:gd name="T46" fmla="*/ 62 w 114"/>
                <a:gd name="T47" fmla="*/ 220 h 276"/>
                <a:gd name="T48" fmla="*/ 66 w 114"/>
                <a:gd name="T49" fmla="*/ 224 h 276"/>
                <a:gd name="T50" fmla="*/ 70 w 114"/>
                <a:gd name="T51" fmla="*/ 226 h 276"/>
                <a:gd name="T52" fmla="*/ 84 w 114"/>
                <a:gd name="T53" fmla="*/ 228 h 276"/>
                <a:gd name="T54" fmla="*/ 84 w 114"/>
                <a:gd name="T55" fmla="*/ 228 h 276"/>
                <a:gd name="T56" fmla="*/ 98 w 114"/>
                <a:gd name="T57" fmla="*/ 228 h 276"/>
                <a:gd name="T58" fmla="*/ 114 w 114"/>
                <a:gd name="T59" fmla="*/ 224 h 276"/>
                <a:gd name="T60" fmla="*/ 114 w 114"/>
                <a:gd name="T61" fmla="*/ 224 h 2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4"/>
                <a:gd name="T94" fmla="*/ 0 h 276"/>
                <a:gd name="T95" fmla="*/ 114 w 114"/>
                <a:gd name="T96" fmla="*/ 276 h 2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4" h="276">
                  <a:moveTo>
                    <a:pt x="114" y="224"/>
                  </a:moveTo>
                  <a:lnTo>
                    <a:pt x="110" y="272"/>
                  </a:lnTo>
                  <a:lnTo>
                    <a:pt x="90" y="276"/>
                  </a:lnTo>
                  <a:lnTo>
                    <a:pt x="70" y="276"/>
                  </a:lnTo>
                  <a:lnTo>
                    <a:pt x="50" y="276"/>
                  </a:lnTo>
                  <a:lnTo>
                    <a:pt x="36" y="272"/>
                  </a:lnTo>
                  <a:lnTo>
                    <a:pt x="24" y="266"/>
                  </a:lnTo>
                  <a:lnTo>
                    <a:pt x="14" y="258"/>
                  </a:lnTo>
                  <a:lnTo>
                    <a:pt x="8" y="248"/>
                  </a:lnTo>
                  <a:lnTo>
                    <a:pt x="2" y="234"/>
                  </a:lnTo>
                  <a:lnTo>
                    <a:pt x="0" y="220"/>
                  </a:lnTo>
                  <a:lnTo>
                    <a:pt x="0" y="202"/>
                  </a:lnTo>
                  <a:lnTo>
                    <a:pt x="0" y="0"/>
                  </a:lnTo>
                  <a:lnTo>
                    <a:pt x="58" y="0"/>
                  </a:lnTo>
                  <a:lnTo>
                    <a:pt x="58" y="60"/>
                  </a:lnTo>
                  <a:lnTo>
                    <a:pt x="114" y="60"/>
                  </a:lnTo>
                  <a:lnTo>
                    <a:pt x="110" y="110"/>
                  </a:lnTo>
                  <a:lnTo>
                    <a:pt x="58" y="110"/>
                  </a:lnTo>
                  <a:lnTo>
                    <a:pt x="58" y="198"/>
                  </a:lnTo>
                  <a:lnTo>
                    <a:pt x="58" y="210"/>
                  </a:lnTo>
                  <a:lnTo>
                    <a:pt x="62" y="220"/>
                  </a:lnTo>
                  <a:lnTo>
                    <a:pt x="66" y="224"/>
                  </a:lnTo>
                  <a:lnTo>
                    <a:pt x="70" y="226"/>
                  </a:lnTo>
                  <a:lnTo>
                    <a:pt x="84" y="228"/>
                  </a:lnTo>
                  <a:lnTo>
                    <a:pt x="98" y="228"/>
                  </a:lnTo>
                  <a:lnTo>
                    <a:pt x="114" y="224"/>
                  </a:lnTo>
                  <a:close/>
                </a:path>
              </a:pathLst>
            </a:custGeom>
            <a:solidFill>
              <a:srgbClr val="0065A4"/>
            </a:solidFill>
            <a:ln w="9525">
              <a:noFill/>
              <a:round/>
              <a:headEnd/>
              <a:tailEnd/>
            </a:ln>
          </p:spPr>
          <p:txBody>
            <a:bodyPr/>
            <a:lstStyle/>
            <a:p>
              <a:endParaRPr lang="en-US" dirty="0"/>
            </a:p>
          </p:txBody>
        </p:sp>
        <p:sp>
          <p:nvSpPr>
            <p:cNvPr id="15373" name="Freeform 112"/>
            <p:cNvSpPr>
              <a:spLocks noChangeAspect="1"/>
            </p:cNvSpPr>
            <p:nvPr/>
          </p:nvSpPr>
          <p:spPr bwMode="auto">
            <a:xfrm>
              <a:off x="3574" y="3575"/>
              <a:ext cx="126" cy="212"/>
            </a:xfrm>
            <a:custGeom>
              <a:avLst/>
              <a:gdLst>
                <a:gd name="T0" fmla="*/ 126 w 126"/>
                <a:gd name="T1" fmla="*/ 0 h 212"/>
                <a:gd name="T2" fmla="*/ 122 w 126"/>
                <a:gd name="T3" fmla="*/ 50 h 212"/>
                <a:gd name="T4" fmla="*/ 106 w 126"/>
                <a:gd name="T5" fmla="*/ 50 h 212"/>
                <a:gd name="T6" fmla="*/ 106 w 126"/>
                <a:gd name="T7" fmla="*/ 50 h 212"/>
                <a:gd name="T8" fmla="*/ 96 w 126"/>
                <a:gd name="T9" fmla="*/ 50 h 212"/>
                <a:gd name="T10" fmla="*/ 86 w 126"/>
                <a:gd name="T11" fmla="*/ 54 h 212"/>
                <a:gd name="T12" fmla="*/ 76 w 126"/>
                <a:gd name="T13" fmla="*/ 60 h 212"/>
                <a:gd name="T14" fmla="*/ 70 w 126"/>
                <a:gd name="T15" fmla="*/ 66 h 212"/>
                <a:gd name="T16" fmla="*/ 64 w 126"/>
                <a:gd name="T17" fmla="*/ 74 h 212"/>
                <a:gd name="T18" fmla="*/ 60 w 126"/>
                <a:gd name="T19" fmla="*/ 82 h 212"/>
                <a:gd name="T20" fmla="*/ 58 w 126"/>
                <a:gd name="T21" fmla="*/ 92 h 212"/>
                <a:gd name="T22" fmla="*/ 58 w 126"/>
                <a:gd name="T23" fmla="*/ 100 h 212"/>
                <a:gd name="T24" fmla="*/ 58 w 126"/>
                <a:gd name="T25" fmla="*/ 212 h 212"/>
                <a:gd name="T26" fmla="*/ 0 w 126"/>
                <a:gd name="T27" fmla="*/ 212 h 212"/>
                <a:gd name="T28" fmla="*/ 0 w 126"/>
                <a:gd name="T29" fmla="*/ 0 h 212"/>
                <a:gd name="T30" fmla="*/ 54 w 126"/>
                <a:gd name="T31" fmla="*/ 0 h 212"/>
                <a:gd name="T32" fmla="*/ 56 w 126"/>
                <a:gd name="T33" fmla="*/ 26 h 212"/>
                <a:gd name="T34" fmla="*/ 56 w 126"/>
                <a:gd name="T35" fmla="*/ 26 h 212"/>
                <a:gd name="T36" fmla="*/ 66 w 126"/>
                <a:gd name="T37" fmla="*/ 14 h 212"/>
                <a:gd name="T38" fmla="*/ 80 w 126"/>
                <a:gd name="T39" fmla="*/ 6 h 212"/>
                <a:gd name="T40" fmla="*/ 94 w 126"/>
                <a:gd name="T41" fmla="*/ 2 h 212"/>
                <a:gd name="T42" fmla="*/ 112 w 126"/>
                <a:gd name="T43" fmla="*/ 0 h 212"/>
                <a:gd name="T44" fmla="*/ 126 w 126"/>
                <a:gd name="T45" fmla="*/ 0 h 21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6"/>
                <a:gd name="T70" fmla="*/ 0 h 212"/>
                <a:gd name="T71" fmla="*/ 126 w 126"/>
                <a:gd name="T72" fmla="*/ 212 h 21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6" h="212">
                  <a:moveTo>
                    <a:pt x="126" y="0"/>
                  </a:moveTo>
                  <a:lnTo>
                    <a:pt x="122" y="50"/>
                  </a:lnTo>
                  <a:lnTo>
                    <a:pt x="106" y="50"/>
                  </a:lnTo>
                  <a:lnTo>
                    <a:pt x="96" y="50"/>
                  </a:lnTo>
                  <a:lnTo>
                    <a:pt x="86" y="54"/>
                  </a:lnTo>
                  <a:lnTo>
                    <a:pt x="76" y="60"/>
                  </a:lnTo>
                  <a:lnTo>
                    <a:pt x="70" y="66"/>
                  </a:lnTo>
                  <a:lnTo>
                    <a:pt x="64" y="74"/>
                  </a:lnTo>
                  <a:lnTo>
                    <a:pt x="60" y="82"/>
                  </a:lnTo>
                  <a:lnTo>
                    <a:pt x="58" y="92"/>
                  </a:lnTo>
                  <a:lnTo>
                    <a:pt x="58" y="100"/>
                  </a:lnTo>
                  <a:lnTo>
                    <a:pt x="58" y="212"/>
                  </a:lnTo>
                  <a:lnTo>
                    <a:pt x="0" y="212"/>
                  </a:lnTo>
                  <a:lnTo>
                    <a:pt x="0" y="0"/>
                  </a:lnTo>
                  <a:lnTo>
                    <a:pt x="54" y="0"/>
                  </a:lnTo>
                  <a:lnTo>
                    <a:pt x="56" y="26"/>
                  </a:lnTo>
                  <a:lnTo>
                    <a:pt x="66" y="14"/>
                  </a:lnTo>
                  <a:lnTo>
                    <a:pt x="80" y="6"/>
                  </a:lnTo>
                  <a:lnTo>
                    <a:pt x="94" y="2"/>
                  </a:lnTo>
                  <a:lnTo>
                    <a:pt x="112" y="0"/>
                  </a:lnTo>
                  <a:lnTo>
                    <a:pt x="126" y="0"/>
                  </a:lnTo>
                  <a:close/>
                </a:path>
              </a:pathLst>
            </a:custGeom>
            <a:solidFill>
              <a:srgbClr val="0065A4"/>
            </a:solidFill>
            <a:ln w="9525">
              <a:noFill/>
              <a:round/>
              <a:headEnd/>
              <a:tailEnd/>
            </a:ln>
          </p:spPr>
          <p:txBody>
            <a:bodyPr/>
            <a:lstStyle/>
            <a:p>
              <a:endParaRPr lang="en-US" dirty="0"/>
            </a:p>
          </p:txBody>
        </p:sp>
        <p:sp>
          <p:nvSpPr>
            <p:cNvPr id="15374" name="Freeform 113"/>
            <p:cNvSpPr>
              <a:spLocks noChangeAspect="1"/>
            </p:cNvSpPr>
            <p:nvPr/>
          </p:nvSpPr>
          <p:spPr bwMode="auto">
            <a:xfrm>
              <a:off x="3020" y="3469"/>
              <a:ext cx="294" cy="326"/>
            </a:xfrm>
            <a:custGeom>
              <a:avLst/>
              <a:gdLst>
                <a:gd name="T0" fmla="*/ 294 w 294"/>
                <a:gd name="T1" fmla="*/ 296 h 326"/>
                <a:gd name="T2" fmla="*/ 234 w 294"/>
                <a:gd name="T3" fmla="*/ 320 h 326"/>
                <a:gd name="T4" fmla="*/ 202 w 294"/>
                <a:gd name="T5" fmla="*/ 326 h 326"/>
                <a:gd name="T6" fmla="*/ 164 w 294"/>
                <a:gd name="T7" fmla="*/ 326 h 326"/>
                <a:gd name="T8" fmla="*/ 148 w 294"/>
                <a:gd name="T9" fmla="*/ 326 h 326"/>
                <a:gd name="T10" fmla="*/ 114 w 294"/>
                <a:gd name="T11" fmla="*/ 320 h 326"/>
                <a:gd name="T12" fmla="*/ 84 w 294"/>
                <a:gd name="T13" fmla="*/ 308 h 326"/>
                <a:gd name="T14" fmla="*/ 58 w 294"/>
                <a:gd name="T15" fmla="*/ 292 h 326"/>
                <a:gd name="T16" fmla="*/ 36 w 294"/>
                <a:gd name="T17" fmla="*/ 272 h 326"/>
                <a:gd name="T18" fmla="*/ 20 w 294"/>
                <a:gd name="T19" fmla="*/ 246 h 326"/>
                <a:gd name="T20" fmla="*/ 8 w 294"/>
                <a:gd name="T21" fmla="*/ 216 h 326"/>
                <a:gd name="T22" fmla="*/ 2 w 294"/>
                <a:gd name="T23" fmla="*/ 182 h 326"/>
                <a:gd name="T24" fmla="*/ 0 w 294"/>
                <a:gd name="T25" fmla="*/ 164 h 326"/>
                <a:gd name="T26" fmla="*/ 4 w 294"/>
                <a:gd name="T27" fmla="*/ 128 h 326"/>
                <a:gd name="T28" fmla="*/ 12 w 294"/>
                <a:gd name="T29" fmla="*/ 96 h 326"/>
                <a:gd name="T30" fmla="*/ 28 w 294"/>
                <a:gd name="T31" fmla="*/ 68 h 326"/>
                <a:gd name="T32" fmla="*/ 48 w 294"/>
                <a:gd name="T33" fmla="*/ 44 h 326"/>
                <a:gd name="T34" fmla="*/ 72 w 294"/>
                <a:gd name="T35" fmla="*/ 26 h 326"/>
                <a:gd name="T36" fmla="*/ 100 w 294"/>
                <a:gd name="T37" fmla="*/ 12 h 326"/>
                <a:gd name="T38" fmla="*/ 130 w 294"/>
                <a:gd name="T39" fmla="*/ 2 h 326"/>
                <a:gd name="T40" fmla="*/ 164 w 294"/>
                <a:gd name="T41" fmla="*/ 0 h 326"/>
                <a:gd name="T42" fmla="*/ 182 w 294"/>
                <a:gd name="T43" fmla="*/ 0 h 326"/>
                <a:gd name="T44" fmla="*/ 216 w 294"/>
                <a:gd name="T45" fmla="*/ 4 h 326"/>
                <a:gd name="T46" fmla="*/ 248 w 294"/>
                <a:gd name="T47" fmla="*/ 14 h 326"/>
                <a:gd name="T48" fmla="*/ 276 w 294"/>
                <a:gd name="T49" fmla="*/ 30 h 326"/>
                <a:gd name="T50" fmla="*/ 250 w 294"/>
                <a:gd name="T51" fmla="*/ 82 h 326"/>
                <a:gd name="T52" fmla="*/ 232 w 294"/>
                <a:gd name="T53" fmla="*/ 70 h 326"/>
                <a:gd name="T54" fmla="*/ 188 w 294"/>
                <a:gd name="T55" fmla="*/ 56 h 326"/>
                <a:gd name="T56" fmla="*/ 162 w 294"/>
                <a:gd name="T57" fmla="*/ 56 h 326"/>
                <a:gd name="T58" fmla="*/ 122 w 294"/>
                <a:gd name="T59" fmla="*/ 64 h 326"/>
                <a:gd name="T60" fmla="*/ 90 w 294"/>
                <a:gd name="T61" fmla="*/ 86 h 326"/>
                <a:gd name="T62" fmla="*/ 72 w 294"/>
                <a:gd name="T63" fmla="*/ 120 h 326"/>
                <a:gd name="T64" fmla="*/ 64 w 294"/>
                <a:gd name="T65" fmla="*/ 160 h 326"/>
                <a:gd name="T66" fmla="*/ 66 w 294"/>
                <a:gd name="T67" fmla="*/ 184 h 326"/>
                <a:gd name="T68" fmla="*/ 80 w 294"/>
                <a:gd name="T69" fmla="*/ 224 h 326"/>
                <a:gd name="T70" fmla="*/ 106 w 294"/>
                <a:gd name="T71" fmla="*/ 254 h 326"/>
                <a:gd name="T72" fmla="*/ 144 w 294"/>
                <a:gd name="T73" fmla="*/ 270 h 326"/>
                <a:gd name="T74" fmla="*/ 166 w 294"/>
                <a:gd name="T75" fmla="*/ 272 h 326"/>
                <a:gd name="T76" fmla="*/ 204 w 294"/>
                <a:gd name="T77" fmla="*/ 270 h 326"/>
                <a:gd name="T78" fmla="*/ 234 w 294"/>
                <a:gd name="T79" fmla="*/ 260 h 326"/>
                <a:gd name="T80" fmla="*/ 170 w 294"/>
                <a:gd name="T81" fmla="*/ 194 h 326"/>
                <a:gd name="T82" fmla="*/ 294 w 294"/>
                <a:gd name="T83" fmla="*/ 140 h 32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94"/>
                <a:gd name="T127" fmla="*/ 0 h 326"/>
                <a:gd name="T128" fmla="*/ 294 w 294"/>
                <a:gd name="T129" fmla="*/ 326 h 32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94" h="326">
                  <a:moveTo>
                    <a:pt x="294" y="296"/>
                  </a:moveTo>
                  <a:lnTo>
                    <a:pt x="294" y="296"/>
                  </a:lnTo>
                  <a:lnTo>
                    <a:pt x="266" y="310"/>
                  </a:lnTo>
                  <a:lnTo>
                    <a:pt x="234" y="320"/>
                  </a:lnTo>
                  <a:lnTo>
                    <a:pt x="218" y="322"/>
                  </a:lnTo>
                  <a:lnTo>
                    <a:pt x="202" y="326"/>
                  </a:lnTo>
                  <a:lnTo>
                    <a:pt x="184" y="326"/>
                  </a:lnTo>
                  <a:lnTo>
                    <a:pt x="164" y="326"/>
                  </a:lnTo>
                  <a:lnTo>
                    <a:pt x="148" y="326"/>
                  </a:lnTo>
                  <a:lnTo>
                    <a:pt x="130" y="324"/>
                  </a:lnTo>
                  <a:lnTo>
                    <a:pt x="114" y="320"/>
                  </a:lnTo>
                  <a:lnTo>
                    <a:pt x="98" y="314"/>
                  </a:lnTo>
                  <a:lnTo>
                    <a:pt x="84" y="308"/>
                  </a:lnTo>
                  <a:lnTo>
                    <a:pt x="70" y="300"/>
                  </a:lnTo>
                  <a:lnTo>
                    <a:pt x="58" y="292"/>
                  </a:lnTo>
                  <a:lnTo>
                    <a:pt x="46" y="282"/>
                  </a:lnTo>
                  <a:lnTo>
                    <a:pt x="36" y="272"/>
                  </a:lnTo>
                  <a:lnTo>
                    <a:pt x="28" y="258"/>
                  </a:lnTo>
                  <a:lnTo>
                    <a:pt x="20" y="246"/>
                  </a:lnTo>
                  <a:lnTo>
                    <a:pt x="12" y="232"/>
                  </a:lnTo>
                  <a:lnTo>
                    <a:pt x="8" y="216"/>
                  </a:lnTo>
                  <a:lnTo>
                    <a:pt x="4" y="200"/>
                  </a:lnTo>
                  <a:lnTo>
                    <a:pt x="2" y="182"/>
                  </a:lnTo>
                  <a:lnTo>
                    <a:pt x="0" y="164"/>
                  </a:lnTo>
                  <a:lnTo>
                    <a:pt x="2" y="146"/>
                  </a:lnTo>
                  <a:lnTo>
                    <a:pt x="4" y="128"/>
                  </a:lnTo>
                  <a:lnTo>
                    <a:pt x="8" y="112"/>
                  </a:lnTo>
                  <a:lnTo>
                    <a:pt x="12" y="96"/>
                  </a:lnTo>
                  <a:lnTo>
                    <a:pt x="20" y="82"/>
                  </a:lnTo>
                  <a:lnTo>
                    <a:pt x="28" y="68"/>
                  </a:lnTo>
                  <a:lnTo>
                    <a:pt x="36" y="56"/>
                  </a:lnTo>
                  <a:lnTo>
                    <a:pt x="48" y="44"/>
                  </a:lnTo>
                  <a:lnTo>
                    <a:pt x="58" y="34"/>
                  </a:lnTo>
                  <a:lnTo>
                    <a:pt x="72" y="26"/>
                  </a:lnTo>
                  <a:lnTo>
                    <a:pt x="84" y="18"/>
                  </a:lnTo>
                  <a:lnTo>
                    <a:pt x="100" y="12"/>
                  </a:lnTo>
                  <a:lnTo>
                    <a:pt x="114" y="6"/>
                  </a:lnTo>
                  <a:lnTo>
                    <a:pt x="130" y="2"/>
                  </a:lnTo>
                  <a:lnTo>
                    <a:pt x="148" y="0"/>
                  </a:lnTo>
                  <a:lnTo>
                    <a:pt x="164" y="0"/>
                  </a:lnTo>
                  <a:lnTo>
                    <a:pt x="182" y="0"/>
                  </a:lnTo>
                  <a:lnTo>
                    <a:pt x="200" y="2"/>
                  </a:lnTo>
                  <a:lnTo>
                    <a:pt x="216" y="4"/>
                  </a:lnTo>
                  <a:lnTo>
                    <a:pt x="232" y="8"/>
                  </a:lnTo>
                  <a:lnTo>
                    <a:pt x="248" y="14"/>
                  </a:lnTo>
                  <a:lnTo>
                    <a:pt x="262" y="22"/>
                  </a:lnTo>
                  <a:lnTo>
                    <a:pt x="276" y="30"/>
                  </a:lnTo>
                  <a:lnTo>
                    <a:pt x="290" y="40"/>
                  </a:lnTo>
                  <a:lnTo>
                    <a:pt x="250" y="82"/>
                  </a:lnTo>
                  <a:lnTo>
                    <a:pt x="232" y="70"/>
                  </a:lnTo>
                  <a:lnTo>
                    <a:pt x="212" y="62"/>
                  </a:lnTo>
                  <a:lnTo>
                    <a:pt x="188" y="56"/>
                  </a:lnTo>
                  <a:lnTo>
                    <a:pt x="162" y="56"/>
                  </a:lnTo>
                  <a:lnTo>
                    <a:pt x="140" y="58"/>
                  </a:lnTo>
                  <a:lnTo>
                    <a:pt x="122" y="64"/>
                  </a:lnTo>
                  <a:lnTo>
                    <a:pt x="104" y="74"/>
                  </a:lnTo>
                  <a:lnTo>
                    <a:pt x="90" y="86"/>
                  </a:lnTo>
                  <a:lnTo>
                    <a:pt x="80" y="102"/>
                  </a:lnTo>
                  <a:lnTo>
                    <a:pt x="72" y="120"/>
                  </a:lnTo>
                  <a:lnTo>
                    <a:pt x="66" y="140"/>
                  </a:lnTo>
                  <a:lnTo>
                    <a:pt x="64" y="160"/>
                  </a:lnTo>
                  <a:lnTo>
                    <a:pt x="66" y="184"/>
                  </a:lnTo>
                  <a:lnTo>
                    <a:pt x="72" y="206"/>
                  </a:lnTo>
                  <a:lnTo>
                    <a:pt x="80" y="224"/>
                  </a:lnTo>
                  <a:lnTo>
                    <a:pt x="92" y="240"/>
                  </a:lnTo>
                  <a:lnTo>
                    <a:pt x="106" y="254"/>
                  </a:lnTo>
                  <a:lnTo>
                    <a:pt x="124" y="262"/>
                  </a:lnTo>
                  <a:lnTo>
                    <a:pt x="144" y="270"/>
                  </a:lnTo>
                  <a:lnTo>
                    <a:pt x="166" y="272"/>
                  </a:lnTo>
                  <a:lnTo>
                    <a:pt x="186" y="272"/>
                  </a:lnTo>
                  <a:lnTo>
                    <a:pt x="204" y="270"/>
                  </a:lnTo>
                  <a:lnTo>
                    <a:pt x="220" y="266"/>
                  </a:lnTo>
                  <a:lnTo>
                    <a:pt x="234" y="260"/>
                  </a:lnTo>
                  <a:lnTo>
                    <a:pt x="234" y="194"/>
                  </a:lnTo>
                  <a:lnTo>
                    <a:pt x="170" y="194"/>
                  </a:lnTo>
                  <a:lnTo>
                    <a:pt x="174" y="140"/>
                  </a:lnTo>
                  <a:lnTo>
                    <a:pt x="294" y="140"/>
                  </a:lnTo>
                  <a:lnTo>
                    <a:pt x="294" y="296"/>
                  </a:lnTo>
                  <a:close/>
                </a:path>
              </a:pathLst>
            </a:custGeom>
            <a:solidFill>
              <a:srgbClr val="0065A4"/>
            </a:solidFill>
            <a:ln w="9525">
              <a:noFill/>
              <a:round/>
              <a:headEnd/>
              <a:tailEnd/>
            </a:ln>
          </p:spPr>
          <p:txBody>
            <a:bodyPr/>
            <a:lstStyle/>
            <a:p>
              <a:endParaRPr lang="en-US" dirty="0"/>
            </a:p>
          </p:txBody>
        </p:sp>
        <p:sp>
          <p:nvSpPr>
            <p:cNvPr id="15375" name="Freeform 114"/>
            <p:cNvSpPr>
              <a:spLocks noChangeAspect="1" noEditPoints="1"/>
            </p:cNvSpPr>
            <p:nvPr/>
          </p:nvSpPr>
          <p:spPr bwMode="auto">
            <a:xfrm>
              <a:off x="4080" y="3569"/>
              <a:ext cx="216" cy="224"/>
            </a:xfrm>
            <a:custGeom>
              <a:avLst/>
              <a:gdLst>
                <a:gd name="T0" fmla="*/ 58 w 216"/>
                <a:gd name="T1" fmla="*/ 132 h 224"/>
                <a:gd name="T2" fmla="*/ 60 w 216"/>
                <a:gd name="T3" fmla="*/ 142 h 224"/>
                <a:gd name="T4" fmla="*/ 70 w 216"/>
                <a:gd name="T5" fmla="*/ 158 h 224"/>
                <a:gd name="T6" fmla="*/ 84 w 216"/>
                <a:gd name="T7" fmla="*/ 170 h 224"/>
                <a:gd name="T8" fmla="*/ 102 w 216"/>
                <a:gd name="T9" fmla="*/ 176 h 224"/>
                <a:gd name="T10" fmla="*/ 112 w 216"/>
                <a:gd name="T11" fmla="*/ 176 h 224"/>
                <a:gd name="T12" fmla="*/ 144 w 216"/>
                <a:gd name="T13" fmla="*/ 172 h 224"/>
                <a:gd name="T14" fmla="*/ 170 w 216"/>
                <a:gd name="T15" fmla="*/ 150 h 224"/>
                <a:gd name="T16" fmla="*/ 208 w 216"/>
                <a:gd name="T17" fmla="*/ 180 h 224"/>
                <a:gd name="T18" fmla="*/ 188 w 216"/>
                <a:gd name="T19" fmla="*/ 200 h 224"/>
                <a:gd name="T20" fmla="*/ 164 w 216"/>
                <a:gd name="T21" fmla="*/ 214 h 224"/>
                <a:gd name="T22" fmla="*/ 140 w 216"/>
                <a:gd name="T23" fmla="*/ 222 h 224"/>
                <a:gd name="T24" fmla="*/ 112 w 216"/>
                <a:gd name="T25" fmla="*/ 224 h 224"/>
                <a:gd name="T26" fmla="*/ 90 w 216"/>
                <a:gd name="T27" fmla="*/ 222 h 224"/>
                <a:gd name="T28" fmla="*/ 50 w 216"/>
                <a:gd name="T29" fmla="*/ 206 h 224"/>
                <a:gd name="T30" fmla="*/ 20 w 216"/>
                <a:gd name="T31" fmla="*/ 178 h 224"/>
                <a:gd name="T32" fmla="*/ 2 w 216"/>
                <a:gd name="T33" fmla="*/ 136 h 224"/>
                <a:gd name="T34" fmla="*/ 0 w 216"/>
                <a:gd name="T35" fmla="*/ 112 h 224"/>
                <a:gd name="T36" fmla="*/ 8 w 216"/>
                <a:gd name="T37" fmla="*/ 66 h 224"/>
                <a:gd name="T38" fmla="*/ 32 w 216"/>
                <a:gd name="T39" fmla="*/ 32 h 224"/>
                <a:gd name="T40" fmla="*/ 68 w 216"/>
                <a:gd name="T41" fmla="*/ 8 h 224"/>
                <a:gd name="T42" fmla="*/ 110 w 216"/>
                <a:gd name="T43" fmla="*/ 0 h 224"/>
                <a:gd name="T44" fmla="*/ 134 w 216"/>
                <a:gd name="T45" fmla="*/ 2 h 224"/>
                <a:gd name="T46" fmla="*/ 174 w 216"/>
                <a:gd name="T47" fmla="*/ 18 h 224"/>
                <a:gd name="T48" fmla="*/ 200 w 216"/>
                <a:gd name="T49" fmla="*/ 46 h 224"/>
                <a:gd name="T50" fmla="*/ 214 w 216"/>
                <a:gd name="T51" fmla="*/ 90 h 224"/>
                <a:gd name="T52" fmla="*/ 216 w 216"/>
                <a:gd name="T53" fmla="*/ 132 h 224"/>
                <a:gd name="T54" fmla="*/ 158 w 216"/>
                <a:gd name="T55" fmla="*/ 88 h 224"/>
                <a:gd name="T56" fmla="*/ 154 w 216"/>
                <a:gd name="T57" fmla="*/ 70 h 224"/>
                <a:gd name="T58" fmla="*/ 144 w 216"/>
                <a:gd name="T59" fmla="*/ 56 h 224"/>
                <a:gd name="T60" fmla="*/ 128 w 216"/>
                <a:gd name="T61" fmla="*/ 48 h 224"/>
                <a:gd name="T62" fmla="*/ 108 w 216"/>
                <a:gd name="T63" fmla="*/ 46 h 224"/>
                <a:gd name="T64" fmla="*/ 98 w 216"/>
                <a:gd name="T65" fmla="*/ 46 h 224"/>
                <a:gd name="T66" fmla="*/ 82 w 216"/>
                <a:gd name="T67" fmla="*/ 52 h 224"/>
                <a:gd name="T68" fmla="*/ 68 w 216"/>
                <a:gd name="T69" fmla="*/ 64 h 224"/>
                <a:gd name="T70" fmla="*/ 60 w 216"/>
                <a:gd name="T71" fmla="*/ 80 h 224"/>
                <a:gd name="T72" fmla="*/ 158 w 216"/>
                <a:gd name="T73" fmla="*/ 88 h 2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16"/>
                <a:gd name="T112" fmla="*/ 0 h 224"/>
                <a:gd name="T113" fmla="*/ 216 w 216"/>
                <a:gd name="T114" fmla="*/ 224 h 2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16" h="224">
                  <a:moveTo>
                    <a:pt x="216" y="132"/>
                  </a:moveTo>
                  <a:lnTo>
                    <a:pt x="58" y="132"/>
                  </a:lnTo>
                  <a:lnTo>
                    <a:pt x="60" y="142"/>
                  </a:lnTo>
                  <a:lnTo>
                    <a:pt x="64" y="150"/>
                  </a:lnTo>
                  <a:lnTo>
                    <a:pt x="70" y="158"/>
                  </a:lnTo>
                  <a:lnTo>
                    <a:pt x="76" y="164"/>
                  </a:lnTo>
                  <a:lnTo>
                    <a:pt x="84" y="170"/>
                  </a:lnTo>
                  <a:lnTo>
                    <a:pt x="92" y="174"/>
                  </a:lnTo>
                  <a:lnTo>
                    <a:pt x="102" y="176"/>
                  </a:lnTo>
                  <a:lnTo>
                    <a:pt x="112" y="176"/>
                  </a:lnTo>
                  <a:lnTo>
                    <a:pt x="128" y="176"/>
                  </a:lnTo>
                  <a:lnTo>
                    <a:pt x="144" y="172"/>
                  </a:lnTo>
                  <a:lnTo>
                    <a:pt x="156" y="162"/>
                  </a:lnTo>
                  <a:lnTo>
                    <a:pt x="170" y="150"/>
                  </a:lnTo>
                  <a:lnTo>
                    <a:pt x="208" y="180"/>
                  </a:lnTo>
                  <a:lnTo>
                    <a:pt x="198" y="190"/>
                  </a:lnTo>
                  <a:lnTo>
                    <a:pt x="188" y="200"/>
                  </a:lnTo>
                  <a:lnTo>
                    <a:pt x="176" y="208"/>
                  </a:lnTo>
                  <a:lnTo>
                    <a:pt x="164" y="214"/>
                  </a:lnTo>
                  <a:lnTo>
                    <a:pt x="152" y="218"/>
                  </a:lnTo>
                  <a:lnTo>
                    <a:pt x="140" y="222"/>
                  </a:lnTo>
                  <a:lnTo>
                    <a:pt x="126" y="224"/>
                  </a:lnTo>
                  <a:lnTo>
                    <a:pt x="112" y="224"/>
                  </a:lnTo>
                  <a:lnTo>
                    <a:pt x="90" y="222"/>
                  </a:lnTo>
                  <a:lnTo>
                    <a:pt x="68" y="216"/>
                  </a:lnTo>
                  <a:lnTo>
                    <a:pt x="50" y="206"/>
                  </a:lnTo>
                  <a:lnTo>
                    <a:pt x="32" y="194"/>
                  </a:lnTo>
                  <a:lnTo>
                    <a:pt x="20" y="178"/>
                  </a:lnTo>
                  <a:lnTo>
                    <a:pt x="10" y="158"/>
                  </a:lnTo>
                  <a:lnTo>
                    <a:pt x="2" y="136"/>
                  </a:lnTo>
                  <a:lnTo>
                    <a:pt x="0" y="112"/>
                  </a:lnTo>
                  <a:lnTo>
                    <a:pt x="2" y="88"/>
                  </a:lnTo>
                  <a:lnTo>
                    <a:pt x="8" y="66"/>
                  </a:lnTo>
                  <a:lnTo>
                    <a:pt x="18" y="48"/>
                  </a:lnTo>
                  <a:lnTo>
                    <a:pt x="32" y="32"/>
                  </a:lnTo>
                  <a:lnTo>
                    <a:pt x="48" y="18"/>
                  </a:lnTo>
                  <a:lnTo>
                    <a:pt x="68" y="8"/>
                  </a:lnTo>
                  <a:lnTo>
                    <a:pt x="88" y="2"/>
                  </a:lnTo>
                  <a:lnTo>
                    <a:pt x="110" y="0"/>
                  </a:lnTo>
                  <a:lnTo>
                    <a:pt x="134" y="2"/>
                  </a:lnTo>
                  <a:lnTo>
                    <a:pt x="156" y="8"/>
                  </a:lnTo>
                  <a:lnTo>
                    <a:pt x="174" y="18"/>
                  </a:lnTo>
                  <a:lnTo>
                    <a:pt x="190" y="30"/>
                  </a:lnTo>
                  <a:lnTo>
                    <a:pt x="200" y="46"/>
                  </a:lnTo>
                  <a:lnTo>
                    <a:pt x="210" y="66"/>
                  </a:lnTo>
                  <a:lnTo>
                    <a:pt x="214" y="90"/>
                  </a:lnTo>
                  <a:lnTo>
                    <a:pt x="216" y="116"/>
                  </a:lnTo>
                  <a:lnTo>
                    <a:pt x="216" y="132"/>
                  </a:lnTo>
                  <a:close/>
                  <a:moveTo>
                    <a:pt x="158" y="88"/>
                  </a:moveTo>
                  <a:lnTo>
                    <a:pt x="158" y="88"/>
                  </a:lnTo>
                  <a:lnTo>
                    <a:pt x="158" y="78"/>
                  </a:lnTo>
                  <a:lnTo>
                    <a:pt x="154" y="70"/>
                  </a:lnTo>
                  <a:lnTo>
                    <a:pt x="150" y="62"/>
                  </a:lnTo>
                  <a:lnTo>
                    <a:pt x="144" y="56"/>
                  </a:lnTo>
                  <a:lnTo>
                    <a:pt x="136" y="52"/>
                  </a:lnTo>
                  <a:lnTo>
                    <a:pt x="128" y="48"/>
                  </a:lnTo>
                  <a:lnTo>
                    <a:pt x="120" y="46"/>
                  </a:lnTo>
                  <a:lnTo>
                    <a:pt x="108" y="46"/>
                  </a:lnTo>
                  <a:lnTo>
                    <a:pt x="98" y="46"/>
                  </a:lnTo>
                  <a:lnTo>
                    <a:pt x="90" y="48"/>
                  </a:lnTo>
                  <a:lnTo>
                    <a:pt x="82" y="52"/>
                  </a:lnTo>
                  <a:lnTo>
                    <a:pt x="74" y="58"/>
                  </a:lnTo>
                  <a:lnTo>
                    <a:pt x="68" y="64"/>
                  </a:lnTo>
                  <a:lnTo>
                    <a:pt x="64" y="72"/>
                  </a:lnTo>
                  <a:lnTo>
                    <a:pt x="60" y="80"/>
                  </a:lnTo>
                  <a:lnTo>
                    <a:pt x="58" y="88"/>
                  </a:lnTo>
                  <a:lnTo>
                    <a:pt x="158" y="88"/>
                  </a:lnTo>
                  <a:close/>
                </a:path>
              </a:pathLst>
            </a:custGeom>
            <a:solidFill>
              <a:srgbClr val="0065A4"/>
            </a:solidFill>
            <a:ln w="9525">
              <a:noFill/>
              <a:round/>
              <a:headEnd/>
              <a:tailEnd/>
            </a:ln>
          </p:spPr>
          <p:txBody>
            <a:bodyPr/>
            <a:lstStyle/>
            <a:p>
              <a:endParaRPr lang="en-US" dirty="0"/>
            </a:p>
          </p:txBody>
        </p:sp>
        <p:sp>
          <p:nvSpPr>
            <p:cNvPr id="15376" name="Freeform 115"/>
            <p:cNvSpPr>
              <a:spLocks noChangeAspect="1" noEditPoints="1"/>
            </p:cNvSpPr>
            <p:nvPr/>
          </p:nvSpPr>
          <p:spPr bwMode="auto">
            <a:xfrm>
              <a:off x="3342" y="3569"/>
              <a:ext cx="196" cy="224"/>
            </a:xfrm>
            <a:custGeom>
              <a:avLst/>
              <a:gdLst>
                <a:gd name="T0" fmla="*/ 196 w 196"/>
                <a:gd name="T1" fmla="*/ 218 h 224"/>
                <a:gd name="T2" fmla="*/ 144 w 196"/>
                <a:gd name="T3" fmla="*/ 198 h 224"/>
                <a:gd name="T4" fmla="*/ 138 w 196"/>
                <a:gd name="T5" fmla="*/ 204 h 224"/>
                <a:gd name="T6" fmla="*/ 114 w 196"/>
                <a:gd name="T7" fmla="*/ 218 h 224"/>
                <a:gd name="T8" fmla="*/ 78 w 196"/>
                <a:gd name="T9" fmla="*/ 224 h 224"/>
                <a:gd name="T10" fmla="*/ 62 w 196"/>
                <a:gd name="T11" fmla="*/ 224 h 224"/>
                <a:gd name="T12" fmla="*/ 36 w 196"/>
                <a:gd name="T13" fmla="*/ 216 h 224"/>
                <a:gd name="T14" fmla="*/ 14 w 196"/>
                <a:gd name="T15" fmla="*/ 200 h 224"/>
                <a:gd name="T16" fmla="*/ 2 w 196"/>
                <a:gd name="T17" fmla="*/ 176 h 224"/>
                <a:gd name="T18" fmla="*/ 0 w 196"/>
                <a:gd name="T19" fmla="*/ 160 h 224"/>
                <a:gd name="T20" fmla="*/ 4 w 196"/>
                <a:gd name="T21" fmla="*/ 136 h 224"/>
                <a:gd name="T22" fmla="*/ 12 w 196"/>
                <a:gd name="T23" fmla="*/ 118 h 224"/>
                <a:gd name="T24" fmla="*/ 28 w 196"/>
                <a:gd name="T25" fmla="*/ 104 h 224"/>
                <a:gd name="T26" fmla="*/ 46 w 196"/>
                <a:gd name="T27" fmla="*/ 96 h 224"/>
                <a:gd name="T28" fmla="*/ 88 w 196"/>
                <a:gd name="T29" fmla="*/ 86 h 224"/>
                <a:gd name="T30" fmla="*/ 130 w 196"/>
                <a:gd name="T31" fmla="*/ 84 h 224"/>
                <a:gd name="T32" fmla="*/ 140 w 196"/>
                <a:gd name="T33" fmla="*/ 82 h 224"/>
                <a:gd name="T34" fmla="*/ 140 w 196"/>
                <a:gd name="T35" fmla="*/ 72 h 224"/>
                <a:gd name="T36" fmla="*/ 134 w 196"/>
                <a:gd name="T37" fmla="*/ 60 h 224"/>
                <a:gd name="T38" fmla="*/ 124 w 196"/>
                <a:gd name="T39" fmla="*/ 50 h 224"/>
                <a:gd name="T40" fmla="*/ 106 w 196"/>
                <a:gd name="T41" fmla="*/ 46 h 224"/>
                <a:gd name="T42" fmla="*/ 96 w 196"/>
                <a:gd name="T43" fmla="*/ 46 h 224"/>
                <a:gd name="T44" fmla="*/ 66 w 196"/>
                <a:gd name="T45" fmla="*/ 52 h 224"/>
                <a:gd name="T46" fmla="*/ 40 w 196"/>
                <a:gd name="T47" fmla="*/ 68 h 224"/>
                <a:gd name="T48" fmla="*/ 6 w 196"/>
                <a:gd name="T49" fmla="*/ 34 h 224"/>
                <a:gd name="T50" fmla="*/ 28 w 196"/>
                <a:gd name="T51" fmla="*/ 18 h 224"/>
                <a:gd name="T52" fmla="*/ 76 w 196"/>
                <a:gd name="T53" fmla="*/ 2 h 224"/>
                <a:gd name="T54" fmla="*/ 100 w 196"/>
                <a:gd name="T55" fmla="*/ 0 h 224"/>
                <a:gd name="T56" fmla="*/ 144 w 196"/>
                <a:gd name="T57" fmla="*/ 6 h 224"/>
                <a:gd name="T58" fmla="*/ 174 w 196"/>
                <a:gd name="T59" fmla="*/ 22 h 224"/>
                <a:gd name="T60" fmla="*/ 190 w 196"/>
                <a:gd name="T61" fmla="*/ 46 h 224"/>
                <a:gd name="T62" fmla="*/ 196 w 196"/>
                <a:gd name="T63" fmla="*/ 80 h 224"/>
                <a:gd name="T64" fmla="*/ 140 w 196"/>
                <a:gd name="T65" fmla="*/ 126 h 224"/>
                <a:gd name="T66" fmla="*/ 132 w 196"/>
                <a:gd name="T67" fmla="*/ 126 h 224"/>
                <a:gd name="T68" fmla="*/ 96 w 196"/>
                <a:gd name="T69" fmla="*/ 128 h 224"/>
                <a:gd name="T70" fmla="*/ 74 w 196"/>
                <a:gd name="T71" fmla="*/ 134 h 224"/>
                <a:gd name="T72" fmla="*/ 60 w 196"/>
                <a:gd name="T73" fmla="*/ 146 h 224"/>
                <a:gd name="T74" fmla="*/ 58 w 196"/>
                <a:gd name="T75" fmla="*/ 156 h 224"/>
                <a:gd name="T76" fmla="*/ 62 w 196"/>
                <a:gd name="T77" fmla="*/ 168 h 224"/>
                <a:gd name="T78" fmla="*/ 70 w 196"/>
                <a:gd name="T79" fmla="*/ 176 h 224"/>
                <a:gd name="T80" fmla="*/ 84 w 196"/>
                <a:gd name="T81" fmla="*/ 180 h 224"/>
                <a:gd name="T82" fmla="*/ 114 w 196"/>
                <a:gd name="T83" fmla="*/ 174 h 224"/>
                <a:gd name="T84" fmla="*/ 128 w 196"/>
                <a:gd name="T85" fmla="*/ 164 h 224"/>
                <a:gd name="T86" fmla="*/ 138 w 196"/>
                <a:gd name="T87" fmla="*/ 152 h 224"/>
                <a:gd name="T88" fmla="*/ 140 w 196"/>
                <a:gd name="T89" fmla="*/ 134 h 22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96"/>
                <a:gd name="T136" fmla="*/ 0 h 224"/>
                <a:gd name="T137" fmla="*/ 196 w 196"/>
                <a:gd name="T138" fmla="*/ 224 h 22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96" h="224">
                  <a:moveTo>
                    <a:pt x="196" y="80"/>
                  </a:moveTo>
                  <a:lnTo>
                    <a:pt x="196" y="218"/>
                  </a:lnTo>
                  <a:lnTo>
                    <a:pt x="146" y="218"/>
                  </a:lnTo>
                  <a:lnTo>
                    <a:pt x="144" y="198"/>
                  </a:lnTo>
                  <a:lnTo>
                    <a:pt x="138" y="204"/>
                  </a:lnTo>
                  <a:lnTo>
                    <a:pt x="130" y="210"/>
                  </a:lnTo>
                  <a:lnTo>
                    <a:pt x="114" y="218"/>
                  </a:lnTo>
                  <a:lnTo>
                    <a:pt x="96" y="222"/>
                  </a:lnTo>
                  <a:lnTo>
                    <a:pt x="78" y="224"/>
                  </a:lnTo>
                  <a:lnTo>
                    <a:pt x="62" y="224"/>
                  </a:lnTo>
                  <a:lnTo>
                    <a:pt x="48" y="220"/>
                  </a:lnTo>
                  <a:lnTo>
                    <a:pt x="36" y="216"/>
                  </a:lnTo>
                  <a:lnTo>
                    <a:pt x="24" y="208"/>
                  </a:lnTo>
                  <a:lnTo>
                    <a:pt x="14" y="200"/>
                  </a:lnTo>
                  <a:lnTo>
                    <a:pt x="8" y="188"/>
                  </a:lnTo>
                  <a:lnTo>
                    <a:pt x="2" y="176"/>
                  </a:lnTo>
                  <a:lnTo>
                    <a:pt x="0" y="160"/>
                  </a:lnTo>
                  <a:lnTo>
                    <a:pt x="0" y="148"/>
                  </a:lnTo>
                  <a:lnTo>
                    <a:pt x="4" y="136"/>
                  </a:lnTo>
                  <a:lnTo>
                    <a:pt x="8" y="126"/>
                  </a:lnTo>
                  <a:lnTo>
                    <a:pt x="12" y="118"/>
                  </a:lnTo>
                  <a:lnTo>
                    <a:pt x="20" y="110"/>
                  </a:lnTo>
                  <a:lnTo>
                    <a:pt x="28" y="104"/>
                  </a:lnTo>
                  <a:lnTo>
                    <a:pt x="36" y="100"/>
                  </a:lnTo>
                  <a:lnTo>
                    <a:pt x="46" y="96"/>
                  </a:lnTo>
                  <a:lnTo>
                    <a:pt x="66" y="90"/>
                  </a:lnTo>
                  <a:lnTo>
                    <a:pt x="88" y="86"/>
                  </a:lnTo>
                  <a:lnTo>
                    <a:pt x="110" y="84"/>
                  </a:lnTo>
                  <a:lnTo>
                    <a:pt x="130" y="84"/>
                  </a:lnTo>
                  <a:lnTo>
                    <a:pt x="140" y="84"/>
                  </a:lnTo>
                  <a:lnTo>
                    <a:pt x="140" y="82"/>
                  </a:lnTo>
                  <a:lnTo>
                    <a:pt x="140" y="72"/>
                  </a:lnTo>
                  <a:lnTo>
                    <a:pt x="138" y="66"/>
                  </a:lnTo>
                  <a:lnTo>
                    <a:pt x="134" y="60"/>
                  </a:lnTo>
                  <a:lnTo>
                    <a:pt x="130" y="54"/>
                  </a:lnTo>
                  <a:lnTo>
                    <a:pt x="124" y="50"/>
                  </a:lnTo>
                  <a:lnTo>
                    <a:pt x="116" y="48"/>
                  </a:lnTo>
                  <a:lnTo>
                    <a:pt x="106" y="46"/>
                  </a:lnTo>
                  <a:lnTo>
                    <a:pt x="96" y="46"/>
                  </a:lnTo>
                  <a:lnTo>
                    <a:pt x="80" y="46"/>
                  </a:lnTo>
                  <a:lnTo>
                    <a:pt x="66" y="52"/>
                  </a:lnTo>
                  <a:lnTo>
                    <a:pt x="52" y="58"/>
                  </a:lnTo>
                  <a:lnTo>
                    <a:pt x="40" y="68"/>
                  </a:lnTo>
                  <a:lnTo>
                    <a:pt x="6" y="34"/>
                  </a:lnTo>
                  <a:lnTo>
                    <a:pt x="18" y="26"/>
                  </a:lnTo>
                  <a:lnTo>
                    <a:pt x="28" y="18"/>
                  </a:lnTo>
                  <a:lnTo>
                    <a:pt x="52" y="8"/>
                  </a:lnTo>
                  <a:lnTo>
                    <a:pt x="76" y="2"/>
                  </a:lnTo>
                  <a:lnTo>
                    <a:pt x="100" y="0"/>
                  </a:lnTo>
                  <a:lnTo>
                    <a:pt x="124" y="2"/>
                  </a:lnTo>
                  <a:lnTo>
                    <a:pt x="144" y="6"/>
                  </a:lnTo>
                  <a:lnTo>
                    <a:pt x="160" y="12"/>
                  </a:lnTo>
                  <a:lnTo>
                    <a:pt x="174" y="22"/>
                  </a:lnTo>
                  <a:lnTo>
                    <a:pt x="184" y="34"/>
                  </a:lnTo>
                  <a:lnTo>
                    <a:pt x="190" y="46"/>
                  </a:lnTo>
                  <a:lnTo>
                    <a:pt x="194" y="62"/>
                  </a:lnTo>
                  <a:lnTo>
                    <a:pt x="196" y="80"/>
                  </a:lnTo>
                  <a:close/>
                  <a:moveTo>
                    <a:pt x="140" y="126"/>
                  </a:moveTo>
                  <a:lnTo>
                    <a:pt x="132" y="126"/>
                  </a:lnTo>
                  <a:lnTo>
                    <a:pt x="110" y="126"/>
                  </a:lnTo>
                  <a:lnTo>
                    <a:pt x="96" y="128"/>
                  </a:lnTo>
                  <a:lnTo>
                    <a:pt x="84" y="130"/>
                  </a:lnTo>
                  <a:lnTo>
                    <a:pt x="74" y="134"/>
                  </a:lnTo>
                  <a:lnTo>
                    <a:pt x="66" y="140"/>
                  </a:lnTo>
                  <a:lnTo>
                    <a:pt x="60" y="146"/>
                  </a:lnTo>
                  <a:lnTo>
                    <a:pt x="58" y="156"/>
                  </a:lnTo>
                  <a:lnTo>
                    <a:pt x="58" y="162"/>
                  </a:lnTo>
                  <a:lnTo>
                    <a:pt x="62" y="168"/>
                  </a:lnTo>
                  <a:lnTo>
                    <a:pt x="66" y="172"/>
                  </a:lnTo>
                  <a:lnTo>
                    <a:pt x="70" y="176"/>
                  </a:lnTo>
                  <a:lnTo>
                    <a:pt x="78" y="178"/>
                  </a:lnTo>
                  <a:lnTo>
                    <a:pt x="84" y="180"/>
                  </a:lnTo>
                  <a:lnTo>
                    <a:pt x="100" y="178"/>
                  </a:lnTo>
                  <a:lnTo>
                    <a:pt x="114" y="174"/>
                  </a:lnTo>
                  <a:lnTo>
                    <a:pt x="122" y="170"/>
                  </a:lnTo>
                  <a:lnTo>
                    <a:pt x="128" y="164"/>
                  </a:lnTo>
                  <a:lnTo>
                    <a:pt x="134" y="158"/>
                  </a:lnTo>
                  <a:lnTo>
                    <a:pt x="138" y="152"/>
                  </a:lnTo>
                  <a:lnTo>
                    <a:pt x="140" y="144"/>
                  </a:lnTo>
                  <a:lnTo>
                    <a:pt x="140" y="134"/>
                  </a:lnTo>
                  <a:lnTo>
                    <a:pt x="140" y="126"/>
                  </a:lnTo>
                  <a:close/>
                </a:path>
              </a:pathLst>
            </a:custGeom>
            <a:solidFill>
              <a:srgbClr val="0065A4"/>
            </a:solidFill>
            <a:ln w="9525">
              <a:noFill/>
              <a:round/>
              <a:headEnd/>
              <a:tailEnd/>
            </a:ln>
          </p:spPr>
          <p:txBody>
            <a:bodyPr/>
            <a:lstStyle/>
            <a:p>
              <a:endParaRPr lang="en-US" dirty="0"/>
            </a:p>
          </p:txBody>
        </p:sp>
        <p:sp>
          <p:nvSpPr>
            <p:cNvPr id="15377" name="Freeform 116"/>
            <p:cNvSpPr>
              <a:spLocks noChangeAspect="1" noEditPoints="1"/>
            </p:cNvSpPr>
            <p:nvPr/>
          </p:nvSpPr>
          <p:spPr bwMode="auto">
            <a:xfrm>
              <a:off x="4402" y="3735"/>
              <a:ext cx="58" cy="56"/>
            </a:xfrm>
            <a:custGeom>
              <a:avLst/>
              <a:gdLst>
                <a:gd name="T0" fmla="*/ 6 w 58"/>
                <a:gd name="T1" fmla="*/ 28 h 56"/>
                <a:gd name="T2" fmla="*/ 14 w 58"/>
                <a:gd name="T3" fmla="*/ 12 h 56"/>
                <a:gd name="T4" fmla="*/ 30 w 58"/>
                <a:gd name="T5" fmla="*/ 4 h 56"/>
                <a:gd name="T6" fmla="*/ 38 w 58"/>
                <a:gd name="T7" fmla="*/ 6 h 56"/>
                <a:gd name="T8" fmla="*/ 52 w 58"/>
                <a:gd name="T9" fmla="*/ 18 h 56"/>
                <a:gd name="T10" fmla="*/ 54 w 58"/>
                <a:gd name="T11" fmla="*/ 28 h 56"/>
                <a:gd name="T12" fmla="*/ 46 w 58"/>
                <a:gd name="T13" fmla="*/ 46 h 56"/>
                <a:gd name="T14" fmla="*/ 30 w 58"/>
                <a:gd name="T15" fmla="*/ 52 h 56"/>
                <a:gd name="T16" fmla="*/ 20 w 58"/>
                <a:gd name="T17" fmla="*/ 50 h 56"/>
                <a:gd name="T18" fmla="*/ 8 w 58"/>
                <a:gd name="T19" fmla="*/ 38 h 56"/>
                <a:gd name="T20" fmla="*/ 6 w 58"/>
                <a:gd name="T21" fmla="*/ 28 h 56"/>
                <a:gd name="T22" fmla="*/ 30 w 58"/>
                <a:gd name="T23" fmla="*/ 56 h 56"/>
                <a:gd name="T24" fmla="*/ 50 w 58"/>
                <a:gd name="T25" fmla="*/ 48 h 56"/>
                <a:gd name="T26" fmla="*/ 58 w 58"/>
                <a:gd name="T27" fmla="*/ 34 h 56"/>
                <a:gd name="T28" fmla="*/ 58 w 58"/>
                <a:gd name="T29" fmla="*/ 28 h 56"/>
                <a:gd name="T30" fmla="*/ 56 w 58"/>
                <a:gd name="T31" fmla="*/ 16 h 56"/>
                <a:gd name="T32" fmla="*/ 42 w 58"/>
                <a:gd name="T33" fmla="*/ 2 h 56"/>
                <a:gd name="T34" fmla="*/ 30 w 58"/>
                <a:gd name="T35" fmla="*/ 0 h 56"/>
                <a:gd name="T36" fmla="*/ 10 w 58"/>
                <a:gd name="T37" fmla="*/ 8 h 56"/>
                <a:gd name="T38" fmla="*/ 2 w 58"/>
                <a:gd name="T39" fmla="*/ 22 h 56"/>
                <a:gd name="T40" fmla="*/ 0 w 58"/>
                <a:gd name="T41" fmla="*/ 28 h 56"/>
                <a:gd name="T42" fmla="*/ 4 w 58"/>
                <a:gd name="T43" fmla="*/ 40 h 56"/>
                <a:gd name="T44" fmla="*/ 18 w 58"/>
                <a:gd name="T45" fmla="*/ 54 h 56"/>
                <a:gd name="T46" fmla="*/ 30 w 58"/>
                <a:gd name="T47" fmla="*/ 56 h 56"/>
                <a:gd name="T48" fmla="*/ 30 w 58"/>
                <a:gd name="T49" fmla="*/ 30 h 56"/>
                <a:gd name="T50" fmla="*/ 44 w 58"/>
                <a:gd name="T51" fmla="*/ 44 h 56"/>
                <a:gd name="T52" fmla="*/ 34 w 58"/>
                <a:gd name="T53" fmla="*/ 30 h 56"/>
                <a:gd name="T54" fmla="*/ 42 w 58"/>
                <a:gd name="T55" fmla="*/ 24 h 56"/>
                <a:gd name="T56" fmla="*/ 44 w 58"/>
                <a:gd name="T57" fmla="*/ 22 h 56"/>
                <a:gd name="T58" fmla="*/ 40 w 58"/>
                <a:gd name="T59" fmla="*/ 14 h 56"/>
                <a:gd name="T60" fmla="*/ 32 w 58"/>
                <a:gd name="T61" fmla="*/ 12 h 56"/>
                <a:gd name="T62" fmla="*/ 18 w 58"/>
                <a:gd name="T63" fmla="*/ 44 h 56"/>
                <a:gd name="T64" fmla="*/ 24 w 58"/>
                <a:gd name="T65" fmla="*/ 30 h 56"/>
                <a:gd name="T66" fmla="*/ 24 w 58"/>
                <a:gd name="T67" fmla="*/ 16 h 56"/>
                <a:gd name="T68" fmla="*/ 30 w 58"/>
                <a:gd name="T69" fmla="*/ 16 h 56"/>
                <a:gd name="T70" fmla="*/ 38 w 58"/>
                <a:gd name="T71" fmla="*/ 18 h 56"/>
                <a:gd name="T72" fmla="*/ 38 w 58"/>
                <a:gd name="T73" fmla="*/ 20 h 56"/>
                <a:gd name="T74" fmla="*/ 36 w 58"/>
                <a:gd name="T75" fmla="*/ 26 h 56"/>
                <a:gd name="T76" fmla="*/ 24 w 58"/>
                <a:gd name="T77" fmla="*/ 26 h 5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8"/>
                <a:gd name="T118" fmla="*/ 0 h 56"/>
                <a:gd name="T119" fmla="*/ 58 w 58"/>
                <a:gd name="T120" fmla="*/ 56 h 5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8" h="56">
                  <a:moveTo>
                    <a:pt x="6" y="28"/>
                  </a:moveTo>
                  <a:lnTo>
                    <a:pt x="6" y="28"/>
                  </a:lnTo>
                  <a:lnTo>
                    <a:pt x="8" y="18"/>
                  </a:lnTo>
                  <a:lnTo>
                    <a:pt x="14" y="12"/>
                  </a:lnTo>
                  <a:lnTo>
                    <a:pt x="20" y="6"/>
                  </a:lnTo>
                  <a:lnTo>
                    <a:pt x="30" y="4"/>
                  </a:lnTo>
                  <a:lnTo>
                    <a:pt x="38" y="6"/>
                  </a:lnTo>
                  <a:lnTo>
                    <a:pt x="46" y="12"/>
                  </a:lnTo>
                  <a:lnTo>
                    <a:pt x="52" y="18"/>
                  </a:lnTo>
                  <a:lnTo>
                    <a:pt x="54" y="28"/>
                  </a:lnTo>
                  <a:lnTo>
                    <a:pt x="52" y="38"/>
                  </a:lnTo>
                  <a:lnTo>
                    <a:pt x="46" y="46"/>
                  </a:lnTo>
                  <a:lnTo>
                    <a:pt x="38" y="50"/>
                  </a:lnTo>
                  <a:lnTo>
                    <a:pt x="30" y="52"/>
                  </a:lnTo>
                  <a:lnTo>
                    <a:pt x="20" y="50"/>
                  </a:lnTo>
                  <a:lnTo>
                    <a:pt x="14" y="46"/>
                  </a:lnTo>
                  <a:lnTo>
                    <a:pt x="8" y="38"/>
                  </a:lnTo>
                  <a:lnTo>
                    <a:pt x="6" y="28"/>
                  </a:lnTo>
                  <a:close/>
                  <a:moveTo>
                    <a:pt x="30" y="56"/>
                  </a:moveTo>
                  <a:lnTo>
                    <a:pt x="30" y="56"/>
                  </a:lnTo>
                  <a:lnTo>
                    <a:pt x="42" y="54"/>
                  </a:lnTo>
                  <a:lnTo>
                    <a:pt x="50" y="48"/>
                  </a:lnTo>
                  <a:lnTo>
                    <a:pt x="56" y="40"/>
                  </a:lnTo>
                  <a:lnTo>
                    <a:pt x="58" y="34"/>
                  </a:lnTo>
                  <a:lnTo>
                    <a:pt x="58" y="28"/>
                  </a:lnTo>
                  <a:lnTo>
                    <a:pt x="58" y="22"/>
                  </a:lnTo>
                  <a:lnTo>
                    <a:pt x="56" y="16"/>
                  </a:lnTo>
                  <a:lnTo>
                    <a:pt x="50" y="8"/>
                  </a:lnTo>
                  <a:lnTo>
                    <a:pt x="42" y="2"/>
                  </a:lnTo>
                  <a:lnTo>
                    <a:pt x="30" y="0"/>
                  </a:lnTo>
                  <a:lnTo>
                    <a:pt x="18" y="2"/>
                  </a:lnTo>
                  <a:lnTo>
                    <a:pt x="10" y="8"/>
                  </a:lnTo>
                  <a:lnTo>
                    <a:pt x="4" y="16"/>
                  </a:lnTo>
                  <a:lnTo>
                    <a:pt x="2" y="22"/>
                  </a:lnTo>
                  <a:lnTo>
                    <a:pt x="0" y="28"/>
                  </a:lnTo>
                  <a:lnTo>
                    <a:pt x="2" y="34"/>
                  </a:lnTo>
                  <a:lnTo>
                    <a:pt x="4" y="40"/>
                  </a:lnTo>
                  <a:lnTo>
                    <a:pt x="10" y="48"/>
                  </a:lnTo>
                  <a:lnTo>
                    <a:pt x="18" y="54"/>
                  </a:lnTo>
                  <a:lnTo>
                    <a:pt x="30" y="56"/>
                  </a:lnTo>
                  <a:close/>
                  <a:moveTo>
                    <a:pt x="24" y="30"/>
                  </a:moveTo>
                  <a:lnTo>
                    <a:pt x="30" y="30"/>
                  </a:lnTo>
                  <a:lnTo>
                    <a:pt x="38" y="44"/>
                  </a:lnTo>
                  <a:lnTo>
                    <a:pt x="44" y="44"/>
                  </a:lnTo>
                  <a:lnTo>
                    <a:pt x="34" y="30"/>
                  </a:lnTo>
                  <a:lnTo>
                    <a:pt x="40" y="28"/>
                  </a:lnTo>
                  <a:lnTo>
                    <a:pt x="42" y="24"/>
                  </a:lnTo>
                  <a:lnTo>
                    <a:pt x="44" y="22"/>
                  </a:lnTo>
                  <a:lnTo>
                    <a:pt x="42" y="16"/>
                  </a:lnTo>
                  <a:lnTo>
                    <a:pt x="40" y="14"/>
                  </a:lnTo>
                  <a:lnTo>
                    <a:pt x="36" y="12"/>
                  </a:lnTo>
                  <a:lnTo>
                    <a:pt x="32" y="12"/>
                  </a:lnTo>
                  <a:lnTo>
                    <a:pt x="18" y="12"/>
                  </a:lnTo>
                  <a:lnTo>
                    <a:pt x="18" y="44"/>
                  </a:lnTo>
                  <a:lnTo>
                    <a:pt x="24" y="44"/>
                  </a:lnTo>
                  <a:lnTo>
                    <a:pt x="24" y="30"/>
                  </a:lnTo>
                  <a:close/>
                  <a:moveTo>
                    <a:pt x="24" y="26"/>
                  </a:moveTo>
                  <a:lnTo>
                    <a:pt x="24" y="16"/>
                  </a:lnTo>
                  <a:lnTo>
                    <a:pt x="30" y="16"/>
                  </a:lnTo>
                  <a:lnTo>
                    <a:pt x="36" y="16"/>
                  </a:lnTo>
                  <a:lnTo>
                    <a:pt x="38" y="18"/>
                  </a:lnTo>
                  <a:lnTo>
                    <a:pt x="38" y="20"/>
                  </a:lnTo>
                  <a:lnTo>
                    <a:pt x="38" y="24"/>
                  </a:lnTo>
                  <a:lnTo>
                    <a:pt x="36" y="26"/>
                  </a:lnTo>
                  <a:lnTo>
                    <a:pt x="30" y="26"/>
                  </a:lnTo>
                  <a:lnTo>
                    <a:pt x="24" y="26"/>
                  </a:lnTo>
                  <a:close/>
                </a:path>
              </a:pathLst>
            </a:custGeom>
            <a:solidFill>
              <a:srgbClr val="0065A4"/>
            </a:solidFill>
            <a:ln w="9525">
              <a:noFill/>
              <a:round/>
              <a:headEnd/>
              <a:tailEnd/>
            </a:ln>
          </p:spPr>
          <p:txBody>
            <a:bodyPr/>
            <a:lstStyle/>
            <a:p>
              <a:endParaRPr lang="en-US" dirty="0"/>
            </a:p>
          </p:txBody>
        </p:sp>
      </p:grpSp>
      <p:sp>
        <p:nvSpPr>
          <p:cNvPr id="15363" name="Rectangle 77"/>
          <p:cNvSpPr>
            <a:spLocks noChangeArrowheads="1"/>
          </p:cNvSpPr>
          <p:nvPr/>
        </p:nvSpPr>
        <p:spPr bwMode="auto">
          <a:xfrm>
            <a:off x="225425" y="266700"/>
            <a:ext cx="6505575" cy="738664"/>
          </a:xfrm>
          <a:prstGeom prst="rect">
            <a:avLst/>
          </a:prstGeom>
          <a:noFill/>
          <a:ln w="9525">
            <a:noFill/>
            <a:miter lim="800000"/>
            <a:headEnd/>
            <a:tailEnd/>
          </a:ln>
        </p:spPr>
        <p:txBody>
          <a:bodyPr lIns="0" tIns="0" rIns="0" bIns="0">
            <a:spAutoFit/>
          </a:bodyPr>
          <a:lstStyle/>
          <a:p>
            <a:pPr algn="l" defTabSz="912813">
              <a:lnSpc>
                <a:spcPct val="100000"/>
              </a:lnSpc>
              <a:spcBef>
                <a:spcPct val="0"/>
              </a:spcBef>
              <a:spcAft>
                <a:spcPct val="0"/>
              </a:spcAft>
            </a:pPr>
            <a:r>
              <a:rPr lang="en-US" b="1" dirty="0"/>
              <a:t>Well-Rounded PPM From Start to Finish via the PMO</a:t>
            </a:r>
          </a:p>
        </p:txBody>
      </p:sp>
      <p:sp>
        <p:nvSpPr>
          <p:cNvPr id="15364" name="Line 83"/>
          <p:cNvSpPr>
            <a:spLocks noChangeShapeType="1"/>
          </p:cNvSpPr>
          <p:nvPr/>
        </p:nvSpPr>
        <p:spPr bwMode="auto">
          <a:xfrm>
            <a:off x="225425" y="5730875"/>
            <a:ext cx="6602413" cy="0"/>
          </a:xfrm>
          <a:prstGeom prst="line">
            <a:avLst/>
          </a:prstGeom>
          <a:noFill/>
          <a:ln w="12700">
            <a:solidFill>
              <a:schemeClr val="tx2"/>
            </a:solidFill>
            <a:round/>
            <a:headEnd type="none" w="sm" len="sm"/>
            <a:tailEnd type="none" w="sm" len="sm"/>
          </a:ln>
        </p:spPr>
        <p:txBody>
          <a:bodyPr wrap="none" anchor="ctr"/>
          <a:lstStyle/>
          <a:p>
            <a:endParaRPr lang="en-US" dirty="0"/>
          </a:p>
        </p:txBody>
      </p:sp>
      <p:sp>
        <p:nvSpPr>
          <p:cNvPr id="15365" name="Rectangle 101"/>
          <p:cNvSpPr>
            <a:spLocks noChangeArrowheads="1"/>
          </p:cNvSpPr>
          <p:nvPr/>
        </p:nvSpPr>
        <p:spPr bwMode="gray">
          <a:xfrm>
            <a:off x="225425" y="5851525"/>
            <a:ext cx="3360738" cy="974579"/>
          </a:xfrm>
          <a:prstGeom prst="rect">
            <a:avLst/>
          </a:prstGeom>
          <a:noFill/>
          <a:ln w="9525">
            <a:noFill/>
            <a:miter lim="800000"/>
            <a:headEnd/>
            <a:tailEnd/>
          </a:ln>
        </p:spPr>
        <p:txBody>
          <a:bodyPr lIns="65028" tIns="25377" rIns="65028" bIns="25377">
            <a:spAutoFit/>
          </a:bodyPr>
          <a:lstStyle/>
          <a:p>
            <a:pPr algn="l" defTabSz="947738">
              <a:lnSpc>
                <a:spcPct val="100000"/>
              </a:lnSpc>
              <a:spcBef>
                <a:spcPct val="0"/>
              </a:spcBef>
              <a:spcAft>
                <a:spcPct val="0"/>
              </a:spcAft>
            </a:pPr>
            <a:r>
              <a:rPr lang="en-US" sz="1200" dirty="0" smtClean="0"/>
              <a:t>PPM &amp; IT Governance Summit</a:t>
            </a:r>
          </a:p>
          <a:p>
            <a:pPr algn="l" defTabSz="947738">
              <a:lnSpc>
                <a:spcPct val="100000"/>
              </a:lnSpc>
              <a:spcBef>
                <a:spcPct val="0"/>
              </a:spcBef>
              <a:spcAft>
                <a:spcPct val="0"/>
              </a:spcAft>
            </a:pPr>
            <a:r>
              <a:rPr lang="en-US" sz="1200" dirty="0" smtClean="0"/>
              <a:t>	</a:t>
            </a:r>
          </a:p>
          <a:p>
            <a:pPr algn="l" defTabSz="947738">
              <a:lnSpc>
                <a:spcPct val="100000"/>
              </a:lnSpc>
              <a:spcBef>
                <a:spcPct val="0"/>
              </a:spcBef>
              <a:spcAft>
                <a:spcPct val="0"/>
              </a:spcAft>
            </a:pPr>
            <a:r>
              <a:rPr lang="en-US" sz="1200" dirty="0" smtClean="0"/>
              <a:t>May 20-22, 2013 </a:t>
            </a:r>
          </a:p>
          <a:p>
            <a:pPr algn="l" defTabSz="947738">
              <a:lnSpc>
                <a:spcPct val="100000"/>
              </a:lnSpc>
              <a:spcBef>
                <a:spcPct val="0"/>
              </a:spcBef>
              <a:spcAft>
                <a:spcPct val="0"/>
              </a:spcAft>
            </a:pPr>
            <a:r>
              <a:rPr lang="en-US" sz="1200" dirty="0" smtClean="0"/>
              <a:t>Gaylord National</a:t>
            </a:r>
            <a:r>
              <a:rPr lang="en-US" sz="1200" b="1" dirty="0" smtClean="0"/>
              <a:t/>
            </a:r>
            <a:br>
              <a:rPr lang="en-US" sz="1200" b="1" dirty="0" smtClean="0"/>
            </a:br>
            <a:r>
              <a:rPr lang="en-US" sz="1200" dirty="0" smtClean="0"/>
              <a:t>National Harbor, MD</a:t>
            </a:r>
            <a:endParaRPr lang="en-US" sz="1200" dirty="0"/>
          </a:p>
        </p:txBody>
      </p:sp>
      <p:sp>
        <p:nvSpPr>
          <p:cNvPr id="15366" name="Rectangle 103"/>
          <p:cNvSpPr>
            <a:spLocks noChangeArrowheads="1"/>
          </p:cNvSpPr>
          <p:nvPr/>
        </p:nvSpPr>
        <p:spPr bwMode="gray">
          <a:xfrm>
            <a:off x="3862388" y="5851525"/>
            <a:ext cx="2998787" cy="235916"/>
          </a:xfrm>
          <a:prstGeom prst="rect">
            <a:avLst/>
          </a:prstGeom>
          <a:noFill/>
          <a:ln w="9525">
            <a:noFill/>
            <a:miter lim="800000"/>
            <a:headEnd/>
            <a:tailEnd/>
          </a:ln>
        </p:spPr>
        <p:txBody>
          <a:bodyPr lIns="65028" tIns="25377" rIns="65028" bIns="25377">
            <a:spAutoFit/>
          </a:bodyPr>
          <a:lstStyle/>
          <a:p>
            <a:pPr algn="l" defTabSz="947738">
              <a:lnSpc>
                <a:spcPct val="100000"/>
              </a:lnSpc>
              <a:spcBef>
                <a:spcPct val="0"/>
              </a:spcBef>
              <a:spcAft>
                <a:spcPct val="0"/>
              </a:spcAft>
            </a:pPr>
            <a:r>
              <a:rPr lang="en-US" sz="1200" dirty="0"/>
              <a:t>Matt Light</a:t>
            </a:r>
          </a:p>
        </p:txBody>
      </p:sp>
      <p:sp>
        <p:nvSpPr>
          <p:cNvPr id="15367" name="Line 107"/>
          <p:cNvSpPr>
            <a:spLocks noChangeShapeType="1"/>
          </p:cNvSpPr>
          <p:nvPr/>
        </p:nvSpPr>
        <p:spPr bwMode="auto">
          <a:xfrm>
            <a:off x="225425" y="152400"/>
            <a:ext cx="6602413" cy="0"/>
          </a:xfrm>
          <a:prstGeom prst="line">
            <a:avLst/>
          </a:prstGeom>
          <a:noFill/>
          <a:ln w="38100">
            <a:solidFill>
              <a:schemeClr val="tx1"/>
            </a:solidFill>
            <a:round/>
            <a:headEnd type="none" w="sm" len="sm"/>
            <a:tailEnd type="none" w="sm" len="sm"/>
          </a:ln>
        </p:spPr>
        <p:txBody>
          <a:bodyPr wrap="none" anchor="ctr"/>
          <a:lstStyle/>
          <a:p>
            <a:endParaRPr lang="en-US" dirty="0"/>
          </a:p>
        </p:txBody>
      </p:sp>
      <p:sp>
        <p:nvSpPr>
          <p:cNvPr id="15368" name="Rectangle 120"/>
          <p:cNvSpPr>
            <a:spLocks noChangeArrowheads="1"/>
          </p:cNvSpPr>
          <p:nvPr/>
        </p:nvSpPr>
        <p:spPr bwMode="gray">
          <a:xfrm>
            <a:off x="225425" y="8347075"/>
            <a:ext cx="3667125" cy="867930"/>
          </a:xfrm>
          <a:prstGeom prst="rect">
            <a:avLst/>
          </a:prstGeom>
          <a:noFill/>
          <a:ln w="12700">
            <a:noFill/>
            <a:miter lim="800000"/>
            <a:headEnd type="none" w="sm" len="sm"/>
            <a:tailEnd type="none" w="sm" len="sm"/>
          </a:ln>
        </p:spPr>
        <p:txBody>
          <a:bodyPr>
            <a:spAutoFit/>
          </a:bodyPr>
          <a:lstStyle/>
          <a:p>
            <a:pPr algn="l">
              <a:spcBef>
                <a:spcPct val="0"/>
              </a:spcBef>
              <a:spcAft>
                <a:spcPct val="0"/>
              </a:spcAft>
            </a:pPr>
            <a:r>
              <a:rPr lang="en-US" sz="800" dirty="0" smtClean="0">
                <a:ea typeface="Times New Roman" pitchFamily="18" charset="0"/>
                <a:cs typeface="Arial" charset="0"/>
              </a:rPr>
              <a:t>This presentation, including any supporting materials, is owned by Gartner, Inc. and/or its affiliates and is for the sole use of the intended Gartner audience or other authorized recipients. This presentation may contain information that is confidential, proprietary or otherwise legally protected, and it may not be further copied, distributed or publicly displayed without the express written permission of Gartner, Inc. or its affiliates.</a:t>
            </a:r>
            <a:br>
              <a:rPr lang="en-US" sz="800" dirty="0" smtClean="0">
                <a:ea typeface="Times New Roman" pitchFamily="18" charset="0"/>
                <a:cs typeface="Arial" charset="0"/>
              </a:rPr>
            </a:br>
            <a:r>
              <a:rPr lang="en-US" sz="800" dirty="0" smtClean="0">
                <a:ea typeface="Times New Roman" pitchFamily="18" charset="0"/>
                <a:cs typeface="Arial" charset="0"/>
              </a:rPr>
              <a:t>© 2013 Gartner, Inc. and/or its affiliates. All rights reserved.</a:t>
            </a:r>
          </a:p>
        </p:txBody>
      </p:sp>
      <p:sp>
        <p:nvSpPr>
          <p:cNvPr id="15369" name="Rectangle 121"/>
          <p:cNvSpPr>
            <a:spLocks noChangeArrowheads="1"/>
          </p:cNvSpPr>
          <p:nvPr/>
        </p:nvSpPr>
        <p:spPr bwMode="gray">
          <a:xfrm>
            <a:off x="225425" y="7775575"/>
            <a:ext cx="4037013" cy="535531"/>
          </a:xfrm>
          <a:prstGeom prst="rect">
            <a:avLst/>
          </a:prstGeom>
          <a:noFill/>
          <a:ln w="12700" algn="ctr">
            <a:noFill/>
            <a:miter lim="800000"/>
            <a:headEnd type="none" w="sm" len="sm"/>
            <a:tailEnd type="none" w="sm" len="sm"/>
          </a:ln>
        </p:spPr>
        <p:txBody>
          <a:bodyPr>
            <a:spAutoFit/>
          </a:bodyPr>
          <a:lstStyle/>
          <a:p>
            <a:pPr algn="l">
              <a:spcBef>
                <a:spcPct val="0"/>
              </a:spcBef>
              <a:spcAft>
                <a:spcPct val="0"/>
              </a:spcAft>
            </a:pPr>
            <a:r>
              <a:rPr lang="en-US" sz="800" dirty="0">
                <a:cs typeface="Arial" charset="0"/>
              </a:rPr>
              <a:t>Notes accompany this presentation. Please select Notes Page view. </a:t>
            </a:r>
            <a:br>
              <a:rPr lang="en-US" sz="800" dirty="0">
                <a:cs typeface="Arial" charset="0"/>
              </a:rPr>
            </a:br>
            <a:r>
              <a:rPr lang="en-US" sz="800" dirty="0">
                <a:cs typeface="Arial" charset="0"/>
              </a:rPr>
              <a:t>These materials can be reproduced only with written approval from Gartner. </a:t>
            </a:r>
            <a:br>
              <a:rPr lang="en-US" sz="800" dirty="0">
                <a:cs typeface="Arial" charset="0"/>
              </a:rPr>
            </a:br>
            <a:r>
              <a:rPr lang="en-US" sz="800" dirty="0">
                <a:cs typeface="Arial" charset="0"/>
              </a:rPr>
              <a:t>Such approvals must be requested via </a:t>
            </a:r>
            <a:r>
              <a:rPr lang="en-US" sz="800" dirty="0" smtClean="0">
                <a:cs typeface="Arial" charset="0"/>
              </a:rPr>
              <a:t>email: </a:t>
            </a:r>
            <a:r>
              <a:rPr lang="en-US" sz="800" dirty="0">
                <a:cs typeface="Arial" charset="0"/>
              </a:rPr>
              <a:t>vendor.relations@gartner.com. </a:t>
            </a:r>
            <a:br>
              <a:rPr lang="en-US" sz="800" dirty="0">
                <a:cs typeface="Arial" charset="0"/>
              </a:rPr>
            </a:br>
            <a:r>
              <a:rPr lang="en-US" sz="800" dirty="0">
                <a:cs typeface="Arial" charset="0"/>
              </a:rPr>
              <a:t>Gartner is a registered trademark of Gartner, Inc. or its affiliates.</a:t>
            </a:r>
          </a:p>
        </p:txBody>
      </p:sp>
    </p:spTree>
    <p:extLst>
      <p:ext uri="{BB962C8B-B14F-4D97-AF65-F5344CB8AC3E}">
        <p14:creationId xmlns:p14="http://schemas.microsoft.com/office/powerpoint/2010/main" val="7615509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17600" y="1725613"/>
            <a:ext cx="4867275" cy="3651250"/>
          </a:xfrm>
        </p:spPr>
      </p:sp>
      <p:sp>
        <p:nvSpPr>
          <p:cNvPr id="3" name="Jegyzetek helye 2"/>
          <p:cNvSpPr>
            <a:spLocks noGrp="1"/>
          </p:cNvSpPr>
          <p:nvPr>
            <p:ph type="body" idx="1"/>
          </p:nvPr>
        </p:nvSpPr>
        <p:spPr/>
        <p:txBody>
          <a:bodyPr/>
          <a:lstStyle/>
          <a:p>
            <a:pPr marL="0" marR="0" indent="0" algn="l" defTabSz="949325" rtl="0" eaLnBrk="0" fontAlgn="base" latinLnBrk="0" hangingPunct="0">
              <a:lnSpc>
                <a:spcPct val="100000"/>
              </a:lnSpc>
              <a:spcBef>
                <a:spcPts val="300"/>
              </a:spcBef>
              <a:spcAft>
                <a:spcPts val="300"/>
              </a:spcAft>
              <a:buClrTx/>
              <a:buSzTx/>
              <a:buFontTx/>
              <a:buNone/>
              <a:tabLst/>
              <a:defRPr/>
            </a:pPr>
            <a:r>
              <a:rPr lang="en-US" sz="1200" b="0" i="0" kern="1200" dirty="0" smtClean="0">
                <a:solidFill>
                  <a:schemeClr val="tx1"/>
                </a:solidFill>
                <a:effectLst/>
                <a:latin typeface="Times" pitchFamily="18" charset="0"/>
                <a:ea typeface="+mn-ea"/>
                <a:cs typeface="+mn-cs"/>
              </a:rPr>
              <a:t>IT PPM, Social Networking and Collaboration</a:t>
            </a:r>
            <a:r>
              <a:rPr lang="en-US" dirty="0" smtClean="0"/>
              <a:t/>
            </a:r>
            <a:br>
              <a:rPr lang="en-US" dirty="0" smtClean="0"/>
            </a:br>
            <a:r>
              <a:rPr lang="en-US" sz="1200" b="0" i="0" kern="1200" dirty="0" smtClean="0">
                <a:solidFill>
                  <a:schemeClr val="tx1"/>
                </a:solidFill>
                <a:effectLst/>
                <a:latin typeface="Times" pitchFamily="18" charset="0"/>
                <a:ea typeface="+mn-ea"/>
                <a:cs typeface="+mn-cs"/>
              </a:rPr>
              <a:t>Social networking and collaboration platforms, capabilities and integration points are beginning to</a:t>
            </a:r>
            <a:r>
              <a:rPr lang="en-US" dirty="0" smtClean="0"/>
              <a:t/>
            </a:r>
            <a:br>
              <a:rPr lang="en-US" dirty="0" smtClean="0"/>
            </a:br>
            <a:r>
              <a:rPr lang="en-US" sz="1200" b="0" i="0" kern="1200" dirty="0" smtClean="0">
                <a:solidFill>
                  <a:schemeClr val="tx1"/>
                </a:solidFill>
                <a:effectLst/>
                <a:latin typeface="Times" pitchFamily="18" charset="0"/>
                <a:ea typeface="+mn-ea"/>
                <a:cs typeface="+mn-cs"/>
              </a:rPr>
              <a:t>find their way into IT PPM applications. Gartner is seeing a few different approaches to applying</a:t>
            </a:r>
            <a:r>
              <a:rPr lang="en-US" dirty="0" smtClean="0"/>
              <a:t/>
            </a:r>
            <a:br>
              <a:rPr lang="en-US" dirty="0" smtClean="0"/>
            </a:br>
            <a:r>
              <a:rPr lang="en-US" sz="1200" b="0" i="0" kern="1200" dirty="0" smtClean="0">
                <a:solidFill>
                  <a:schemeClr val="tx1"/>
                </a:solidFill>
                <a:effectLst/>
                <a:latin typeface="Times" pitchFamily="18" charset="0"/>
                <a:ea typeface="+mn-ea"/>
                <a:cs typeface="+mn-cs"/>
              </a:rPr>
              <a:t>social networking and collaboration in an IT PPM context. Some providers in this </a:t>
            </a:r>
            <a:r>
              <a:rPr lang="en-US" sz="1200" b="0" i="0" kern="1200" dirty="0" err="1" smtClean="0">
                <a:solidFill>
                  <a:schemeClr val="tx1"/>
                </a:solidFill>
                <a:effectLst/>
                <a:latin typeface="Times" pitchFamily="18" charset="0"/>
                <a:ea typeface="+mn-ea"/>
                <a:cs typeface="+mn-cs"/>
              </a:rPr>
              <a:t>MarketScope</a:t>
            </a:r>
            <a:r>
              <a:rPr lang="en-US" sz="1200" b="0" i="0" kern="1200" dirty="0" smtClean="0">
                <a:solidFill>
                  <a:schemeClr val="tx1"/>
                </a:solidFill>
                <a:effectLst/>
                <a:latin typeface="Times" pitchFamily="18" charset="0"/>
                <a:ea typeface="+mn-ea"/>
                <a:cs typeface="+mn-cs"/>
              </a:rPr>
              <a:t> are</a:t>
            </a:r>
            <a:r>
              <a:rPr lang="en-US" dirty="0" smtClean="0"/>
              <a:t/>
            </a:r>
            <a:br>
              <a:rPr lang="en-US" dirty="0" smtClean="0"/>
            </a:br>
            <a:r>
              <a:rPr lang="en-US" sz="1200" b="0" i="0" kern="1200" dirty="0" smtClean="0">
                <a:solidFill>
                  <a:schemeClr val="tx1"/>
                </a:solidFill>
                <a:effectLst/>
                <a:latin typeface="Times" pitchFamily="18" charset="0"/>
                <a:ea typeface="+mn-ea"/>
                <a:cs typeface="+mn-cs"/>
              </a:rPr>
              <a:t>relying on classic and basic communication tools and functions, including issue tracking, threaded</a:t>
            </a:r>
            <a:r>
              <a:rPr lang="en-US" dirty="0" smtClean="0"/>
              <a:t/>
            </a:r>
            <a:br>
              <a:rPr lang="en-US" dirty="0" smtClean="0"/>
            </a:br>
            <a:r>
              <a:rPr lang="en-US" sz="1200" b="0" i="0" kern="1200" dirty="0" smtClean="0">
                <a:solidFill>
                  <a:schemeClr val="tx1"/>
                </a:solidFill>
                <a:effectLst/>
                <a:latin typeface="Times" pitchFamily="18" charset="0"/>
                <a:ea typeface="+mn-ea"/>
                <a:cs typeface="+mn-cs"/>
              </a:rPr>
              <a:t>discussions, calendar synchronization, integration to and from email systems and applications, and</a:t>
            </a:r>
            <a:r>
              <a:rPr lang="en-US" dirty="0" smtClean="0"/>
              <a:t/>
            </a:r>
            <a:br>
              <a:rPr lang="en-US" dirty="0" smtClean="0"/>
            </a:br>
            <a:r>
              <a:rPr lang="en-US" sz="1200" b="0" i="0" kern="1200" dirty="0" smtClean="0">
                <a:solidFill>
                  <a:schemeClr val="tx1"/>
                </a:solidFill>
                <a:effectLst/>
                <a:latin typeface="Times" pitchFamily="18" charset="0"/>
                <a:ea typeface="+mn-ea"/>
                <a:cs typeface="+mn-cs"/>
              </a:rPr>
              <a:t>other mechanisms that have been staples of IT PPM software products for years. Other providers</a:t>
            </a:r>
            <a:r>
              <a:rPr lang="en-US" dirty="0" smtClean="0"/>
              <a:t/>
            </a:r>
            <a:br>
              <a:rPr lang="en-US" dirty="0" smtClean="0"/>
            </a:br>
            <a:r>
              <a:rPr lang="en-US" sz="1200" b="0" i="0" kern="1200" dirty="0" smtClean="0">
                <a:solidFill>
                  <a:schemeClr val="tx1"/>
                </a:solidFill>
                <a:effectLst/>
                <a:latin typeface="Times" pitchFamily="18" charset="0"/>
                <a:ea typeface="+mn-ea"/>
                <a:cs typeface="+mn-cs"/>
              </a:rPr>
              <a:t>are partnering with social networking and collaboration providers, such as </a:t>
            </a:r>
            <a:r>
              <a:rPr lang="en-US" sz="1200" b="0" i="0" kern="1200" dirty="0" err="1" smtClean="0">
                <a:solidFill>
                  <a:schemeClr val="tx1"/>
                </a:solidFill>
                <a:effectLst/>
                <a:latin typeface="Times" pitchFamily="18" charset="0"/>
                <a:ea typeface="+mn-ea"/>
                <a:cs typeface="+mn-cs"/>
              </a:rPr>
              <a:t>salesforce.com's</a:t>
            </a:r>
            <a:r>
              <a:rPr lang="en-US" sz="1200" b="0" i="0" kern="1200" dirty="0" smtClean="0">
                <a:solidFill>
                  <a:schemeClr val="tx1"/>
                </a:solidFill>
                <a:effectLst/>
                <a:latin typeface="Times" pitchFamily="18" charset="0"/>
                <a:ea typeface="+mn-ea"/>
                <a:cs typeface="+mn-cs"/>
              </a:rPr>
              <a:t> Chatter</a:t>
            </a:r>
            <a:r>
              <a:rPr lang="en-US" dirty="0" smtClean="0"/>
              <a:t/>
            </a:r>
            <a:br>
              <a:rPr lang="en-US" dirty="0" smtClean="0"/>
            </a:br>
            <a:r>
              <a:rPr lang="en-US" sz="1200" b="0" i="0" kern="1200" dirty="0" smtClean="0">
                <a:solidFill>
                  <a:schemeClr val="tx1"/>
                </a:solidFill>
                <a:effectLst/>
                <a:latin typeface="Times" pitchFamily="18" charset="0"/>
                <a:ea typeface="+mn-ea"/>
                <a:cs typeface="+mn-cs"/>
              </a:rPr>
              <a:t>and Jive. Still others are planning to or fully engaged in developing native social networking and</a:t>
            </a:r>
            <a:r>
              <a:rPr lang="en-US" dirty="0" smtClean="0"/>
              <a:t/>
            </a:r>
            <a:br>
              <a:rPr lang="en-US" dirty="0" smtClean="0"/>
            </a:br>
            <a:r>
              <a:rPr lang="en-US" sz="1200" b="0" i="0" kern="1200" dirty="0" smtClean="0">
                <a:solidFill>
                  <a:schemeClr val="tx1"/>
                </a:solidFill>
                <a:effectLst/>
                <a:latin typeface="Times" pitchFamily="18" charset="0"/>
                <a:ea typeface="+mn-ea"/>
                <a:cs typeface="+mn-cs"/>
              </a:rPr>
              <a:t>collaboration as part of their core products, or are taking the buy-versus-build route, like Microsoft</a:t>
            </a:r>
            <a:r>
              <a:rPr lang="en-US" dirty="0" smtClean="0"/>
              <a:t/>
            </a:r>
            <a:br>
              <a:rPr lang="en-US" dirty="0" smtClean="0"/>
            </a:br>
            <a:r>
              <a:rPr lang="en-US" sz="1200" b="0" i="0" kern="1200" dirty="0" smtClean="0">
                <a:solidFill>
                  <a:schemeClr val="tx1"/>
                </a:solidFill>
                <a:effectLst/>
                <a:latin typeface="Times" pitchFamily="18" charset="0"/>
                <a:ea typeface="+mn-ea"/>
                <a:cs typeface="+mn-cs"/>
              </a:rPr>
              <a:t>did when it acquired Yammer in 2012.</a:t>
            </a:r>
            <a:r>
              <a:rPr lang="en-US" dirty="0" smtClean="0"/>
              <a:t/>
            </a:r>
            <a:br>
              <a:rPr lang="en-US" dirty="0" smtClean="0"/>
            </a:br>
            <a:r>
              <a:rPr lang="en-US" sz="1200" b="0" i="0" kern="1200" dirty="0" smtClean="0">
                <a:solidFill>
                  <a:schemeClr val="tx1"/>
                </a:solidFill>
                <a:effectLst/>
                <a:latin typeface="Times" pitchFamily="18" charset="0"/>
                <a:ea typeface="+mn-ea"/>
                <a:cs typeface="+mn-cs"/>
              </a:rPr>
              <a:t>Social networking and collaboration in PPM applications seem more like fads that could fade away</a:t>
            </a:r>
            <a:r>
              <a:rPr lang="en-US" dirty="0" smtClean="0"/>
              <a:t/>
            </a:r>
            <a:br>
              <a:rPr lang="en-US" dirty="0" smtClean="0"/>
            </a:br>
            <a:r>
              <a:rPr lang="en-US" sz="1200" b="0" i="0" kern="1200" dirty="0" smtClean="0">
                <a:solidFill>
                  <a:schemeClr val="tx1"/>
                </a:solidFill>
                <a:effectLst/>
                <a:latin typeface="Times" pitchFamily="18" charset="0"/>
                <a:ea typeface="+mn-ea"/>
                <a:cs typeface="+mn-cs"/>
              </a:rPr>
              <a:t>someday, rather than becoming a legitimate mainstay PPM capability. At the lowest levels of</a:t>
            </a:r>
            <a:r>
              <a:rPr lang="en-US" dirty="0" smtClean="0"/>
              <a:t/>
            </a:r>
            <a:br>
              <a:rPr lang="en-US" dirty="0" smtClean="0"/>
            </a:br>
            <a:r>
              <a:rPr lang="en-US" sz="1200" b="0" i="0" kern="1200" dirty="0" smtClean="0">
                <a:solidFill>
                  <a:schemeClr val="tx1"/>
                </a:solidFill>
                <a:effectLst/>
                <a:latin typeface="Times" pitchFamily="18" charset="0"/>
                <a:ea typeface="+mn-ea"/>
                <a:cs typeface="+mn-cs"/>
              </a:rPr>
              <a:t>process automation, however, the added features and capabilities can trigger viral adoption among</a:t>
            </a:r>
            <a:r>
              <a:rPr lang="en-US" dirty="0" smtClean="0"/>
              <a:t/>
            </a:r>
            <a:br>
              <a:rPr lang="en-US" dirty="0" smtClean="0"/>
            </a:br>
            <a:r>
              <a:rPr lang="en-US" sz="1200" b="0" i="0" kern="1200" dirty="0" smtClean="0">
                <a:solidFill>
                  <a:schemeClr val="tx1"/>
                </a:solidFill>
                <a:effectLst/>
                <a:latin typeface="Times" pitchFamily="18" charset="0"/>
                <a:ea typeface="+mn-ea"/>
                <a:cs typeface="+mn-cs"/>
              </a:rPr>
              <a:t>end users. At the highest (portfolio) levels, they could provide a way to support point-in-time</a:t>
            </a:r>
            <a:endParaRPr lang="en-US" dirty="0" smtClean="0"/>
          </a:p>
          <a:p>
            <a:endParaRPr lang="hu-HU" dirty="0"/>
          </a:p>
        </p:txBody>
      </p:sp>
    </p:spTree>
    <p:extLst>
      <p:ext uri="{BB962C8B-B14F-4D97-AF65-F5344CB8AC3E}">
        <p14:creationId xmlns:p14="http://schemas.microsoft.com/office/powerpoint/2010/main" val="3793126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17600" y="1725613"/>
            <a:ext cx="4867275" cy="3651250"/>
          </a:xfrm>
        </p:spPr>
      </p:sp>
      <p:sp>
        <p:nvSpPr>
          <p:cNvPr id="3" name="Jegyzetek helye 2"/>
          <p:cNvSpPr>
            <a:spLocks noGrp="1"/>
          </p:cNvSpPr>
          <p:nvPr>
            <p:ph type="body" idx="1"/>
          </p:nvPr>
        </p:nvSpPr>
        <p:spPr/>
        <p:txBody>
          <a:bodyPr/>
          <a:lstStyle/>
          <a:p>
            <a:pPr marL="0" marR="0" indent="0" algn="l" defTabSz="949325" rtl="0" eaLnBrk="0" fontAlgn="base" latinLnBrk="0" hangingPunct="0">
              <a:lnSpc>
                <a:spcPct val="100000"/>
              </a:lnSpc>
              <a:spcBef>
                <a:spcPts val="300"/>
              </a:spcBef>
              <a:spcAft>
                <a:spcPts val="300"/>
              </a:spcAft>
              <a:buClrTx/>
              <a:buSzTx/>
              <a:buFontTx/>
              <a:buNone/>
              <a:tabLst/>
              <a:defRPr/>
            </a:pPr>
            <a:r>
              <a:rPr lang="en-US" sz="1200" b="0" i="0" kern="1200" dirty="0" smtClean="0">
                <a:solidFill>
                  <a:schemeClr val="tx1"/>
                </a:solidFill>
                <a:effectLst/>
                <a:latin typeface="Times" pitchFamily="18" charset="0"/>
                <a:ea typeface="+mn-ea"/>
                <a:cs typeface="+mn-cs"/>
              </a:rPr>
              <a:t>IT PPM and Mobile Device Support</a:t>
            </a:r>
            <a:r>
              <a:rPr lang="en-US" dirty="0" smtClean="0"/>
              <a:t/>
            </a:r>
            <a:br>
              <a:rPr lang="en-US" dirty="0" smtClean="0"/>
            </a:br>
            <a:r>
              <a:rPr lang="en-US" sz="1200" b="0" i="0" kern="1200" dirty="0" smtClean="0">
                <a:solidFill>
                  <a:schemeClr val="tx1"/>
                </a:solidFill>
                <a:effectLst/>
                <a:latin typeface="Times" pitchFamily="18" charset="0"/>
                <a:ea typeface="+mn-ea"/>
                <a:cs typeface="+mn-cs"/>
              </a:rPr>
              <a:t>Many cloud-based IT PPM providers continue to use HTML5 to connect an IT PPM system to a</a:t>
            </a:r>
            <a:r>
              <a:rPr lang="en-US" dirty="0" smtClean="0"/>
              <a:t/>
            </a:r>
            <a:br>
              <a:rPr lang="en-US" dirty="0" smtClean="0"/>
            </a:br>
            <a:r>
              <a:rPr lang="en-US" sz="1200" b="0" i="0" kern="1200" dirty="0" smtClean="0">
                <a:solidFill>
                  <a:schemeClr val="tx1"/>
                </a:solidFill>
                <a:effectLst/>
                <a:latin typeface="Times" pitchFamily="18" charset="0"/>
                <a:ea typeface="+mn-ea"/>
                <a:cs typeface="+mn-cs"/>
              </a:rPr>
              <a:t>number of mobile devices, including tablets and smartphones. There seems to be a strong</a:t>
            </a:r>
            <a:r>
              <a:rPr lang="en-US" dirty="0" smtClean="0"/>
              <a:t/>
            </a:r>
            <a:br>
              <a:rPr lang="en-US" dirty="0" smtClean="0"/>
            </a:br>
            <a:r>
              <a:rPr lang="en-US" sz="1200" b="0" i="0" kern="1200" dirty="0" smtClean="0">
                <a:solidFill>
                  <a:schemeClr val="tx1"/>
                </a:solidFill>
                <a:effectLst/>
                <a:latin typeface="Times" pitchFamily="18" charset="0"/>
                <a:ea typeface="+mn-ea"/>
                <a:cs typeface="+mn-cs"/>
              </a:rPr>
              <a:t>consensus among many of the IT PPM providers in this </a:t>
            </a:r>
            <a:r>
              <a:rPr lang="en-US" sz="1200" b="0" i="0" kern="1200" dirty="0" err="1" smtClean="0">
                <a:solidFill>
                  <a:schemeClr val="tx1"/>
                </a:solidFill>
                <a:effectLst/>
                <a:latin typeface="Times" pitchFamily="18" charset="0"/>
                <a:ea typeface="+mn-ea"/>
                <a:cs typeface="+mn-cs"/>
              </a:rPr>
              <a:t>MarketScope</a:t>
            </a:r>
            <a:r>
              <a:rPr lang="en-US" sz="1200" b="0" i="0" kern="1200" dirty="0" smtClean="0">
                <a:solidFill>
                  <a:schemeClr val="tx1"/>
                </a:solidFill>
                <a:effectLst/>
                <a:latin typeface="Times" pitchFamily="18" charset="0"/>
                <a:ea typeface="+mn-ea"/>
                <a:cs typeface="+mn-cs"/>
              </a:rPr>
              <a:t> that building dedicated</a:t>
            </a:r>
            <a:r>
              <a:rPr lang="en-US" dirty="0" smtClean="0"/>
              <a:t/>
            </a:r>
            <a:br>
              <a:rPr lang="en-US" dirty="0" smtClean="0"/>
            </a:br>
            <a:r>
              <a:rPr lang="en-US" sz="1200" b="0" i="0" kern="1200" dirty="0" smtClean="0">
                <a:solidFill>
                  <a:schemeClr val="tx1"/>
                </a:solidFill>
                <a:effectLst/>
                <a:latin typeface="Times" pitchFamily="18" charset="0"/>
                <a:ea typeface="+mn-ea"/>
                <a:cs typeface="+mn-cs"/>
              </a:rPr>
              <a:t>applications for a series of known wireless and mobile devices available in the field would only</a:t>
            </a:r>
            <a:r>
              <a:rPr lang="en-US" dirty="0" smtClean="0"/>
              <a:t/>
            </a:r>
            <a:br>
              <a:rPr lang="en-US" dirty="0" smtClean="0"/>
            </a:br>
            <a:r>
              <a:rPr lang="en-US" sz="1200" b="0" i="0" kern="1200" dirty="0" smtClean="0">
                <a:solidFill>
                  <a:schemeClr val="tx1"/>
                </a:solidFill>
                <a:effectLst/>
                <a:latin typeface="Times" pitchFamily="18" charset="0"/>
                <a:ea typeface="+mn-ea"/>
                <a:cs typeface="+mn-cs"/>
              </a:rPr>
              <a:t>create too much overhead and complexity for them. Instead, these providers are mostly leveraging</a:t>
            </a:r>
            <a:r>
              <a:rPr lang="en-US" dirty="0" smtClean="0"/>
              <a:t/>
            </a:r>
            <a:br>
              <a:rPr lang="en-US" dirty="0" smtClean="0"/>
            </a:br>
            <a:r>
              <a:rPr lang="en-US" sz="1200" b="0" i="0" kern="1200" dirty="0" smtClean="0">
                <a:solidFill>
                  <a:schemeClr val="tx1"/>
                </a:solidFill>
                <a:effectLst/>
                <a:latin typeface="Times" pitchFamily="18" charset="0"/>
                <a:ea typeface="+mn-ea"/>
                <a:cs typeface="+mn-cs"/>
              </a:rPr>
              <a:t>HTML5 development to push out specific features and capabilities to mobile users of their product.</a:t>
            </a:r>
            <a:r>
              <a:rPr lang="en-US" dirty="0" smtClean="0"/>
              <a:t/>
            </a:r>
            <a:br>
              <a:rPr lang="en-US" dirty="0" smtClean="0"/>
            </a:br>
            <a:r>
              <a:rPr lang="en-US" sz="1200" b="0" i="0" kern="1200" dirty="0" smtClean="0">
                <a:solidFill>
                  <a:schemeClr val="tx1"/>
                </a:solidFill>
                <a:effectLst/>
                <a:latin typeface="Times" pitchFamily="18" charset="0"/>
                <a:ea typeface="+mn-ea"/>
                <a:cs typeface="+mn-cs"/>
              </a:rPr>
              <a:t>In some cases, IT PPM vendors are rewriting their entire application code base to support HTML5.</a:t>
            </a:r>
            <a:r>
              <a:rPr lang="en-US" dirty="0" smtClean="0"/>
              <a:t/>
            </a:r>
            <a:br>
              <a:rPr lang="en-US" dirty="0" smtClean="0"/>
            </a:br>
            <a:r>
              <a:rPr lang="en-US" sz="1200" b="0" i="0" kern="1200" dirty="0" smtClean="0">
                <a:solidFill>
                  <a:schemeClr val="tx1"/>
                </a:solidFill>
                <a:effectLst/>
                <a:latin typeface="Times" pitchFamily="18" charset="0"/>
                <a:ea typeface="+mn-ea"/>
                <a:cs typeface="+mn-cs"/>
              </a:rPr>
              <a:t>IT PPM providers are focused on delivering three main mobile capabilities to their customers early:</a:t>
            </a:r>
            <a:r>
              <a:rPr lang="en-US" dirty="0" smtClean="0"/>
              <a:t/>
            </a:r>
            <a:br>
              <a:rPr lang="en-US" dirty="0" smtClean="0"/>
            </a:br>
            <a:r>
              <a:rPr lang="en-US" sz="1200" b="0" i="0" kern="1200" dirty="0" smtClean="0">
                <a:solidFill>
                  <a:schemeClr val="tx1"/>
                </a:solidFill>
                <a:effectLst/>
                <a:latin typeface="Times" pitchFamily="18" charset="0"/>
                <a:ea typeface="+mn-ea"/>
                <a:cs typeface="+mn-cs"/>
              </a:rPr>
              <a:t>■ Time reporting, allowing end users to report their time from mobile devices</a:t>
            </a:r>
            <a:r>
              <a:rPr lang="en-US" dirty="0" smtClean="0"/>
              <a:t/>
            </a:r>
            <a:br>
              <a:rPr lang="en-US" dirty="0" smtClean="0"/>
            </a:br>
            <a:r>
              <a:rPr lang="en-US" sz="1200" b="0" i="0" kern="1200" dirty="0" smtClean="0">
                <a:solidFill>
                  <a:schemeClr val="tx1"/>
                </a:solidFill>
                <a:effectLst/>
                <a:latin typeface="Times" pitchFamily="18" charset="0"/>
                <a:ea typeface="+mn-ea"/>
                <a:cs typeface="+mn-cs"/>
              </a:rPr>
              <a:t>■ The ability to approve items within a process flow of an IT PPM system, which enables</a:t>
            </a:r>
            <a:r>
              <a:rPr lang="en-US" dirty="0" smtClean="0"/>
              <a:t/>
            </a:r>
            <a:br>
              <a:rPr lang="en-US" dirty="0" smtClean="0"/>
            </a:br>
            <a:r>
              <a:rPr lang="en-US" sz="1200" b="0" i="0" kern="1200" dirty="0" smtClean="0">
                <a:solidFill>
                  <a:schemeClr val="tx1"/>
                </a:solidFill>
                <a:effectLst/>
                <a:latin typeface="Times" pitchFamily="18" charset="0"/>
                <a:ea typeface="+mn-ea"/>
                <a:cs typeface="+mn-cs"/>
              </a:rPr>
              <a:t>managers to approve time sheets or project ideas or requests, from mobile devices, for</a:t>
            </a:r>
            <a:r>
              <a:rPr lang="en-US" dirty="0" smtClean="0"/>
              <a:t/>
            </a:r>
            <a:br>
              <a:rPr lang="en-US" dirty="0" smtClean="0"/>
            </a:br>
            <a:r>
              <a:rPr lang="en-US" sz="1200" b="0" i="0" kern="1200" dirty="0" smtClean="0">
                <a:solidFill>
                  <a:schemeClr val="tx1"/>
                </a:solidFill>
                <a:effectLst/>
                <a:latin typeface="Times" pitchFamily="18" charset="0"/>
                <a:ea typeface="+mn-ea"/>
                <a:cs typeface="+mn-cs"/>
              </a:rPr>
              <a:t>example</a:t>
            </a:r>
            <a:r>
              <a:rPr lang="en-US" dirty="0" smtClean="0"/>
              <a:t/>
            </a:r>
            <a:br>
              <a:rPr lang="en-US" dirty="0" smtClean="0"/>
            </a:br>
            <a:r>
              <a:rPr lang="en-US" sz="1200" b="0" i="0" kern="1200" dirty="0" smtClean="0">
                <a:solidFill>
                  <a:schemeClr val="tx1"/>
                </a:solidFill>
                <a:effectLst/>
                <a:latin typeface="Times" pitchFamily="18" charset="0"/>
                <a:ea typeface="+mn-ea"/>
                <a:cs typeface="+mn-cs"/>
              </a:rPr>
              <a:t>■ Executive reporting to mobile devices, so end users (for example, business managers or project</a:t>
            </a:r>
            <a:r>
              <a:rPr lang="en-US" dirty="0" smtClean="0"/>
              <a:t/>
            </a:r>
            <a:br>
              <a:rPr lang="en-US" dirty="0" smtClean="0"/>
            </a:br>
            <a:r>
              <a:rPr lang="en-US" sz="1200" b="0" i="0" kern="1200" dirty="0" smtClean="0">
                <a:solidFill>
                  <a:schemeClr val="tx1"/>
                </a:solidFill>
                <a:effectLst/>
                <a:latin typeface="Times" pitchFamily="18" charset="0"/>
                <a:ea typeface="+mn-ea"/>
                <a:cs typeface="+mn-cs"/>
              </a:rPr>
              <a:t>managers) can access and view reports and dashboard information from their tablets or</a:t>
            </a:r>
            <a:r>
              <a:rPr lang="en-US" dirty="0" smtClean="0"/>
              <a:t/>
            </a:r>
            <a:br>
              <a:rPr lang="en-US" dirty="0" smtClean="0"/>
            </a:br>
            <a:r>
              <a:rPr lang="en-US" sz="1200" b="0" i="0" kern="1200" dirty="0" smtClean="0">
                <a:solidFill>
                  <a:schemeClr val="tx1"/>
                </a:solidFill>
                <a:effectLst/>
                <a:latin typeface="Times" pitchFamily="18" charset="0"/>
                <a:ea typeface="+mn-ea"/>
                <a:cs typeface="+mn-cs"/>
              </a:rPr>
              <a:t>smartphones</a:t>
            </a:r>
            <a:r>
              <a:rPr lang="en-US" dirty="0" smtClean="0"/>
              <a:t/>
            </a:r>
            <a:br>
              <a:rPr lang="en-US" dirty="0" smtClean="0"/>
            </a:br>
            <a:endParaRPr lang="en-US" dirty="0" smtClean="0"/>
          </a:p>
          <a:p>
            <a:endParaRPr lang="hu-HU" dirty="0"/>
          </a:p>
        </p:txBody>
      </p:sp>
    </p:spTree>
    <p:extLst>
      <p:ext uri="{BB962C8B-B14F-4D97-AF65-F5344CB8AC3E}">
        <p14:creationId xmlns:p14="http://schemas.microsoft.com/office/powerpoint/2010/main" val="1337068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0" marR="0" indent="0" algn="l" defTabSz="949325" rtl="0" eaLnBrk="0" fontAlgn="base" latinLnBrk="0" hangingPunct="0">
              <a:lnSpc>
                <a:spcPct val="100000"/>
              </a:lnSpc>
              <a:spcBef>
                <a:spcPts val="300"/>
              </a:spcBef>
              <a:spcAft>
                <a:spcPts val="300"/>
              </a:spcAft>
              <a:buClrTx/>
              <a:buSzTx/>
              <a:buFontTx/>
              <a:buNone/>
              <a:tabLst/>
              <a:defRPr/>
            </a:pPr>
            <a:r>
              <a:rPr lang="en-US" sz="1200" b="0" i="0" kern="1200" dirty="0" smtClean="0">
                <a:solidFill>
                  <a:schemeClr val="tx1"/>
                </a:solidFill>
                <a:effectLst/>
                <a:latin typeface="Times" pitchFamily="18" charset="0"/>
                <a:ea typeface="+mn-ea"/>
                <a:cs typeface="+mn-cs"/>
              </a:rPr>
              <a:t>SaaS configuration times, effort and cost of the products in this </a:t>
            </a:r>
            <a:r>
              <a:rPr lang="en-US" sz="1200" b="0" i="0" kern="1200" dirty="0" err="1" smtClean="0">
                <a:solidFill>
                  <a:schemeClr val="tx1"/>
                </a:solidFill>
                <a:effectLst/>
                <a:latin typeface="Times" pitchFamily="18" charset="0"/>
                <a:ea typeface="+mn-ea"/>
                <a:cs typeface="+mn-cs"/>
              </a:rPr>
              <a:t>MarketScope</a:t>
            </a:r>
            <a:r>
              <a:rPr lang="en-US" sz="1200" b="0" i="0" kern="1200" dirty="0" smtClean="0">
                <a:solidFill>
                  <a:schemeClr val="tx1"/>
                </a:solidFill>
                <a:effectLst/>
                <a:latin typeface="Times" pitchFamily="18" charset="0"/>
                <a:ea typeface="+mn-ea"/>
                <a:cs typeface="+mn-cs"/>
              </a:rPr>
              <a:t> are often comparable</a:t>
            </a:r>
            <a:r>
              <a:rPr lang="en-US" dirty="0" smtClean="0"/>
              <a:t/>
            </a:r>
            <a:br>
              <a:rPr lang="en-US" dirty="0" smtClean="0"/>
            </a:br>
            <a:r>
              <a:rPr lang="en-US" sz="1200" b="0" i="0" kern="1200" dirty="0" smtClean="0">
                <a:solidFill>
                  <a:schemeClr val="tx1"/>
                </a:solidFill>
                <a:effectLst/>
                <a:latin typeface="Times" pitchFamily="18" charset="0"/>
                <a:ea typeface="+mn-ea"/>
                <a:cs typeface="+mn-cs"/>
              </a:rPr>
              <a:t>to those of on-premises deployment of the same.</a:t>
            </a:r>
            <a:endParaRPr lang="en-US" dirty="0" smtClean="0"/>
          </a:p>
          <a:p>
            <a:endParaRPr lang="hu-HU" dirty="0"/>
          </a:p>
        </p:txBody>
      </p:sp>
    </p:spTree>
    <p:extLst>
      <p:ext uri="{BB962C8B-B14F-4D97-AF65-F5344CB8AC3E}">
        <p14:creationId xmlns:p14="http://schemas.microsoft.com/office/powerpoint/2010/main" val="9041367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7600" y="1725613"/>
            <a:ext cx="4867275" cy="3651250"/>
          </a:xfrm>
        </p:spPr>
      </p:sp>
    </p:spTree>
    <p:extLst>
      <p:ext uri="{BB962C8B-B14F-4D97-AF65-F5344CB8AC3E}">
        <p14:creationId xmlns:p14="http://schemas.microsoft.com/office/powerpoint/2010/main" val="3020558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a:xfrm>
            <a:off x="1117600" y="1725613"/>
            <a:ext cx="4867275" cy="3651250"/>
          </a:xfrm>
          <a:ln/>
        </p:spPr>
      </p:sp>
      <p:sp>
        <p:nvSpPr>
          <p:cNvPr id="665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ea typeface="ＭＳ Ｐゴシック" panose="020B0600070205080204" pitchFamily="34" charset="-128"/>
            </a:endParaRPr>
          </a:p>
        </p:txBody>
      </p:sp>
      <p:sp>
        <p:nvSpPr>
          <p:cNvPr id="66563" name="Slide Number Placeholder 3"/>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lnSpc>
                <a:spcPct val="90000"/>
              </a:lnSpc>
              <a:spcBef>
                <a:spcPct val="30000"/>
              </a:spcBef>
              <a:spcAft>
                <a:spcPct val="10000"/>
              </a:spcAft>
            </a:pPr>
            <a:fld id="{44911187-5A77-49B4-9D69-1D3B75AC9D1B}" type="slidenum">
              <a:rPr lang="en-US"/>
              <a:pPr algn="ctr">
                <a:lnSpc>
                  <a:spcPct val="90000"/>
                </a:lnSpc>
                <a:spcBef>
                  <a:spcPct val="30000"/>
                </a:spcBef>
                <a:spcAft>
                  <a:spcPct val="10000"/>
                </a:spcAft>
              </a:pPr>
              <a:t>17</a:t>
            </a:fld>
            <a:endParaRPr lang="en-US"/>
          </a:p>
        </p:txBody>
      </p:sp>
    </p:spTree>
    <p:extLst>
      <p:ext uri="{BB962C8B-B14F-4D97-AF65-F5344CB8AC3E}">
        <p14:creationId xmlns:p14="http://schemas.microsoft.com/office/powerpoint/2010/main" val="873618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1117600" y="1725613"/>
            <a:ext cx="4867275" cy="3651250"/>
          </a:xfrm>
        </p:spPr>
      </p:sp>
      <p:sp>
        <p:nvSpPr>
          <p:cNvPr id="7" name="Notes Placeholder 6"/>
          <p:cNvSpPr>
            <a:spLocks noGrp="1"/>
          </p:cNvSpPr>
          <p:nvPr>
            <p:ph type="body" idx="1"/>
          </p:nvPr>
        </p:nvSpPr>
        <p:spPr/>
        <p:txBody>
          <a:bodyPr>
            <a:normAutofit fontScale="25000" lnSpcReduction="20000"/>
          </a:bodyPr>
          <a:lstStyle/>
          <a:p>
            <a:pPr lvl="0" eaLnBrk="1" hangingPunct="1">
              <a:spcBef>
                <a:spcPts val="300"/>
              </a:spcBef>
              <a:spcAft>
                <a:spcPts val="300"/>
              </a:spcAft>
            </a:pPr>
            <a:r>
              <a:rPr lang="en-US" dirty="0" smtClean="0">
                <a:solidFill>
                  <a:srgbClr val="000000"/>
                </a:solidFill>
                <a:cs typeface="Times" pitchFamily="18" charset="0"/>
              </a:rPr>
              <a:t>Assumptions underlying a maturity model: </a:t>
            </a:r>
          </a:p>
          <a:p>
            <a:pPr marL="165100" lvl="2" indent="-165100" eaLnBrk="1" hangingPunct="1">
              <a:spcBef>
                <a:spcPts val="300"/>
              </a:spcBef>
              <a:spcAft>
                <a:spcPts val="300"/>
              </a:spcAft>
              <a:buFontTx/>
              <a:buChar char="•"/>
            </a:pPr>
            <a:r>
              <a:rPr lang="en-US" dirty="0" smtClean="0">
                <a:solidFill>
                  <a:srgbClr val="000000"/>
                </a:solidFill>
                <a:latin typeface="Times" pitchFamily="18" charset="0"/>
                <a:cs typeface="Times" pitchFamily="18" charset="0"/>
              </a:rPr>
              <a:t>Capabilities and dimensions develop over time.</a:t>
            </a:r>
          </a:p>
          <a:p>
            <a:pPr marL="165100" lvl="2" indent="-165100" eaLnBrk="1" hangingPunct="1">
              <a:spcBef>
                <a:spcPts val="300"/>
              </a:spcBef>
              <a:spcAft>
                <a:spcPts val="300"/>
              </a:spcAft>
              <a:buFontTx/>
              <a:buChar char="•"/>
            </a:pPr>
            <a:r>
              <a:rPr lang="en-US" dirty="0" smtClean="0">
                <a:solidFill>
                  <a:srgbClr val="000000"/>
                </a:solidFill>
                <a:latin typeface="Times" pitchFamily="18" charset="0"/>
                <a:cs typeface="Times" pitchFamily="18" charset="0"/>
              </a:rPr>
              <a:t>Improvements are built on an increasing mastery of incremental steps.</a:t>
            </a:r>
          </a:p>
          <a:p>
            <a:pPr marL="165100" lvl="2" indent="-165100" eaLnBrk="1" hangingPunct="1">
              <a:spcBef>
                <a:spcPts val="300"/>
              </a:spcBef>
              <a:spcAft>
                <a:spcPts val="300"/>
              </a:spcAft>
              <a:buFontTx/>
              <a:buChar char="•"/>
            </a:pPr>
            <a:r>
              <a:rPr lang="en-US" dirty="0" smtClean="0">
                <a:solidFill>
                  <a:srgbClr val="000000"/>
                </a:solidFill>
                <a:latin typeface="Times" pitchFamily="18" charset="0"/>
                <a:cs typeface="Times" pitchFamily="18" charset="0"/>
              </a:rPr>
              <a:t>Many models assume that the various capabilities interrelate and support one another and, therefore, must be improved simultaneously. </a:t>
            </a:r>
          </a:p>
          <a:p>
            <a:pPr lvl="0" eaLnBrk="1" hangingPunct="1">
              <a:spcBef>
                <a:spcPts val="300"/>
              </a:spcBef>
              <a:spcAft>
                <a:spcPts val="300"/>
              </a:spcAft>
            </a:pPr>
            <a:r>
              <a:rPr lang="en-US" dirty="0" smtClean="0">
                <a:solidFill>
                  <a:srgbClr val="000000"/>
                </a:solidFill>
                <a:cs typeface="Times" pitchFamily="18" charset="0"/>
              </a:rPr>
              <a:t>Current capabilities can be assessed against an objective standard, and areas for improvement can be planned. Use KPIs appropriate to core capabilities and maturity level, and then allow for appropriate </a:t>
            </a:r>
            <a:br>
              <a:rPr lang="en-US" dirty="0" smtClean="0">
                <a:solidFill>
                  <a:srgbClr val="000000"/>
                </a:solidFill>
                <a:cs typeface="Times" pitchFamily="18" charset="0"/>
              </a:rPr>
            </a:br>
            <a:r>
              <a:rPr lang="en-US" dirty="0" smtClean="0">
                <a:solidFill>
                  <a:srgbClr val="000000"/>
                </a:solidFill>
                <a:cs typeface="Times" pitchFamily="18" charset="0"/>
              </a:rPr>
              <a:t>fine-tuning along the way.</a:t>
            </a:r>
            <a:endParaRPr lang="hu-HU" dirty="0" smtClean="0">
              <a:solidFill>
                <a:srgbClr val="000000"/>
              </a:solidFill>
              <a:cs typeface="Times" pitchFamily="18" charset="0"/>
            </a:endParaRPr>
          </a:p>
          <a:p>
            <a:pPr lvl="0" eaLnBrk="1" hangingPunct="1">
              <a:spcBef>
                <a:spcPts val="300"/>
              </a:spcBef>
              <a:spcAft>
                <a:spcPts val="300"/>
              </a:spcAft>
            </a:pPr>
            <a:endParaRPr lang="hu-HU" dirty="0" smtClean="0">
              <a:solidFill>
                <a:srgbClr val="000000"/>
              </a:solidFill>
              <a:cs typeface="Times" pitchFamily="18" charset="0"/>
            </a:endParaRPr>
          </a:p>
          <a:p>
            <a:r>
              <a:rPr lang="hu-HU" sz="1200" b="0" i="0" u="none" strike="noStrike" kern="1200" baseline="0" dirty="0" smtClean="0">
                <a:solidFill>
                  <a:schemeClr val="tx1"/>
                </a:solidFill>
                <a:latin typeface="Times" pitchFamily="18" charset="0"/>
                <a:ea typeface="+mn-ea"/>
                <a:cs typeface="+mn-cs"/>
              </a:rPr>
              <a:t>Key </a:t>
            </a:r>
            <a:r>
              <a:rPr lang="hu-HU" sz="1200" b="0" i="0" u="none" strike="noStrike" kern="1200" baseline="0" dirty="0" err="1" smtClean="0">
                <a:solidFill>
                  <a:schemeClr val="tx1"/>
                </a:solidFill>
                <a:latin typeface="Times" pitchFamily="18" charset="0"/>
                <a:ea typeface="+mn-ea"/>
                <a:cs typeface="+mn-cs"/>
              </a:rPr>
              <a:t>Findings</a:t>
            </a:r>
            <a:endParaRPr lang="hu-HU" sz="1200" b="0" i="0" u="none" strike="noStrike" kern="1200" baseline="0" dirty="0" smtClean="0">
              <a:solidFill>
                <a:schemeClr val="tx1"/>
              </a:solidFill>
              <a:latin typeface="Times" pitchFamily="18" charset="0"/>
              <a:ea typeface="+mn-ea"/>
              <a:cs typeface="+mn-cs"/>
            </a:endParaRPr>
          </a:p>
          <a:p>
            <a:r>
              <a:rPr lang="en-US" sz="1200" b="0" i="0" u="none" strike="noStrike" kern="1200" baseline="0" dirty="0" smtClean="0">
                <a:solidFill>
                  <a:schemeClr val="tx1"/>
                </a:solidFill>
                <a:latin typeface="Times" pitchFamily="18" charset="0"/>
                <a:ea typeface="+mn-ea"/>
                <a:cs typeface="+mn-cs"/>
              </a:rPr>
              <a:t>■ The Program and Portfolio Management (PPM) Maturity Model is centered around</a:t>
            </a:r>
          </a:p>
          <a:p>
            <a:r>
              <a:rPr lang="en-US" sz="1200" b="0" i="0" u="none" strike="noStrike" kern="1200" baseline="0" dirty="0" smtClean="0">
                <a:solidFill>
                  <a:schemeClr val="tx1"/>
                </a:solidFill>
                <a:latin typeface="Times" pitchFamily="18" charset="0"/>
                <a:ea typeface="+mn-ea"/>
                <a:cs typeface="+mn-cs"/>
              </a:rPr>
              <a:t>organizational maturity, rather than incremental and possibly artificial process improvement,</a:t>
            </a:r>
          </a:p>
          <a:p>
            <a:r>
              <a:rPr lang="en-US" sz="1200" b="0" i="0" u="none" strike="noStrike" kern="1200" baseline="0" dirty="0" smtClean="0">
                <a:solidFill>
                  <a:schemeClr val="tx1"/>
                </a:solidFill>
                <a:latin typeface="Times" pitchFamily="18" charset="0"/>
                <a:ea typeface="+mn-ea"/>
                <a:cs typeface="+mn-cs"/>
              </a:rPr>
              <a:t>because good process means nothing if the organization cannot execute on it.</a:t>
            </a:r>
          </a:p>
          <a:p>
            <a:r>
              <a:rPr lang="en-US" sz="1200" b="0" i="0" u="none" strike="noStrike" kern="1200" baseline="0" dirty="0" smtClean="0">
                <a:solidFill>
                  <a:schemeClr val="tx1"/>
                </a:solidFill>
                <a:latin typeface="Times" pitchFamily="18" charset="0"/>
                <a:ea typeface="+mn-ea"/>
                <a:cs typeface="+mn-cs"/>
              </a:rPr>
              <a:t>■ Advancing from one maturity level to another means that more-complex and higher-value</a:t>
            </a:r>
          </a:p>
          <a:p>
            <a:r>
              <a:rPr lang="en-US" sz="1200" b="0" i="0" u="none" strike="noStrike" kern="1200" baseline="0" dirty="0" smtClean="0">
                <a:solidFill>
                  <a:schemeClr val="tx1"/>
                </a:solidFill>
                <a:latin typeface="Times" pitchFamily="18" charset="0"/>
                <a:ea typeface="+mn-ea"/>
                <a:cs typeface="+mn-cs"/>
              </a:rPr>
              <a:t>interactions can take place with the same amount of effort — that is, what was once difficult</a:t>
            </a:r>
          </a:p>
          <a:p>
            <a:r>
              <a:rPr lang="en-US" sz="1200" b="0" i="0" u="none" strike="noStrike" kern="1200" baseline="0" dirty="0" smtClean="0">
                <a:solidFill>
                  <a:schemeClr val="tx1"/>
                </a:solidFill>
                <a:latin typeface="Times" pitchFamily="18" charset="0"/>
                <a:ea typeface="+mn-ea"/>
                <a:cs typeface="+mn-cs"/>
              </a:rPr>
              <a:t>becomes simpler with time and experience.</a:t>
            </a:r>
          </a:p>
          <a:p>
            <a:r>
              <a:rPr lang="en-US" sz="1200" b="0" i="0" u="none" strike="noStrike" kern="1200" baseline="0" dirty="0" smtClean="0">
                <a:solidFill>
                  <a:schemeClr val="tx1"/>
                </a:solidFill>
                <a:latin typeface="Times" pitchFamily="18" charset="0"/>
                <a:ea typeface="+mn-ea"/>
                <a:cs typeface="+mn-cs"/>
              </a:rPr>
              <a:t>■ PPM maturity advances through actions that affect organizational culture, individual capabilities</a:t>
            </a:r>
          </a:p>
          <a:p>
            <a:r>
              <a:rPr lang="en-US" sz="1200" b="0" i="0" u="none" strike="noStrike" kern="1200" baseline="0" dirty="0" smtClean="0">
                <a:solidFill>
                  <a:schemeClr val="tx1"/>
                </a:solidFill>
                <a:latin typeface="Times" pitchFamily="18" charset="0"/>
                <a:ea typeface="+mn-ea"/>
                <a:cs typeface="+mn-cs"/>
              </a:rPr>
              <a:t>and the organization's aggregate capability. At various levels of maturity, the importance of</a:t>
            </a:r>
          </a:p>
          <a:p>
            <a:r>
              <a:rPr lang="en-US" sz="1200" b="0" i="0" u="none" strike="noStrike" kern="1200" baseline="0" dirty="0" smtClean="0">
                <a:solidFill>
                  <a:schemeClr val="tx1"/>
                </a:solidFill>
                <a:latin typeface="Times" pitchFamily="18" charset="0"/>
                <a:ea typeface="+mn-ea"/>
                <a:cs typeface="+mn-cs"/>
              </a:rPr>
              <a:t>each of these three factors changes.1</a:t>
            </a:r>
          </a:p>
          <a:p>
            <a:r>
              <a:rPr lang="hu-HU" sz="1200" b="0" i="0" u="none" strike="noStrike" kern="1200" baseline="0" dirty="0" err="1" smtClean="0">
                <a:solidFill>
                  <a:schemeClr val="tx1"/>
                </a:solidFill>
                <a:latin typeface="Times" pitchFamily="18" charset="0"/>
                <a:ea typeface="+mn-ea"/>
                <a:cs typeface="+mn-cs"/>
              </a:rPr>
              <a:t>Recommendations</a:t>
            </a:r>
            <a:endParaRPr lang="hu-HU" sz="1200" b="0" i="0" u="none" strike="noStrike" kern="1200" baseline="0" dirty="0" smtClean="0">
              <a:solidFill>
                <a:schemeClr val="tx1"/>
              </a:solidFill>
              <a:latin typeface="Times" pitchFamily="18" charset="0"/>
              <a:ea typeface="+mn-ea"/>
              <a:cs typeface="+mn-cs"/>
            </a:endParaRPr>
          </a:p>
          <a:p>
            <a:r>
              <a:rPr lang="en-US" sz="1200" b="0" i="0" u="none" strike="noStrike" kern="1200" baseline="0" dirty="0" smtClean="0">
                <a:solidFill>
                  <a:schemeClr val="tx1"/>
                </a:solidFill>
                <a:latin typeface="Times" pitchFamily="18" charset="0"/>
                <a:ea typeface="+mn-ea"/>
                <a:cs typeface="+mn-cs"/>
              </a:rPr>
              <a:t>■ Create practices and processes that are mutually reinforcing, such as insisting on capturing and</a:t>
            </a:r>
          </a:p>
          <a:p>
            <a:r>
              <a:rPr lang="en-US" sz="1200" b="0" i="0" u="none" strike="noStrike" kern="1200" baseline="0" dirty="0" smtClean="0">
                <a:solidFill>
                  <a:schemeClr val="tx1"/>
                </a:solidFill>
                <a:latin typeface="Times" pitchFamily="18" charset="0"/>
                <a:ea typeface="+mn-ea"/>
                <a:cs typeface="+mn-cs"/>
              </a:rPr>
              <a:t>tracking time to better understand and balance workloads.</a:t>
            </a:r>
          </a:p>
          <a:p>
            <a:r>
              <a:rPr lang="en-US" sz="1200" b="0" i="0" u="none" strike="noStrike" kern="1200" baseline="0" dirty="0" smtClean="0">
                <a:solidFill>
                  <a:schemeClr val="tx1"/>
                </a:solidFill>
                <a:latin typeface="Times" pitchFamily="18" charset="0"/>
                <a:ea typeface="+mn-ea"/>
                <a:cs typeface="+mn-cs"/>
              </a:rPr>
              <a:t>■ Upon reaching Level 3, organizations can plateau after achieving significant improvement from</a:t>
            </a:r>
          </a:p>
          <a:p>
            <a:r>
              <a:rPr lang="en-US" sz="1200" b="0" i="0" u="none" strike="noStrike" kern="1200" baseline="0" dirty="0" smtClean="0">
                <a:solidFill>
                  <a:schemeClr val="tx1"/>
                </a:solidFill>
                <a:latin typeface="Times" pitchFamily="18" charset="0"/>
                <a:ea typeface="+mn-ea"/>
                <a:cs typeface="+mn-cs"/>
              </a:rPr>
              <a:t>their starting point. Discuss with stakeholders whether this level of performance is sufficient to</a:t>
            </a:r>
          </a:p>
          <a:p>
            <a:r>
              <a:rPr lang="hu-HU" sz="1200" b="0" i="0" u="none" strike="noStrike" kern="1200" baseline="0" dirty="0" err="1" smtClean="0">
                <a:solidFill>
                  <a:schemeClr val="tx1"/>
                </a:solidFill>
                <a:latin typeface="Times" pitchFamily="18" charset="0"/>
                <a:ea typeface="+mn-ea"/>
                <a:cs typeface="+mn-cs"/>
              </a:rPr>
              <a:t>meet</a:t>
            </a:r>
            <a:r>
              <a:rPr lang="hu-HU" sz="1200" b="0" i="0" u="none" strike="noStrike" kern="1200" baseline="0" dirty="0" smtClean="0">
                <a:solidFill>
                  <a:schemeClr val="tx1"/>
                </a:solidFill>
                <a:latin typeface="Times" pitchFamily="18" charset="0"/>
                <a:ea typeface="+mn-ea"/>
                <a:cs typeface="+mn-cs"/>
              </a:rPr>
              <a:t> </a:t>
            </a:r>
            <a:r>
              <a:rPr lang="hu-HU" sz="1200" b="0" i="0" u="none" strike="noStrike" kern="1200" baseline="0" dirty="0" err="1" smtClean="0">
                <a:solidFill>
                  <a:schemeClr val="tx1"/>
                </a:solidFill>
                <a:latin typeface="Times" pitchFamily="18" charset="0"/>
                <a:ea typeface="+mn-ea"/>
                <a:cs typeface="+mn-cs"/>
              </a:rPr>
              <a:t>future</a:t>
            </a:r>
            <a:r>
              <a:rPr lang="hu-HU" sz="1200" b="0" i="0" u="none" strike="noStrike" kern="1200" baseline="0" dirty="0" smtClean="0">
                <a:solidFill>
                  <a:schemeClr val="tx1"/>
                </a:solidFill>
                <a:latin typeface="Times" pitchFamily="18" charset="0"/>
                <a:ea typeface="+mn-ea"/>
                <a:cs typeface="+mn-cs"/>
              </a:rPr>
              <a:t> </a:t>
            </a:r>
            <a:r>
              <a:rPr lang="hu-HU" sz="1200" b="0" i="0" u="none" strike="noStrike" kern="1200" baseline="0" dirty="0" err="1" smtClean="0">
                <a:solidFill>
                  <a:schemeClr val="tx1"/>
                </a:solidFill>
                <a:latin typeface="Times" pitchFamily="18" charset="0"/>
                <a:ea typeface="+mn-ea"/>
                <a:cs typeface="+mn-cs"/>
              </a:rPr>
              <a:t>challenges</a:t>
            </a:r>
            <a:r>
              <a:rPr lang="hu-HU" sz="1200" b="0" i="0" u="none" strike="noStrike" kern="1200" baseline="0" dirty="0" smtClean="0">
                <a:solidFill>
                  <a:schemeClr val="tx1"/>
                </a:solidFill>
                <a:latin typeface="Times" pitchFamily="18" charset="0"/>
                <a:ea typeface="+mn-ea"/>
                <a:cs typeface="+mn-cs"/>
              </a:rPr>
              <a:t>.</a:t>
            </a:r>
          </a:p>
          <a:p>
            <a:r>
              <a:rPr lang="en-US" sz="1200" b="0" i="0" u="none" strike="noStrike" kern="1200" baseline="0" dirty="0" smtClean="0">
                <a:solidFill>
                  <a:schemeClr val="tx1"/>
                </a:solidFill>
                <a:latin typeface="Times" pitchFamily="18" charset="0"/>
                <a:ea typeface="+mn-ea"/>
                <a:cs typeface="+mn-cs"/>
              </a:rPr>
              <a:t>■ For organizations that require </a:t>
            </a:r>
            <a:r>
              <a:rPr lang="en-US" sz="1200" b="0" i="0" u="none" strike="noStrike" kern="1200" baseline="0" dirty="0" err="1" smtClean="0">
                <a:solidFill>
                  <a:schemeClr val="tx1"/>
                </a:solidFill>
                <a:latin typeface="Times" pitchFamily="18" charset="0"/>
                <a:ea typeface="+mn-ea"/>
                <a:cs typeface="+mn-cs"/>
              </a:rPr>
              <a:t>enterprisewide</a:t>
            </a:r>
            <a:r>
              <a:rPr lang="en-US" sz="1200" b="0" i="0" u="none" strike="noStrike" kern="1200" baseline="0" dirty="0" smtClean="0">
                <a:solidFill>
                  <a:schemeClr val="tx1"/>
                </a:solidFill>
                <a:latin typeface="Times" pitchFamily="18" charset="0"/>
                <a:ea typeface="+mn-ea"/>
                <a:cs typeface="+mn-cs"/>
              </a:rPr>
              <a:t> change and capabilities, it is worth the effort to</a:t>
            </a:r>
          </a:p>
          <a:p>
            <a:r>
              <a:rPr lang="en-US" sz="1200" b="0" i="0" u="none" strike="noStrike" kern="1200" baseline="0" dirty="0" smtClean="0">
                <a:solidFill>
                  <a:schemeClr val="tx1"/>
                </a:solidFill>
                <a:latin typeface="Times" pitchFamily="18" charset="0"/>
                <a:ea typeface="+mn-ea"/>
                <a:cs typeface="+mn-cs"/>
              </a:rPr>
              <a:t>pursue Level 4 where enterprise PPM practices are built.</a:t>
            </a:r>
          </a:p>
          <a:p>
            <a:r>
              <a:rPr lang="en-US" sz="1200" b="0" i="0" u="none" strike="noStrike" kern="1200" baseline="0" dirty="0" smtClean="0">
                <a:solidFill>
                  <a:schemeClr val="tx1"/>
                </a:solidFill>
                <a:latin typeface="Times" pitchFamily="18" charset="0"/>
                <a:ea typeface="+mn-ea"/>
                <a:cs typeface="+mn-cs"/>
              </a:rPr>
              <a:t>■ Use the five dimensions of the PPM Maturity Model to help determine the next actions that are</a:t>
            </a:r>
          </a:p>
          <a:p>
            <a:r>
              <a:rPr lang="en-US" sz="1200" b="0" i="0" u="none" strike="noStrike" kern="1200" baseline="0" dirty="0" smtClean="0">
                <a:solidFill>
                  <a:schemeClr val="tx1"/>
                </a:solidFill>
                <a:latin typeface="Times" pitchFamily="18" charset="0"/>
                <a:ea typeface="+mn-ea"/>
                <a:cs typeface="+mn-cs"/>
              </a:rPr>
              <a:t>appropriate, practical and valuable to your organization.</a:t>
            </a:r>
            <a:endParaRPr lang="hu-HU" sz="1200" b="0" i="0" u="none" strike="noStrike" kern="1200" baseline="0" dirty="0" smtClean="0">
              <a:solidFill>
                <a:schemeClr val="tx1"/>
              </a:solidFill>
              <a:latin typeface="Times" pitchFamily="18" charset="0"/>
              <a:ea typeface="+mn-ea"/>
              <a:cs typeface="+mn-cs"/>
            </a:endParaRPr>
          </a:p>
          <a:p>
            <a:pPr lvl="0" eaLnBrk="1" hangingPunct="1">
              <a:spcBef>
                <a:spcPts val="300"/>
              </a:spcBef>
              <a:spcAft>
                <a:spcPts val="300"/>
              </a:spcAft>
            </a:pPr>
            <a:endParaRPr lang="en-US" dirty="0" smtClean="0">
              <a:solidFill>
                <a:srgbClr val="000000"/>
              </a:solidFill>
              <a:cs typeface="Times" pitchFamily="18" charset="0"/>
            </a:endParaRPr>
          </a:p>
        </p:txBody>
      </p:sp>
    </p:spTree>
    <p:extLst>
      <p:ext uri="{BB962C8B-B14F-4D97-AF65-F5344CB8AC3E}">
        <p14:creationId xmlns:p14="http://schemas.microsoft.com/office/powerpoint/2010/main" val="2000492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17600" y="1725613"/>
            <a:ext cx="4867275" cy="3651250"/>
          </a:xfrm>
        </p:spPr>
      </p:sp>
      <p:sp>
        <p:nvSpPr>
          <p:cNvPr id="3" name="Jegyzetek helye 2"/>
          <p:cNvSpPr>
            <a:spLocks noGrp="1"/>
          </p:cNvSpPr>
          <p:nvPr>
            <p:ph type="body" idx="1"/>
          </p:nvPr>
        </p:nvSpPr>
        <p:spPr/>
        <p:txBody>
          <a:bodyPr/>
          <a:lstStyle/>
          <a:p>
            <a:r>
              <a:rPr lang="hu-HU" sz="1200" b="0" i="0" u="none" strike="noStrike" kern="1200" baseline="0" dirty="0" err="1" smtClean="0">
                <a:solidFill>
                  <a:schemeClr val="tx1"/>
                </a:solidFill>
                <a:latin typeface="Times" pitchFamily="18" charset="0"/>
                <a:ea typeface="+mn-ea"/>
                <a:cs typeface="+mn-cs"/>
              </a:rPr>
              <a:t>Level</a:t>
            </a:r>
            <a:r>
              <a:rPr lang="hu-HU" sz="1200" b="0" i="0" u="none" strike="noStrike" kern="1200" baseline="0" dirty="0" smtClean="0">
                <a:solidFill>
                  <a:schemeClr val="tx1"/>
                </a:solidFill>
                <a:latin typeface="Times" pitchFamily="18" charset="0"/>
                <a:ea typeface="+mn-ea"/>
                <a:cs typeface="+mn-cs"/>
              </a:rPr>
              <a:t> </a:t>
            </a:r>
            <a:r>
              <a:rPr lang="hu-HU" sz="1200" b="0" i="0" u="none" strike="noStrike" kern="1200" baseline="0" dirty="0" err="1" smtClean="0">
                <a:solidFill>
                  <a:schemeClr val="tx1"/>
                </a:solidFill>
                <a:latin typeface="Times" pitchFamily="18" charset="0"/>
                <a:ea typeface="+mn-ea"/>
                <a:cs typeface="+mn-cs"/>
              </a:rPr>
              <a:t>Descriptions</a:t>
            </a:r>
            <a:endParaRPr lang="hu-HU" sz="1200" b="0" i="0" u="none" strike="noStrike" kern="1200" baseline="0" dirty="0" smtClean="0">
              <a:solidFill>
                <a:schemeClr val="tx1"/>
              </a:solidFill>
              <a:latin typeface="Times" pitchFamily="18" charset="0"/>
              <a:ea typeface="+mn-ea"/>
              <a:cs typeface="+mn-cs"/>
            </a:endParaRPr>
          </a:p>
          <a:p>
            <a:r>
              <a:rPr lang="hu-HU" sz="1200" b="0" i="0" u="none" strike="noStrike" kern="1200" baseline="0" dirty="0" err="1" smtClean="0">
                <a:solidFill>
                  <a:schemeClr val="tx1"/>
                </a:solidFill>
                <a:latin typeface="Times" pitchFamily="18" charset="0"/>
                <a:ea typeface="+mn-ea"/>
                <a:cs typeface="+mn-cs"/>
              </a:rPr>
              <a:t>Level</a:t>
            </a:r>
            <a:r>
              <a:rPr lang="hu-HU" sz="1200" b="0" i="0" u="none" strike="noStrike" kern="1200" baseline="0" dirty="0" smtClean="0">
                <a:solidFill>
                  <a:schemeClr val="tx1"/>
                </a:solidFill>
                <a:latin typeface="Times" pitchFamily="18" charset="0"/>
                <a:ea typeface="+mn-ea"/>
                <a:cs typeface="+mn-cs"/>
              </a:rPr>
              <a:t> 1: </a:t>
            </a:r>
            <a:r>
              <a:rPr lang="hu-HU" sz="1200" b="0" i="0" u="none" strike="noStrike" kern="1200" baseline="0" dirty="0" err="1" smtClean="0">
                <a:solidFill>
                  <a:schemeClr val="tx1"/>
                </a:solidFill>
                <a:latin typeface="Times" pitchFamily="18" charset="0"/>
                <a:ea typeface="+mn-ea"/>
                <a:cs typeface="+mn-cs"/>
              </a:rPr>
              <a:t>Reactive</a:t>
            </a:r>
            <a:endParaRPr lang="hu-HU" sz="1200" b="0" i="0" u="none" strike="noStrike" kern="1200" baseline="0" dirty="0" smtClean="0">
              <a:solidFill>
                <a:schemeClr val="tx1"/>
              </a:solidFill>
              <a:latin typeface="Times" pitchFamily="18" charset="0"/>
              <a:ea typeface="+mn-ea"/>
              <a:cs typeface="+mn-cs"/>
            </a:endParaRPr>
          </a:p>
          <a:p>
            <a:r>
              <a:rPr lang="en-US" sz="1200" b="0" i="0" u="none" strike="noStrike" kern="1200" baseline="0" dirty="0" smtClean="0">
                <a:solidFill>
                  <a:schemeClr val="tx1"/>
                </a:solidFill>
                <a:latin typeface="Times" pitchFamily="18" charset="0"/>
                <a:ea typeface="+mn-ea"/>
                <a:cs typeface="+mn-cs"/>
              </a:rPr>
              <a:t>No organization consciously chooses to be at a Level 1 maturity. Generally, some external event</a:t>
            </a:r>
          </a:p>
          <a:p>
            <a:r>
              <a:rPr lang="en-US" sz="1200" b="0" i="0" u="none" strike="noStrike" kern="1200" baseline="0" dirty="0" smtClean="0">
                <a:solidFill>
                  <a:schemeClr val="tx1"/>
                </a:solidFill>
                <a:latin typeface="Times" pitchFamily="18" charset="0"/>
                <a:ea typeface="+mn-ea"/>
                <a:cs typeface="+mn-cs"/>
              </a:rPr>
              <a:t>such as rapid growth, change in market conditions or a merger/acquisition causes the organization</a:t>
            </a:r>
          </a:p>
          <a:p>
            <a:r>
              <a:rPr lang="en-US" sz="1200" b="0" i="0" u="none" strike="noStrike" kern="1200" baseline="0" dirty="0" smtClean="0">
                <a:solidFill>
                  <a:schemeClr val="tx1"/>
                </a:solidFill>
                <a:latin typeface="Times" pitchFamily="18" charset="0"/>
                <a:ea typeface="+mn-ea"/>
                <a:cs typeface="+mn-cs"/>
              </a:rPr>
              <a:t>to lumber out of its previous state (which is generally unconscious competence) like a bear</a:t>
            </a:r>
          </a:p>
          <a:p>
            <a:r>
              <a:rPr lang="en-US" sz="1200" b="0" i="0" u="none" strike="noStrike" kern="1200" baseline="0" dirty="0" smtClean="0">
                <a:solidFill>
                  <a:schemeClr val="tx1"/>
                </a:solidFill>
                <a:latin typeface="Times" pitchFamily="18" charset="0"/>
                <a:ea typeface="+mn-ea"/>
                <a:cs typeface="+mn-cs"/>
              </a:rPr>
              <a:t>awakening from hibernation (see Note 1).</a:t>
            </a:r>
          </a:p>
          <a:p>
            <a:r>
              <a:rPr lang="en-US" sz="1200" b="0" i="0" u="none" strike="noStrike" kern="1200" baseline="0" dirty="0" smtClean="0">
                <a:solidFill>
                  <a:schemeClr val="tx1"/>
                </a:solidFill>
                <a:latin typeface="Times" pitchFamily="18" charset="0"/>
                <a:ea typeface="+mn-ea"/>
                <a:cs typeface="+mn-cs"/>
              </a:rPr>
              <a:t>In this initial stage, the organization is more reactive than proactive when dealing with projects. The</a:t>
            </a:r>
          </a:p>
          <a:p>
            <a:r>
              <a:rPr lang="en-US" sz="1200" b="0" i="0" u="none" strike="noStrike" kern="1200" baseline="0" dirty="0" smtClean="0">
                <a:solidFill>
                  <a:schemeClr val="tx1"/>
                </a:solidFill>
                <a:latin typeface="Times" pitchFamily="18" charset="0"/>
                <a:ea typeface="+mn-ea"/>
                <a:cs typeface="+mn-cs"/>
              </a:rPr>
              <a:t>PPM role is nonexistent or just emerging, solely because someone on staff brought the knowledge</a:t>
            </a:r>
          </a:p>
          <a:p>
            <a:r>
              <a:rPr lang="en-US" sz="1200" b="0" i="0" u="none" strike="noStrike" kern="1200" baseline="0" dirty="0" smtClean="0">
                <a:solidFill>
                  <a:schemeClr val="tx1"/>
                </a:solidFill>
                <a:latin typeface="Times" pitchFamily="18" charset="0"/>
                <a:ea typeface="+mn-ea"/>
                <a:cs typeface="+mn-cs"/>
              </a:rPr>
              <a:t>into the organization. Personal relationships form the foundations of informal "adhocracies."</a:t>
            </a:r>
          </a:p>
          <a:p>
            <a:r>
              <a:rPr lang="en-US" sz="1200" b="0" i="0" u="none" strike="noStrike" kern="1200" baseline="0" dirty="0" smtClean="0">
                <a:solidFill>
                  <a:schemeClr val="tx1"/>
                </a:solidFill>
                <a:latin typeface="Times" pitchFamily="18" charset="0"/>
                <a:ea typeface="+mn-ea"/>
                <a:cs typeface="+mn-cs"/>
              </a:rPr>
              <a:t>Consequently, processes and projects tend to revolve around specific individuals who are generally</a:t>
            </a:r>
          </a:p>
          <a:p>
            <a:r>
              <a:rPr lang="en-US" sz="1200" b="0" i="0" u="none" strike="noStrike" kern="1200" baseline="0" dirty="0" smtClean="0">
                <a:solidFill>
                  <a:schemeClr val="tx1"/>
                </a:solidFill>
                <a:latin typeface="Times" pitchFamily="18" charset="0"/>
                <a:ea typeface="+mn-ea"/>
                <a:cs typeface="+mn-cs"/>
              </a:rPr>
              <a:t>viewed as heroes or </a:t>
            </a:r>
            <a:r>
              <a:rPr lang="en-US" sz="1200" b="0" i="0" u="none" strike="noStrike" kern="1200" baseline="0" dirty="0" err="1" smtClean="0">
                <a:solidFill>
                  <a:schemeClr val="tx1"/>
                </a:solidFill>
                <a:latin typeface="Times" pitchFamily="18" charset="0"/>
                <a:ea typeface="+mn-ea"/>
                <a:cs typeface="+mn-cs"/>
              </a:rPr>
              <a:t>superachievers</a:t>
            </a:r>
            <a:r>
              <a:rPr lang="en-US" sz="1200" b="0" i="0" u="none" strike="noStrike" kern="1200" baseline="0" dirty="0" smtClean="0">
                <a:solidFill>
                  <a:schemeClr val="tx1"/>
                </a:solidFill>
                <a:latin typeface="Times" pitchFamily="18" charset="0"/>
                <a:ea typeface="+mn-ea"/>
                <a:cs typeface="+mn-cs"/>
              </a:rPr>
              <a:t> (see Note 2). Internal processes are centered on managing</a:t>
            </a:r>
          </a:p>
          <a:p>
            <a:r>
              <a:rPr lang="en-US" sz="1200" b="0" i="0" u="none" strike="noStrike" kern="1200" baseline="0" dirty="0" smtClean="0">
                <a:solidFill>
                  <a:schemeClr val="tx1"/>
                </a:solidFill>
                <a:latin typeface="Times" pitchFamily="18" charset="0"/>
                <a:ea typeface="+mn-ea"/>
                <a:cs typeface="+mn-cs"/>
              </a:rPr>
              <a:t>critical projects, so priority projects get staffing support, but all else is on the first-available</a:t>
            </a:r>
            <a:endParaRPr lang="hu-HU" sz="1200" b="0" i="0" u="none" strike="noStrike" kern="1200" baseline="0" dirty="0" smtClean="0">
              <a:solidFill>
                <a:schemeClr val="tx1"/>
              </a:solidFill>
              <a:latin typeface="Times" pitchFamily="18" charset="0"/>
              <a:ea typeface="+mn-ea"/>
              <a:cs typeface="+mn-cs"/>
            </a:endParaRPr>
          </a:p>
          <a:p>
            <a:r>
              <a:rPr lang="en-US" sz="1200" b="0" i="0" u="none" strike="noStrike" kern="1200" baseline="0" dirty="0" smtClean="0">
                <a:solidFill>
                  <a:schemeClr val="tx1"/>
                </a:solidFill>
                <a:latin typeface="Times" pitchFamily="18" charset="0"/>
                <a:ea typeface="+mn-ea"/>
                <a:cs typeface="+mn-cs"/>
              </a:rPr>
              <a:t>schedule. Larger projects, when they are absolutely necessary, are contracted out to vendors.</a:t>
            </a:r>
          </a:p>
          <a:p>
            <a:r>
              <a:rPr lang="en-US" sz="1200" b="0" i="0" u="none" strike="noStrike" kern="1200" baseline="0" dirty="0" smtClean="0">
                <a:solidFill>
                  <a:schemeClr val="tx1"/>
                </a:solidFill>
                <a:latin typeface="Times" pitchFamily="18" charset="0"/>
                <a:ea typeface="+mn-ea"/>
                <a:cs typeface="+mn-cs"/>
              </a:rPr>
              <a:t>Projects may have budgetary estimates, but quite often, the project work is simply funded out of the</a:t>
            </a:r>
          </a:p>
          <a:p>
            <a:r>
              <a:rPr lang="en-US" sz="1200" b="0" i="0" u="none" strike="noStrike" kern="1200" baseline="0" dirty="0" smtClean="0">
                <a:solidFill>
                  <a:schemeClr val="tx1"/>
                </a:solidFill>
                <a:latin typeface="Times" pitchFamily="18" charset="0"/>
                <a:ea typeface="+mn-ea"/>
                <a:cs typeface="+mn-cs"/>
              </a:rPr>
              <a:t>IT or other departmental budget. Technology tools for projects are generally limited to spreadsheets</a:t>
            </a:r>
          </a:p>
          <a:p>
            <a:r>
              <a:rPr lang="en-US" sz="1200" b="0" i="0" u="none" strike="noStrike" kern="1200" baseline="0" dirty="0" smtClean="0">
                <a:solidFill>
                  <a:schemeClr val="tx1"/>
                </a:solidFill>
                <a:latin typeface="Times" pitchFamily="18" charset="0"/>
                <a:ea typeface="+mn-ea"/>
                <a:cs typeface="+mn-cs"/>
              </a:rPr>
              <a:t>and, occasionally, a project-scheduling tool used by an individual PM.</a:t>
            </a:r>
          </a:p>
          <a:p>
            <a:r>
              <a:rPr lang="hu-HU" sz="1200" b="0" i="0" u="none" strike="noStrike" kern="1200" baseline="0" dirty="0" err="1" smtClean="0">
                <a:solidFill>
                  <a:schemeClr val="tx1"/>
                </a:solidFill>
                <a:latin typeface="Times" pitchFamily="18" charset="0"/>
                <a:ea typeface="+mn-ea"/>
                <a:cs typeface="+mn-cs"/>
              </a:rPr>
              <a:t>Level</a:t>
            </a:r>
            <a:r>
              <a:rPr lang="hu-HU" sz="1200" b="0" i="0" u="none" strike="noStrike" kern="1200" baseline="0" dirty="0" smtClean="0">
                <a:solidFill>
                  <a:schemeClr val="tx1"/>
                </a:solidFill>
                <a:latin typeface="Times" pitchFamily="18" charset="0"/>
                <a:ea typeface="+mn-ea"/>
                <a:cs typeface="+mn-cs"/>
              </a:rPr>
              <a:t> 2: </a:t>
            </a:r>
            <a:r>
              <a:rPr lang="hu-HU" sz="1200" b="0" i="0" u="none" strike="noStrike" kern="1200" baseline="0" dirty="0" err="1" smtClean="0">
                <a:solidFill>
                  <a:schemeClr val="tx1"/>
                </a:solidFill>
                <a:latin typeface="Times" pitchFamily="18" charset="0"/>
                <a:ea typeface="+mn-ea"/>
                <a:cs typeface="+mn-cs"/>
              </a:rPr>
              <a:t>Emerging</a:t>
            </a:r>
            <a:r>
              <a:rPr lang="hu-HU" sz="1200" b="0" i="0" u="none" strike="noStrike" kern="1200" baseline="0" dirty="0" smtClean="0">
                <a:solidFill>
                  <a:schemeClr val="tx1"/>
                </a:solidFill>
                <a:latin typeface="Times" pitchFamily="18" charset="0"/>
                <a:ea typeface="+mn-ea"/>
                <a:cs typeface="+mn-cs"/>
              </a:rPr>
              <a:t> </a:t>
            </a:r>
            <a:r>
              <a:rPr lang="hu-HU" sz="1200" b="0" i="0" u="none" strike="noStrike" kern="1200" baseline="0" dirty="0" err="1" smtClean="0">
                <a:solidFill>
                  <a:schemeClr val="tx1"/>
                </a:solidFill>
                <a:latin typeface="Times" pitchFamily="18" charset="0"/>
                <a:ea typeface="+mn-ea"/>
                <a:cs typeface="+mn-cs"/>
              </a:rPr>
              <a:t>Discipline</a:t>
            </a:r>
            <a:endParaRPr lang="hu-HU" sz="1200" b="0" i="0" u="none" strike="noStrike" kern="1200" baseline="0" dirty="0" smtClean="0">
              <a:solidFill>
                <a:schemeClr val="tx1"/>
              </a:solidFill>
              <a:latin typeface="Times" pitchFamily="18" charset="0"/>
              <a:ea typeface="+mn-ea"/>
              <a:cs typeface="+mn-cs"/>
            </a:endParaRPr>
          </a:p>
          <a:p>
            <a:r>
              <a:rPr lang="en-US" sz="1200" b="0" i="0" u="none" strike="noStrike" kern="1200" baseline="0" dirty="0" smtClean="0">
                <a:solidFill>
                  <a:schemeClr val="tx1"/>
                </a:solidFill>
                <a:latin typeface="Times" pitchFamily="18" charset="0"/>
                <a:ea typeface="+mn-ea"/>
                <a:cs typeface="+mn-cs"/>
              </a:rPr>
              <a:t>Level 2 is defined as an "emerging discipline," because this is the point where the organization</a:t>
            </a:r>
          </a:p>
          <a:p>
            <a:r>
              <a:rPr lang="en-US" sz="1200" b="0" i="0" u="none" strike="noStrike" kern="1200" baseline="0" dirty="0" smtClean="0">
                <a:solidFill>
                  <a:schemeClr val="tx1"/>
                </a:solidFill>
                <a:latin typeface="Times" pitchFamily="18" charset="0"/>
                <a:ea typeface="+mn-ea"/>
                <a:cs typeface="+mn-cs"/>
              </a:rPr>
              <a:t>decides that the plate spinning and ball juggling of Level 1 simply can't go on anymore, and that</a:t>
            </a:r>
          </a:p>
          <a:p>
            <a:r>
              <a:rPr lang="en-US" sz="1200" b="0" i="0" u="none" strike="noStrike" kern="1200" baseline="0" dirty="0" smtClean="0">
                <a:solidFill>
                  <a:schemeClr val="tx1"/>
                </a:solidFill>
                <a:latin typeface="Times" pitchFamily="18" charset="0"/>
                <a:ea typeface="+mn-ea"/>
                <a:cs typeface="+mn-cs"/>
              </a:rPr>
              <a:t>slowing down just long enough to get organized is a make-or-break situation. Depending on how</a:t>
            </a:r>
          </a:p>
          <a:p>
            <a:r>
              <a:rPr lang="en-US" sz="1200" b="0" i="0" u="none" strike="noStrike" kern="1200" baseline="0" dirty="0" smtClean="0">
                <a:solidFill>
                  <a:schemeClr val="tx1"/>
                </a:solidFill>
                <a:latin typeface="Times" pitchFamily="18" charset="0"/>
                <a:ea typeface="+mn-ea"/>
                <a:cs typeface="+mn-cs"/>
              </a:rPr>
              <a:t>long an organization stayed at Level 1, and depending on its culture, Level 2 can be a massive</a:t>
            </a:r>
          </a:p>
          <a:p>
            <a:r>
              <a:rPr lang="en-US" sz="1200" b="0" i="0" u="none" strike="noStrike" kern="1200" baseline="0" dirty="0" smtClean="0">
                <a:solidFill>
                  <a:schemeClr val="tx1"/>
                </a:solidFill>
                <a:latin typeface="Times" pitchFamily="18" charset="0"/>
                <a:ea typeface="+mn-ea"/>
                <a:cs typeface="+mn-cs"/>
              </a:rPr>
              <a:t>swing of the pendulum from an "anything goes, just get it done" environment to a process-driven,</a:t>
            </a:r>
          </a:p>
          <a:p>
            <a:r>
              <a:rPr lang="en-US" sz="1200" b="0" i="0" u="none" strike="noStrike" kern="1200" baseline="0" dirty="0" smtClean="0">
                <a:solidFill>
                  <a:schemeClr val="tx1"/>
                </a:solidFill>
                <a:latin typeface="Times" pitchFamily="18" charset="0"/>
                <a:ea typeface="+mn-ea"/>
                <a:cs typeface="+mn-cs"/>
              </a:rPr>
              <a:t>moribund organization where rules get followed, and nothing gets done at the most extreme level.</a:t>
            </a:r>
          </a:p>
          <a:p>
            <a:r>
              <a:rPr lang="en-US" sz="1200" b="0" i="0" u="none" strike="noStrike" kern="1200" baseline="0" dirty="0" smtClean="0">
                <a:solidFill>
                  <a:schemeClr val="tx1"/>
                </a:solidFill>
                <a:latin typeface="Times" pitchFamily="18" charset="0"/>
                <a:ea typeface="+mn-ea"/>
                <a:cs typeface="+mn-cs"/>
              </a:rPr>
              <a:t>Most organizations at this level have invested in a basic PPM tool. The concept of disciplined teams</a:t>
            </a:r>
          </a:p>
          <a:p>
            <a:r>
              <a:rPr lang="en-US" sz="1200" b="0" i="0" u="none" strike="noStrike" kern="1200" baseline="0" dirty="0" smtClean="0">
                <a:solidFill>
                  <a:schemeClr val="tx1"/>
                </a:solidFill>
                <a:latin typeface="Times" pitchFamily="18" charset="0"/>
                <a:ea typeface="+mn-ea"/>
                <a:cs typeface="+mn-cs"/>
              </a:rPr>
              <a:t>working on a project is developed, and project collaboration and team workspaces are supported.</a:t>
            </a:r>
          </a:p>
          <a:p>
            <a:r>
              <a:rPr lang="en-US" sz="1200" b="0" i="0" u="none" strike="noStrike" kern="1200" baseline="0" dirty="0" smtClean="0">
                <a:solidFill>
                  <a:schemeClr val="tx1"/>
                </a:solidFill>
                <a:latin typeface="Times" pitchFamily="18" charset="0"/>
                <a:ea typeface="+mn-ea"/>
                <a:cs typeface="+mn-cs"/>
              </a:rPr>
              <a:t>Nevertheless, "</a:t>
            </a:r>
            <a:r>
              <a:rPr lang="en-US" sz="1200" b="0" i="0" u="none" strike="noStrike" kern="1200" baseline="0" dirty="0" err="1" smtClean="0">
                <a:solidFill>
                  <a:schemeClr val="tx1"/>
                </a:solidFill>
                <a:latin typeface="Times" pitchFamily="18" charset="0"/>
                <a:ea typeface="+mn-ea"/>
                <a:cs typeface="+mn-cs"/>
              </a:rPr>
              <a:t>stovepiped</a:t>
            </a:r>
            <a:r>
              <a:rPr lang="en-US" sz="1200" b="0" i="0" u="none" strike="noStrike" kern="1200" baseline="0" dirty="0" smtClean="0">
                <a:solidFill>
                  <a:schemeClr val="tx1"/>
                </a:solidFill>
                <a:latin typeface="Times" pitchFamily="18" charset="0"/>
                <a:ea typeface="+mn-ea"/>
                <a:cs typeface="+mn-cs"/>
              </a:rPr>
              <a:t>" systems and inconsistent data still bedevil business processes. Tools</a:t>
            </a:r>
          </a:p>
          <a:p>
            <a:r>
              <a:rPr lang="en-US" sz="1200" b="0" i="0" u="none" strike="noStrike" kern="1200" baseline="0" dirty="0" smtClean="0">
                <a:solidFill>
                  <a:schemeClr val="tx1"/>
                </a:solidFill>
                <a:latin typeface="Times" pitchFamily="18" charset="0"/>
                <a:ea typeface="+mn-ea"/>
                <a:cs typeface="+mn-cs"/>
              </a:rPr>
              <a:t>for value financial management are generally still rudimentary, with little or no capacity to provide a</a:t>
            </a:r>
          </a:p>
          <a:p>
            <a:r>
              <a:rPr lang="en-US" sz="1200" b="0" i="0" u="none" strike="noStrike" kern="1200" baseline="0" dirty="0" smtClean="0">
                <a:solidFill>
                  <a:schemeClr val="tx1"/>
                </a:solidFill>
                <a:latin typeface="Times" pitchFamily="18" charset="0"/>
                <a:ea typeface="+mn-ea"/>
                <a:cs typeface="+mn-cs"/>
              </a:rPr>
              <a:t>detailed look into multiple projects or programs, or to handle chargeback or allocation systems.</a:t>
            </a:r>
          </a:p>
          <a:p>
            <a:r>
              <a:rPr lang="hu-HU" sz="1200" b="0" i="0" u="none" strike="noStrike" kern="1200" baseline="0" dirty="0" err="1" smtClean="0">
                <a:solidFill>
                  <a:schemeClr val="tx1"/>
                </a:solidFill>
                <a:latin typeface="Times" pitchFamily="18" charset="0"/>
                <a:ea typeface="+mn-ea"/>
                <a:cs typeface="+mn-cs"/>
              </a:rPr>
              <a:t>Level</a:t>
            </a:r>
            <a:r>
              <a:rPr lang="hu-HU" sz="1200" b="0" i="0" u="none" strike="noStrike" kern="1200" baseline="0" dirty="0" smtClean="0">
                <a:solidFill>
                  <a:schemeClr val="tx1"/>
                </a:solidFill>
                <a:latin typeface="Times" pitchFamily="18" charset="0"/>
                <a:ea typeface="+mn-ea"/>
                <a:cs typeface="+mn-cs"/>
              </a:rPr>
              <a:t> 3: </a:t>
            </a:r>
            <a:r>
              <a:rPr lang="hu-HU" sz="1200" b="0" i="0" u="none" strike="noStrike" kern="1200" baseline="0" dirty="0" err="1" smtClean="0">
                <a:solidFill>
                  <a:schemeClr val="tx1"/>
                </a:solidFill>
                <a:latin typeface="Times" pitchFamily="18" charset="0"/>
                <a:ea typeface="+mn-ea"/>
                <a:cs typeface="+mn-cs"/>
              </a:rPr>
              <a:t>Initial</a:t>
            </a:r>
            <a:r>
              <a:rPr lang="hu-HU" sz="1200" b="0" i="0" u="none" strike="noStrike" kern="1200" baseline="0" dirty="0" smtClean="0">
                <a:solidFill>
                  <a:schemeClr val="tx1"/>
                </a:solidFill>
                <a:latin typeface="Times" pitchFamily="18" charset="0"/>
                <a:ea typeface="+mn-ea"/>
                <a:cs typeface="+mn-cs"/>
              </a:rPr>
              <a:t> </a:t>
            </a:r>
            <a:r>
              <a:rPr lang="hu-HU" sz="1200" b="0" i="0" u="none" strike="noStrike" kern="1200" baseline="0" dirty="0" err="1" smtClean="0">
                <a:solidFill>
                  <a:schemeClr val="tx1"/>
                </a:solidFill>
                <a:latin typeface="Times" pitchFamily="18" charset="0"/>
                <a:ea typeface="+mn-ea"/>
                <a:cs typeface="+mn-cs"/>
              </a:rPr>
              <a:t>Integration</a:t>
            </a:r>
            <a:endParaRPr lang="hu-HU" sz="1200" b="0" i="0" u="none" strike="noStrike" kern="1200" baseline="0" dirty="0" smtClean="0">
              <a:solidFill>
                <a:schemeClr val="tx1"/>
              </a:solidFill>
              <a:latin typeface="Times" pitchFamily="18" charset="0"/>
              <a:ea typeface="+mn-ea"/>
              <a:cs typeface="+mn-cs"/>
            </a:endParaRPr>
          </a:p>
          <a:p>
            <a:r>
              <a:rPr lang="en-US" sz="1200" b="0" i="0" u="none" strike="noStrike" kern="1200" baseline="0" dirty="0" smtClean="0">
                <a:solidFill>
                  <a:schemeClr val="tx1"/>
                </a:solidFill>
                <a:latin typeface="Times" pitchFamily="18" charset="0"/>
                <a:ea typeface="+mn-ea"/>
                <a:cs typeface="+mn-cs"/>
              </a:rPr>
              <a:t>The most useful competency for a PPM function at Level 3 is the ability to think holistically, focusing</a:t>
            </a:r>
          </a:p>
          <a:p>
            <a:r>
              <a:rPr lang="en-US" sz="1200" b="0" i="0" u="none" strike="noStrike" kern="1200" baseline="0" dirty="0" smtClean="0">
                <a:solidFill>
                  <a:schemeClr val="tx1"/>
                </a:solidFill>
                <a:latin typeface="Times" pitchFamily="18" charset="0"/>
                <a:ea typeface="+mn-ea"/>
                <a:cs typeface="+mn-cs"/>
              </a:rPr>
              <a:t>on the whole, and not the parts. This entails being able to understand how a change in one area will</a:t>
            </a:r>
          </a:p>
          <a:p>
            <a:r>
              <a:rPr lang="en-US" sz="1200" b="0" i="0" u="none" strike="noStrike" kern="1200" baseline="0" dirty="0" smtClean="0">
                <a:solidFill>
                  <a:schemeClr val="tx1"/>
                </a:solidFill>
                <a:latin typeface="Times" pitchFamily="18" charset="0"/>
                <a:ea typeface="+mn-ea"/>
                <a:cs typeface="+mn-cs"/>
              </a:rPr>
              <a:t>affect others, how changes should be made and in what order to achieve maximum results. Level 3</a:t>
            </a:r>
          </a:p>
          <a:p>
            <a:r>
              <a:rPr lang="en-US" sz="1200" b="0" i="0" u="none" strike="noStrike" kern="1200" baseline="0" dirty="0" smtClean="0">
                <a:solidFill>
                  <a:schemeClr val="tx1"/>
                </a:solidFill>
                <a:latin typeface="Times" pitchFamily="18" charset="0"/>
                <a:ea typeface="+mn-ea"/>
                <a:cs typeface="+mn-cs"/>
              </a:rPr>
              <a:t>concentrates on just enough of everything to get things working. It's not perfection, but it is the</a:t>
            </a:r>
          </a:p>
          <a:p>
            <a:r>
              <a:rPr lang="en-US" sz="1200" b="0" i="0" u="none" strike="noStrike" kern="1200" baseline="0" dirty="0" smtClean="0">
                <a:solidFill>
                  <a:schemeClr val="tx1"/>
                </a:solidFill>
                <a:latin typeface="Times" pitchFamily="18" charset="0"/>
                <a:ea typeface="+mn-ea"/>
                <a:cs typeface="+mn-cs"/>
              </a:rPr>
              <a:t>beginning of a state of conscious competence (see Note 3).</a:t>
            </a:r>
          </a:p>
          <a:p>
            <a:r>
              <a:rPr lang="en-US" sz="1200" b="0" i="0" u="none" strike="noStrike" kern="1200" baseline="0" dirty="0" smtClean="0">
                <a:solidFill>
                  <a:schemeClr val="tx1"/>
                </a:solidFill>
                <a:latin typeface="Times" pitchFamily="18" charset="0"/>
                <a:ea typeface="+mn-ea"/>
                <a:cs typeface="+mn-cs"/>
              </a:rPr>
              <a:t>One of the most significant changes that happen at Level 3 is the creation of true joint decision</a:t>
            </a:r>
          </a:p>
          <a:p>
            <a:r>
              <a:rPr lang="en-US" sz="1200" b="0" i="0" u="none" strike="noStrike" kern="1200" baseline="0" dirty="0" smtClean="0">
                <a:solidFill>
                  <a:schemeClr val="tx1"/>
                </a:solidFill>
                <a:latin typeface="Times" pitchFamily="18" charset="0"/>
                <a:ea typeface="+mn-ea"/>
                <a:cs typeface="+mn-cs"/>
              </a:rPr>
              <a:t>making about projects and programs by the organization as a whole. We hesitate to call this</a:t>
            </a:r>
          </a:p>
          <a:p>
            <a:r>
              <a:rPr lang="en-US" sz="1200" b="0" i="0" u="none" strike="noStrike" kern="1200" baseline="0" dirty="0" smtClean="0">
                <a:solidFill>
                  <a:schemeClr val="tx1"/>
                </a:solidFill>
                <a:latin typeface="Times" pitchFamily="18" charset="0"/>
                <a:ea typeface="+mn-ea"/>
                <a:cs typeface="+mn-cs"/>
              </a:rPr>
              <a:t>"transparent governance," because it's a term often used by Level 2 organizations to set up</a:t>
            </a:r>
          </a:p>
          <a:p>
            <a:r>
              <a:rPr lang="en-US" sz="1200" b="0" i="0" u="none" strike="noStrike" kern="1200" baseline="0" dirty="0" smtClean="0">
                <a:solidFill>
                  <a:schemeClr val="tx1"/>
                </a:solidFill>
                <a:latin typeface="Times" pitchFamily="18" charset="0"/>
                <a:ea typeface="+mn-ea"/>
                <a:cs typeface="+mn-cs"/>
              </a:rPr>
              <a:t>something that is neither true governance nor transparent. The goal at this level is to provide a</a:t>
            </a:r>
          </a:p>
          <a:p>
            <a:r>
              <a:rPr lang="en-US" sz="1200" b="0" i="0" u="none" strike="noStrike" kern="1200" baseline="0" dirty="0" smtClean="0">
                <a:solidFill>
                  <a:schemeClr val="tx1"/>
                </a:solidFill>
                <a:latin typeface="Times" pitchFamily="18" charset="0"/>
                <a:ea typeface="+mn-ea"/>
                <a:cs typeface="+mn-cs"/>
              </a:rPr>
              <a:t>portfolio perspective so that the entire management structure of the organization can understand</a:t>
            </a:r>
          </a:p>
          <a:p>
            <a:r>
              <a:rPr lang="en-US" sz="1200" b="0" i="0" u="none" strike="noStrike" kern="1200" baseline="0" dirty="0" smtClean="0">
                <a:solidFill>
                  <a:schemeClr val="tx1"/>
                </a:solidFill>
                <a:latin typeface="Times" pitchFamily="18" charset="0"/>
                <a:ea typeface="+mn-ea"/>
                <a:cs typeface="+mn-cs"/>
              </a:rPr>
              <a:t>what investments are being made, what the outcomes and benefits are, and what the probability of</a:t>
            </a:r>
          </a:p>
          <a:p>
            <a:r>
              <a:rPr lang="en-US" sz="1200" b="0" i="0" u="none" strike="noStrike" kern="1200" baseline="0" dirty="0" smtClean="0">
                <a:solidFill>
                  <a:schemeClr val="tx1"/>
                </a:solidFill>
                <a:latin typeface="Times" pitchFamily="18" charset="0"/>
                <a:ea typeface="+mn-ea"/>
                <a:cs typeface="+mn-cs"/>
              </a:rPr>
              <a:t>success is. This need for transparent decision making creates a situation where there is a need for</a:t>
            </a:r>
          </a:p>
          <a:p>
            <a:r>
              <a:rPr lang="en-US" sz="1200" b="0" i="0" u="none" strike="noStrike" kern="1200" baseline="0" dirty="0" smtClean="0">
                <a:solidFill>
                  <a:schemeClr val="tx1"/>
                </a:solidFill>
                <a:latin typeface="Times" pitchFamily="18" charset="0"/>
                <a:ea typeface="+mn-ea"/>
                <a:cs typeface="+mn-cs"/>
              </a:rPr>
              <a:t>tools to provide visibility and support analysis; there is also a need for a reliable delivery mechanism</a:t>
            </a:r>
          </a:p>
          <a:p>
            <a:r>
              <a:rPr lang="en-US" sz="1200" b="0" i="0" u="none" strike="noStrike" kern="1200" baseline="0" dirty="0" smtClean="0">
                <a:solidFill>
                  <a:schemeClr val="tx1"/>
                </a:solidFill>
                <a:latin typeface="Times" pitchFamily="18" charset="0"/>
                <a:ea typeface="+mn-ea"/>
                <a:cs typeface="+mn-cs"/>
              </a:rPr>
              <a:t>and for some level of financial accountability. The reason this level is known as initial integration is</a:t>
            </a:r>
          </a:p>
          <a:p>
            <a:r>
              <a:rPr lang="en-US" sz="1200" b="0" i="0" u="none" strike="noStrike" kern="1200" baseline="0" dirty="0" smtClean="0">
                <a:solidFill>
                  <a:schemeClr val="tx1"/>
                </a:solidFill>
                <a:latin typeface="Times" pitchFamily="18" charset="0"/>
                <a:ea typeface="+mn-ea"/>
                <a:cs typeface="+mn-cs"/>
              </a:rPr>
              <a:t>that, while there is a need for everything to begin to work in harmony, Level 3 tends to lack</a:t>
            </a:r>
          </a:p>
          <a:p>
            <a:r>
              <a:rPr lang="en-US" sz="1200" b="0" i="0" u="none" strike="noStrike" kern="1200" baseline="0" dirty="0" smtClean="0">
                <a:solidFill>
                  <a:schemeClr val="tx1"/>
                </a:solidFill>
                <a:latin typeface="Times" pitchFamily="18" charset="0"/>
                <a:ea typeface="+mn-ea"/>
                <a:cs typeface="+mn-cs"/>
              </a:rPr>
              <a:t>sophistication, and as we said earlier, the practices need to be conscious, as opposed to the</a:t>
            </a:r>
          </a:p>
          <a:p>
            <a:r>
              <a:rPr lang="en-US" sz="1200" b="0" i="0" u="none" strike="noStrike" kern="1200" baseline="0" dirty="0" smtClean="0">
                <a:solidFill>
                  <a:schemeClr val="tx1"/>
                </a:solidFill>
                <a:latin typeface="Times" pitchFamily="18" charset="0"/>
                <a:ea typeface="+mn-ea"/>
                <a:cs typeface="+mn-cs"/>
              </a:rPr>
              <a:t>unconscious competence that is obtained at Level 4.</a:t>
            </a:r>
          </a:p>
          <a:p>
            <a:r>
              <a:rPr lang="hu-HU" sz="1200" b="0" i="0" u="none" strike="noStrike" kern="1200" baseline="0" dirty="0" err="1" smtClean="0">
                <a:solidFill>
                  <a:schemeClr val="tx1"/>
                </a:solidFill>
                <a:latin typeface="Times" pitchFamily="18" charset="0"/>
                <a:ea typeface="+mn-ea"/>
                <a:cs typeface="+mn-cs"/>
              </a:rPr>
              <a:t>Level</a:t>
            </a:r>
            <a:r>
              <a:rPr lang="hu-HU" sz="1200" b="0" i="0" u="none" strike="noStrike" kern="1200" baseline="0" dirty="0" smtClean="0">
                <a:solidFill>
                  <a:schemeClr val="tx1"/>
                </a:solidFill>
                <a:latin typeface="Times" pitchFamily="18" charset="0"/>
                <a:ea typeface="+mn-ea"/>
                <a:cs typeface="+mn-cs"/>
              </a:rPr>
              <a:t> 4: </a:t>
            </a:r>
            <a:r>
              <a:rPr lang="hu-HU" sz="1200" b="0" i="0" u="none" strike="noStrike" kern="1200" baseline="0" dirty="0" err="1" smtClean="0">
                <a:solidFill>
                  <a:schemeClr val="tx1"/>
                </a:solidFill>
                <a:latin typeface="Times" pitchFamily="18" charset="0"/>
                <a:ea typeface="+mn-ea"/>
                <a:cs typeface="+mn-cs"/>
              </a:rPr>
              <a:t>Effective</a:t>
            </a:r>
            <a:r>
              <a:rPr lang="hu-HU" sz="1200" b="0" i="0" u="none" strike="noStrike" kern="1200" baseline="0" dirty="0" smtClean="0">
                <a:solidFill>
                  <a:schemeClr val="tx1"/>
                </a:solidFill>
                <a:latin typeface="Times" pitchFamily="18" charset="0"/>
                <a:ea typeface="+mn-ea"/>
                <a:cs typeface="+mn-cs"/>
              </a:rPr>
              <a:t> </a:t>
            </a:r>
            <a:r>
              <a:rPr lang="hu-HU" sz="1200" b="0" i="0" u="none" strike="noStrike" kern="1200" baseline="0" dirty="0" err="1" smtClean="0">
                <a:solidFill>
                  <a:schemeClr val="tx1"/>
                </a:solidFill>
                <a:latin typeface="Times" pitchFamily="18" charset="0"/>
                <a:ea typeface="+mn-ea"/>
                <a:cs typeface="+mn-cs"/>
              </a:rPr>
              <a:t>Integration</a:t>
            </a:r>
            <a:endParaRPr lang="hu-HU" sz="1200" b="0" i="0" u="none" strike="noStrike" kern="1200" baseline="0" dirty="0" smtClean="0">
              <a:solidFill>
                <a:schemeClr val="tx1"/>
              </a:solidFill>
              <a:latin typeface="Times" pitchFamily="18" charset="0"/>
              <a:ea typeface="+mn-ea"/>
              <a:cs typeface="+mn-cs"/>
            </a:endParaRPr>
          </a:p>
          <a:p>
            <a:r>
              <a:rPr lang="en-US" sz="1200" b="0" i="0" u="none" strike="noStrike" kern="1200" baseline="0" dirty="0" smtClean="0">
                <a:solidFill>
                  <a:schemeClr val="tx1"/>
                </a:solidFill>
                <a:latin typeface="Times" pitchFamily="18" charset="0"/>
                <a:ea typeface="+mn-ea"/>
                <a:cs typeface="+mn-cs"/>
              </a:rPr>
              <a:t>One of the most significant changes to this Maturity Model since its inception is an understanding</a:t>
            </a:r>
          </a:p>
          <a:p>
            <a:r>
              <a:rPr lang="en-US" sz="1200" b="0" i="0" u="none" strike="noStrike" kern="1200" baseline="0" dirty="0" smtClean="0">
                <a:solidFill>
                  <a:schemeClr val="tx1"/>
                </a:solidFill>
                <a:latin typeface="Times" pitchFamily="18" charset="0"/>
                <a:ea typeface="+mn-ea"/>
                <a:cs typeface="+mn-cs"/>
              </a:rPr>
              <a:t>that linear progression stops at Level 3. Hard work and more process will not get an organization to</a:t>
            </a:r>
          </a:p>
          <a:p>
            <a:r>
              <a:rPr lang="en-US" sz="1200" b="0" i="0" u="none" strike="noStrike" kern="1200" baseline="0" dirty="0" smtClean="0">
                <a:solidFill>
                  <a:schemeClr val="tx1"/>
                </a:solidFill>
                <a:latin typeface="Times" pitchFamily="18" charset="0"/>
                <a:ea typeface="+mn-ea"/>
                <a:cs typeface="+mn-cs"/>
              </a:rPr>
              <a:t>Level 4. The process maturity approach of other models has led to the belief that process is the sole</a:t>
            </a:r>
          </a:p>
          <a:p>
            <a:r>
              <a:rPr lang="en-US" sz="1200" b="0" i="0" u="none" strike="noStrike" kern="1200" baseline="0" dirty="0" smtClean="0">
                <a:solidFill>
                  <a:schemeClr val="tx1"/>
                </a:solidFill>
                <a:latin typeface="Times" pitchFamily="18" charset="0"/>
                <a:ea typeface="+mn-ea"/>
                <a:cs typeface="+mn-cs"/>
              </a:rPr>
              <a:t>measure of excellence and maturity. When it comes to PPM, we can say definitively that it isn't true.</a:t>
            </a:r>
            <a:endParaRPr lang="hu-HU" sz="1200" b="0" i="0" u="none" strike="noStrike" kern="1200" baseline="0" dirty="0" smtClean="0">
              <a:solidFill>
                <a:schemeClr val="tx1"/>
              </a:solidFill>
              <a:latin typeface="Times" pitchFamily="18" charset="0"/>
              <a:ea typeface="+mn-ea"/>
              <a:cs typeface="+mn-cs"/>
            </a:endParaRPr>
          </a:p>
          <a:p>
            <a:r>
              <a:rPr lang="en-US" sz="1200" b="0" i="0" u="none" strike="noStrike" kern="1200" baseline="0" dirty="0" smtClean="0">
                <a:solidFill>
                  <a:schemeClr val="tx1"/>
                </a:solidFill>
                <a:latin typeface="Times" pitchFamily="18" charset="0"/>
                <a:ea typeface="+mn-ea"/>
                <a:cs typeface="+mn-cs"/>
              </a:rPr>
              <a:t>Level 4 is defined as effective integration, and is once again a return to the state of unconscious</a:t>
            </a:r>
          </a:p>
          <a:p>
            <a:r>
              <a:rPr lang="en-US" sz="1200" b="0" i="0" u="none" strike="noStrike" kern="1200" baseline="0" dirty="0" smtClean="0">
                <a:solidFill>
                  <a:schemeClr val="tx1"/>
                </a:solidFill>
                <a:latin typeface="Times" pitchFamily="18" charset="0"/>
                <a:ea typeface="+mn-ea"/>
                <a:cs typeface="+mn-cs"/>
              </a:rPr>
              <a:t>competence that preceded Level 1. At Level 4, the enterprise begins to focus on being </a:t>
            </a:r>
            <a:r>
              <a:rPr lang="en-US" sz="1200" b="0" i="0" u="none" strike="noStrike" kern="1200" baseline="0" dirty="0" err="1" smtClean="0">
                <a:solidFill>
                  <a:schemeClr val="tx1"/>
                </a:solidFill>
                <a:latin typeface="Times" pitchFamily="18" charset="0"/>
                <a:ea typeface="+mn-ea"/>
                <a:cs typeface="+mn-cs"/>
              </a:rPr>
              <a:t>projectcapable</a:t>
            </a:r>
            <a:r>
              <a:rPr lang="en-US" sz="1200" b="0" i="0" u="none" strike="noStrike" kern="1200" baseline="0" dirty="0" smtClean="0">
                <a:solidFill>
                  <a:schemeClr val="tx1"/>
                </a:solidFill>
                <a:latin typeface="Times" pitchFamily="18" charset="0"/>
                <a:ea typeface="+mn-ea"/>
                <a:cs typeface="+mn-cs"/>
              </a:rPr>
              <a:t>,</a:t>
            </a:r>
          </a:p>
          <a:p>
            <a:r>
              <a:rPr lang="en-US" sz="1200" b="0" i="0" u="none" strike="noStrike" kern="1200" baseline="0" dirty="0" smtClean="0">
                <a:solidFill>
                  <a:schemeClr val="tx1"/>
                </a:solidFill>
                <a:latin typeface="Times" pitchFamily="18" charset="0"/>
                <a:ea typeface="+mn-ea"/>
                <a:cs typeface="+mn-cs"/>
              </a:rPr>
              <a:t>not because there is some mistaken belief that project management processes are a</a:t>
            </a:r>
          </a:p>
          <a:p>
            <a:r>
              <a:rPr lang="en-US" sz="1200" b="0" i="0" u="none" strike="noStrike" kern="1200" baseline="0" dirty="0" smtClean="0">
                <a:solidFill>
                  <a:schemeClr val="tx1"/>
                </a:solidFill>
                <a:latin typeface="Times" pitchFamily="18" charset="0"/>
                <a:ea typeface="+mn-ea"/>
                <a:cs typeface="+mn-cs"/>
              </a:rPr>
              <a:t>"silver bullet" for all organizational problems, but because there is a realization that the fastest, least</a:t>
            </a:r>
          </a:p>
          <a:p>
            <a:r>
              <a:rPr lang="en-US" sz="1200" b="0" i="0" u="none" strike="noStrike" kern="1200" baseline="0" dirty="0" smtClean="0">
                <a:solidFill>
                  <a:schemeClr val="tx1"/>
                </a:solidFill>
                <a:latin typeface="Times" pitchFamily="18" charset="0"/>
                <a:ea typeface="+mn-ea"/>
                <a:cs typeface="+mn-cs"/>
              </a:rPr>
              <a:t>expensive way to accomplish anything new and different is through the mechanism of setting up a</a:t>
            </a:r>
          </a:p>
          <a:p>
            <a:r>
              <a:rPr lang="en-US" sz="1200" b="0" i="0" u="none" strike="noStrike" kern="1200" baseline="0" dirty="0" smtClean="0">
                <a:solidFill>
                  <a:schemeClr val="tx1"/>
                </a:solidFill>
                <a:latin typeface="Times" pitchFamily="18" charset="0"/>
                <a:ea typeface="+mn-ea"/>
                <a:cs typeface="+mn-cs"/>
              </a:rPr>
              <a:t>project or program. Additionally, the work that was started on the portfolio at Level 3 comes up a</a:t>
            </a:r>
          </a:p>
          <a:p>
            <a:r>
              <a:rPr lang="en-US" sz="1200" b="0" i="0" u="none" strike="noStrike" kern="1200" baseline="0" dirty="0" smtClean="0">
                <a:solidFill>
                  <a:schemeClr val="tx1"/>
                </a:solidFill>
                <a:latin typeface="Times" pitchFamily="18" charset="0"/>
                <a:ea typeface="+mn-ea"/>
                <a:cs typeface="+mn-cs"/>
              </a:rPr>
              <a:t>notch, and it's now possible to begin to talk about real strategy execution.</a:t>
            </a:r>
          </a:p>
          <a:p>
            <a:r>
              <a:rPr lang="en-US" sz="1200" b="0" i="0" u="none" strike="noStrike" kern="1200" baseline="0" dirty="0" smtClean="0">
                <a:solidFill>
                  <a:schemeClr val="tx1"/>
                </a:solidFill>
                <a:latin typeface="Times" pitchFamily="18" charset="0"/>
                <a:ea typeface="+mn-ea"/>
                <a:cs typeface="+mn-cs"/>
              </a:rPr>
              <a:t>Because program management skills are being developed internally, most program managers are</a:t>
            </a:r>
          </a:p>
          <a:p>
            <a:r>
              <a:rPr lang="en-US" sz="1200" b="0" i="0" u="none" strike="noStrike" kern="1200" baseline="0" dirty="0" smtClean="0">
                <a:solidFill>
                  <a:schemeClr val="tx1"/>
                </a:solidFill>
                <a:latin typeface="Times" pitchFamily="18" charset="0"/>
                <a:ea typeface="+mn-ea"/>
                <a:cs typeface="+mn-cs"/>
              </a:rPr>
              <a:t>now being chosen from internal candidates, rather than from among outside consultants.</a:t>
            </a:r>
          </a:p>
          <a:p>
            <a:r>
              <a:rPr lang="hu-HU" sz="1200" b="0" i="0" u="none" strike="noStrike" kern="1200" baseline="0" dirty="0" err="1" smtClean="0">
                <a:solidFill>
                  <a:schemeClr val="tx1"/>
                </a:solidFill>
                <a:latin typeface="Times" pitchFamily="18" charset="0"/>
                <a:ea typeface="+mn-ea"/>
                <a:cs typeface="+mn-cs"/>
              </a:rPr>
              <a:t>Level</a:t>
            </a:r>
            <a:r>
              <a:rPr lang="hu-HU" sz="1200" b="0" i="0" u="none" strike="noStrike" kern="1200" baseline="0" dirty="0" smtClean="0">
                <a:solidFill>
                  <a:schemeClr val="tx1"/>
                </a:solidFill>
                <a:latin typeface="Times" pitchFamily="18" charset="0"/>
                <a:ea typeface="+mn-ea"/>
                <a:cs typeface="+mn-cs"/>
              </a:rPr>
              <a:t> 5: </a:t>
            </a:r>
            <a:r>
              <a:rPr lang="hu-HU" sz="1200" b="0" i="0" u="none" strike="noStrike" kern="1200" baseline="0" dirty="0" err="1" smtClean="0">
                <a:solidFill>
                  <a:schemeClr val="tx1"/>
                </a:solidFill>
                <a:latin typeface="Times" pitchFamily="18" charset="0"/>
                <a:ea typeface="+mn-ea"/>
                <a:cs typeface="+mn-cs"/>
              </a:rPr>
              <a:t>Effective</a:t>
            </a:r>
            <a:r>
              <a:rPr lang="hu-HU" sz="1200" b="0" i="0" u="none" strike="noStrike" kern="1200" baseline="0" dirty="0" smtClean="0">
                <a:solidFill>
                  <a:schemeClr val="tx1"/>
                </a:solidFill>
                <a:latin typeface="Times" pitchFamily="18" charset="0"/>
                <a:ea typeface="+mn-ea"/>
                <a:cs typeface="+mn-cs"/>
              </a:rPr>
              <a:t> </a:t>
            </a:r>
            <a:r>
              <a:rPr lang="hu-HU" sz="1200" b="0" i="0" u="none" strike="noStrike" kern="1200" baseline="0" dirty="0" err="1" smtClean="0">
                <a:solidFill>
                  <a:schemeClr val="tx1"/>
                </a:solidFill>
                <a:latin typeface="Times" pitchFamily="18" charset="0"/>
                <a:ea typeface="+mn-ea"/>
                <a:cs typeface="+mn-cs"/>
              </a:rPr>
              <a:t>Innovation</a:t>
            </a:r>
            <a:endParaRPr lang="hu-HU" sz="1200" b="0" i="0" u="none" strike="noStrike" kern="1200" baseline="0" dirty="0" smtClean="0">
              <a:solidFill>
                <a:schemeClr val="tx1"/>
              </a:solidFill>
              <a:latin typeface="Times" pitchFamily="18" charset="0"/>
              <a:ea typeface="+mn-ea"/>
              <a:cs typeface="+mn-cs"/>
            </a:endParaRPr>
          </a:p>
          <a:p>
            <a:r>
              <a:rPr lang="en-US" sz="1200" b="0" i="0" u="none" strike="noStrike" kern="1200" baseline="0" dirty="0" smtClean="0">
                <a:solidFill>
                  <a:schemeClr val="tx1"/>
                </a:solidFill>
                <a:latin typeface="Times" pitchFamily="18" charset="0"/>
                <a:ea typeface="+mn-ea"/>
                <a:cs typeface="+mn-cs"/>
              </a:rPr>
              <a:t>Level 5 has a touch of Camelot attached to it. It is a dream and a goal that occasionally becomes a</a:t>
            </a:r>
          </a:p>
          <a:p>
            <a:r>
              <a:rPr lang="en-US" sz="1200" b="0" i="0" u="none" strike="noStrike" kern="1200" baseline="0" dirty="0" smtClean="0">
                <a:solidFill>
                  <a:schemeClr val="tx1"/>
                </a:solidFill>
                <a:latin typeface="Times" pitchFamily="18" charset="0"/>
                <a:ea typeface="+mn-ea"/>
                <a:cs typeface="+mn-cs"/>
              </a:rPr>
              <a:t>reality. The hallmarks of Level 5 from a PPM perspective have to do with a complete change in how</a:t>
            </a:r>
          </a:p>
          <a:p>
            <a:r>
              <a:rPr lang="en-US" sz="1200" b="0" i="0" u="none" strike="noStrike" kern="1200" baseline="0" dirty="0" smtClean="0">
                <a:solidFill>
                  <a:schemeClr val="tx1"/>
                </a:solidFill>
                <a:latin typeface="Times" pitchFamily="18" charset="0"/>
                <a:ea typeface="+mn-ea"/>
                <a:cs typeface="+mn-cs"/>
              </a:rPr>
              <a:t>organizations function. Innovation is no longer an afterthought. Innovation becomes a continuous</a:t>
            </a:r>
          </a:p>
          <a:p>
            <a:r>
              <a:rPr lang="en-US" sz="1200" b="0" i="0" u="none" strike="noStrike" kern="1200" baseline="0" dirty="0" smtClean="0">
                <a:solidFill>
                  <a:schemeClr val="tx1"/>
                </a:solidFill>
                <a:latin typeface="Times" pitchFamily="18" charset="0"/>
                <a:ea typeface="+mn-ea"/>
                <a:cs typeface="+mn-cs"/>
              </a:rPr>
              <a:t>process everywhere in the organization. To accomplish this, the organization begins to split into two</a:t>
            </a:r>
          </a:p>
          <a:p>
            <a:r>
              <a:rPr lang="en-US" sz="1200" b="0" i="0" u="none" strike="noStrike" kern="1200" baseline="0" dirty="0" smtClean="0">
                <a:solidFill>
                  <a:schemeClr val="tx1"/>
                </a:solidFill>
                <a:latin typeface="Times" pitchFamily="18" charset="0"/>
                <a:ea typeface="+mn-ea"/>
                <a:cs typeface="+mn-cs"/>
              </a:rPr>
              <a:t>conjoined halves. Like the brain, the operational side of the organization begins to embrace fully the</a:t>
            </a:r>
          </a:p>
          <a:p>
            <a:r>
              <a:rPr lang="en-US" sz="1200" b="0" i="0" u="none" strike="noStrike" kern="1200" baseline="0" dirty="0" smtClean="0">
                <a:solidFill>
                  <a:schemeClr val="tx1"/>
                </a:solidFill>
                <a:latin typeface="Times" pitchFamily="18" charset="0"/>
                <a:ea typeface="+mn-ea"/>
                <a:cs typeface="+mn-cs"/>
              </a:rPr>
              <a:t>concept of "change operations," while the development side of the organization turns to more</a:t>
            </a:r>
          </a:p>
          <a:p>
            <a:r>
              <a:rPr lang="en-US" sz="1200" b="0" i="0" u="none" strike="noStrike" kern="1200" baseline="0" dirty="0" smtClean="0">
                <a:solidFill>
                  <a:schemeClr val="tx1"/>
                </a:solidFill>
                <a:latin typeface="Times" pitchFamily="18" charset="0"/>
                <a:ea typeface="+mn-ea"/>
                <a:cs typeface="+mn-cs"/>
              </a:rPr>
              <a:t>exploratory and classically innovative initiatives (see Note 4).</a:t>
            </a:r>
          </a:p>
          <a:p>
            <a:r>
              <a:rPr lang="en-US" sz="1200" b="0" i="0" u="none" strike="noStrike" kern="1200" baseline="0" dirty="0" smtClean="0">
                <a:solidFill>
                  <a:schemeClr val="tx1"/>
                </a:solidFill>
                <a:latin typeface="Times" pitchFamily="18" charset="0"/>
                <a:ea typeface="+mn-ea"/>
                <a:cs typeface="+mn-cs"/>
              </a:rPr>
              <a:t>At this level, PPM leaders exist in all areas of the company. The organization has reduced or</a:t>
            </a:r>
          </a:p>
          <a:p>
            <a:r>
              <a:rPr lang="en-US" sz="1200" b="0" i="0" u="none" strike="noStrike" kern="1200" baseline="0" dirty="0" smtClean="0">
                <a:solidFill>
                  <a:schemeClr val="tx1"/>
                </a:solidFill>
                <a:latin typeface="Times" pitchFamily="18" charset="0"/>
                <a:ea typeface="+mn-ea"/>
                <a:cs typeface="+mn-cs"/>
              </a:rPr>
              <a:t>eliminated many of the traditional organizational boundaries and has become much more fluid.</a:t>
            </a:r>
          </a:p>
          <a:p>
            <a:r>
              <a:rPr lang="en-US" sz="1200" b="0" i="0" u="none" strike="noStrike" kern="1200" baseline="0" dirty="0" smtClean="0">
                <a:solidFill>
                  <a:schemeClr val="tx1"/>
                </a:solidFill>
                <a:latin typeface="Times" pitchFamily="18" charset="0"/>
                <a:ea typeface="+mn-ea"/>
                <a:cs typeface="+mn-cs"/>
              </a:rPr>
              <a:t>Accepted specialization (program, portfolio and strategy) supports maximum performance.</a:t>
            </a:r>
          </a:p>
          <a:p>
            <a:r>
              <a:rPr lang="en-US" sz="1200" b="0" i="0" u="none" strike="noStrike" kern="1200" baseline="0" dirty="0" smtClean="0">
                <a:solidFill>
                  <a:schemeClr val="tx1"/>
                </a:solidFill>
                <a:latin typeface="Times" pitchFamily="18" charset="0"/>
                <a:ea typeface="+mn-ea"/>
                <a:cs typeface="+mn-cs"/>
              </a:rPr>
              <a:t>Portfolios exist for all project work throughout the enterprise. An EPMO oversees strategy execution</a:t>
            </a:r>
          </a:p>
          <a:p>
            <a:r>
              <a:rPr lang="en-US" sz="1200" b="0" i="0" u="none" strike="noStrike" kern="1200" baseline="0" dirty="0" smtClean="0">
                <a:solidFill>
                  <a:schemeClr val="tx1"/>
                </a:solidFill>
                <a:latin typeface="Times" pitchFamily="18" charset="0"/>
                <a:ea typeface="+mn-ea"/>
                <a:cs typeface="+mn-cs"/>
              </a:rPr>
              <a:t>and value delivery. Other PMOs exist as necessary throughout the organization. Technology</a:t>
            </a:r>
          </a:p>
          <a:p>
            <a:r>
              <a:rPr lang="en-US" sz="1200" b="0" i="0" u="none" strike="noStrike" kern="1200" baseline="0" dirty="0" smtClean="0">
                <a:solidFill>
                  <a:schemeClr val="tx1"/>
                </a:solidFill>
                <a:latin typeface="Times" pitchFamily="18" charset="0"/>
                <a:ea typeface="+mn-ea"/>
                <a:cs typeface="+mn-cs"/>
              </a:rPr>
              <a:t>supports a robust knowledge management system, and resource management is enabled for all</a:t>
            </a:r>
          </a:p>
          <a:p>
            <a:r>
              <a:rPr lang="en-US" sz="1200" b="0" i="0" u="none" strike="noStrike" kern="1200" baseline="0" dirty="0" smtClean="0">
                <a:solidFill>
                  <a:schemeClr val="tx1"/>
                </a:solidFill>
                <a:latin typeface="Times" pitchFamily="18" charset="0"/>
                <a:ea typeface="+mn-ea"/>
                <a:cs typeface="+mn-cs"/>
              </a:rPr>
              <a:t>project resources. Team compositions change and adapt to each initiative, and work is structured</a:t>
            </a:r>
          </a:p>
          <a:p>
            <a:r>
              <a:rPr lang="en-US" sz="1200" b="0" i="0" u="none" strike="noStrike" kern="1200" baseline="0" dirty="0" smtClean="0">
                <a:solidFill>
                  <a:schemeClr val="tx1"/>
                </a:solidFill>
                <a:latin typeface="Times" pitchFamily="18" charset="0"/>
                <a:ea typeface="+mn-ea"/>
                <a:cs typeface="+mn-cs"/>
              </a:rPr>
              <a:t>and executed in a way that maximizes the odds of getting things done right.</a:t>
            </a:r>
            <a:endParaRPr lang="hu-HU" dirty="0"/>
          </a:p>
        </p:txBody>
      </p:sp>
    </p:spTree>
    <p:extLst>
      <p:ext uri="{BB962C8B-B14F-4D97-AF65-F5344CB8AC3E}">
        <p14:creationId xmlns:p14="http://schemas.microsoft.com/office/powerpoint/2010/main" val="2806639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1117600" y="1725613"/>
            <a:ext cx="4867275" cy="3651250"/>
          </a:xfrm>
          <a:ln/>
        </p:spPr>
      </p:sp>
    </p:spTree>
    <p:extLst>
      <p:ext uri="{BB962C8B-B14F-4D97-AF65-F5344CB8AC3E}">
        <p14:creationId xmlns:p14="http://schemas.microsoft.com/office/powerpoint/2010/main" val="1800082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17600" y="1725613"/>
            <a:ext cx="4867275" cy="3651250"/>
          </a:xfrm>
        </p:spPr>
      </p:sp>
      <p:sp>
        <p:nvSpPr>
          <p:cNvPr id="3" name="Jegyzetek helye 2"/>
          <p:cNvSpPr>
            <a:spLocks noGrp="1"/>
          </p:cNvSpPr>
          <p:nvPr>
            <p:ph type="body" idx="1"/>
          </p:nvPr>
        </p:nvSpPr>
        <p:spPr/>
        <p:txBody>
          <a:bodyPr/>
          <a:lstStyle/>
          <a:p>
            <a:endParaRPr lang="hu-HU" dirty="0"/>
          </a:p>
        </p:txBody>
      </p:sp>
    </p:spTree>
    <p:extLst>
      <p:ext uri="{BB962C8B-B14F-4D97-AF65-F5344CB8AC3E}">
        <p14:creationId xmlns:p14="http://schemas.microsoft.com/office/powerpoint/2010/main" val="2806639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17600" y="1725613"/>
            <a:ext cx="4867275" cy="3651250"/>
          </a:xfrm>
        </p:spPr>
      </p:sp>
      <p:sp>
        <p:nvSpPr>
          <p:cNvPr id="3" name="Jegyzetek helye 2"/>
          <p:cNvSpPr>
            <a:spLocks noGrp="1"/>
          </p:cNvSpPr>
          <p:nvPr>
            <p:ph type="body" idx="1"/>
          </p:nvPr>
        </p:nvSpPr>
        <p:spPr/>
        <p:txBody>
          <a:bodyPr/>
          <a:lstStyle/>
          <a:p>
            <a:pPr marL="0" marR="0" indent="0" algn="l" defTabSz="949325" rtl="0" eaLnBrk="0" fontAlgn="base" latinLnBrk="0" hangingPunct="0">
              <a:lnSpc>
                <a:spcPct val="100000"/>
              </a:lnSpc>
              <a:spcBef>
                <a:spcPts val="300"/>
              </a:spcBef>
              <a:spcAft>
                <a:spcPts val="300"/>
              </a:spcAft>
              <a:buClrTx/>
              <a:buSzTx/>
              <a:buFontTx/>
              <a:buNone/>
              <a:tabLst/>
              <a:defRPr/>
            </a:pPr>
            <a:r>
              <a:rPr lang="hu-HU" sz="1200" b="0" i="0" kern="1200" dirty="0" err="1" smtClean="0">
                <a:solidFill>
                  <a:schemeClr val="tx1"/>
                </a:solidFill>
                <a:effectLst/>
                <a:latin typeface="Times" pitchFamily="18" charset="0"/>
                <a:ea typeface="+mn-ea"/>
                <a:cs typeface="+mn-cs"/>
              </a:rPr>
              <a:t>On-Premises</a:t>
            </a:r>
            <a:r>
              <a:rPr lang="hu-HU" sz="1200" b="0" i="0" kern="1200" dirty="0" smtClean="0">
                <a:solidFill>
                  <a:schemeClr val="tx1"/>
                </a:solidFill>
                <a:effectLst/>
                <a:latin typeface="Times" pitchFamily="18" charset="0"/>
                <a:ea typeface="+mn-ea"/>
                <a:cs typeface="+mn-cs"/>
              </a:rPr>
              <a:t>/</a:t>
            </a:r>
            <a:r>
              <a:rPr lang="hu-HU" sz="1200" b="0" i="0" kern="1200" dirty="0" err="1" smtClean="0">
                <a:solidFill>
                  <a:schemeClr val="tx1"/>
                </a:solidFill>
                <a:effectLst/>
                <a:latin typeface="Times" pitchFamily="18" charset="0"/>
                <a:ea typeface="+mn-ea"/>
                <a:cs typeface="+mn-cs"/>
              </a:rPr>
              <a:t>Cloud-Hosted</a:t>
            </a:r>
            <a:r>
              <a:rPr lang="hu-HU" sz="1200" b="0" i="0" kern="1200" dirty="0" smtClean="0">
                <a:solidFill>
                  <a:schemeClr val="tx1"/>
                </a:solidFill>
                <a:effectLst/>
                <a:latin typeface="Times" pitchFamily="18" charset="0"/>
                <a:ea typeface="+mn-ea"/>
                <a:cs typeface="+mn-cs"/>
              </a:rPr>
              <a:t> IT PPM </a:t>
            </a:r>
            <a:r>
              <a:rPr lang="hu-HU" sz="1200" b="0" i="0" kern="1200" dirty="0" err="1" smtClean="0">
                <a:solidFill>
                  <a:schemeClr val="tx1"/>
                </a:solidFill>
                <a:effectLst/>
                <a:latin typeface="Times" pitchFamily="18" charset="0"/>
                <a:ea typeface="+mn-ea"/>
                <a:cs typeface="+mn-cs"/>
              </a:rPr>
              <a:t>Provider</a:t>
            </a:r>
            <a:r>
              <a:rPr lang="hu-HU" sz="1200" b="0" i="0" kern="1200" dirty="0" smtClean="0">
                <a:solidFill>
                  <a:schemeClr val="tx1"/>
                </a:solidFill>
                <a:effectLst/>
                <a:latin typeface="Times" pitchFamily="18" charset="0"/>
                <a:ea typeface="+mn-ea"/>
                <a:cs typeface="+mn-cs"/>
              </a:rPr>
              <a:t>? - módszertan, mikor  szállítók értékelése</a:t>
            </a:r>
            <a:r>
              <a:rPr lang="hu-HU" dirty="0" smtClean="0"/>
              <a:t/>
            </a:r>
            <a:br>
              <a:rPr lang="hu-HU" dirty="0" smtClean="0"/>
            </a:br>
            <a:r>
              <a:rPr lang="hu-HU" sz="1200" b="0" i="0" kern="1200" dirty="0" smtClean="0">
                <a:solidFill>
                  <a:schemeClr val="tx1"/>
                </a:solidFill>
                <a:effectLst/>
                <a:latin typeface="Times" pitchFamily="18" charset="0"/>
                <a:ea typeface="+mn-ea"/>
                <a:cs typeface="+mn-cs"/>
              </a:rPr>
              <a:t>alacsonyabb érettségi szinteken érdemes lehet kipróbálni ezeket - </a:t>
            </a:r>
            <a:r>
              <a:rPr lang="hu-HU" sz="1200" b="0" i="0" kern="1200" dirty="0" err="1" smtClean="0">
                <a:solidFill>
                  <a:schemeClr val="tx1"/>
                </a:solidFill>
                <a:effectLst/>
                <a:latin typeface="Times" pitchFamily="18" charset="0"/>
                <a:ea typeface="+mn-ea"/>
                <a:cs typeface="+mn-cs"/>
              </a:rPr>
              <a:t>ITScore</a:t>
            </a:r>
            <a:r>
              <a:rPr lang="hu-HU" dirty="0" smtClean="0"/>
              <a:t/>
            </a:r>
            <a:br>
              <a:rPr lang="hu-HU" dirty="0" smtClean="0"/>
            </a:br>
            <a:r>
              <a:rPr lang="hu-HU" dirty="0" smtClean="0"/>
              <a:t/>
            </a:r>
            <a:br>
              <a:rPr lang="hu-HU" dirty="0" smtClean="0"/>
            </a:br>
            <a:r>
              <a:rPr lang="hu-HU" sz="1200" b="0" i="0" kern="1200" dirty="0" err="1" smtClean="0">
                <a:solidFill>
                  <a:schemeClr val="tx1"/>
                </a:solidFill>
                <a:effectLst/>
                <a:latin typeface="Times" pitchFamily="18" charset="0"/>
                <a:ea typeface="+mn-ea"/>
                <a:cs typeface="+mn-cs"/>
              </a:rPr>
              <a:t>ITScore-</a:t>
            </a:r>
            <a:r>
              <a:rPr lang="hu-HU" sz="1200" b="0" i="0" kern="1200" dirty="0" smtClean="0">
                <a:solidFill>
                  <a:schemeClr val="tx1"/>
                </a:solidFill>
                <a:effectLst/>
                <a:latin typeface="Times" pitchFamily="18" charset="0"/>
                <a:ea typeface="+mn-ea"/>
                <a:cs typeface="+mn-cs"/>
              </a:rPr>
              <a:t> azért érdemes lefuttatni, h lássák, milyen </a:t>
            </a:r>
            <a:r>
              <a:rPr lang="hu-HU" sz="1200" b="0" i="0" kern="1200" dirty="0" err="1" smtClean="0">
                <a:solidFill>
                  <a:schemeClr val="tx1"/>
                </a:solidFill>
                <a:effectLst/>
                <a:latin typeface="Times" pitchFamily="18" charset="0"/>
                <a:ea typeface="+mn-ea"/>
                <a:cs typeface="+mn-cs"/>
              </a:rPr>
              <a:t>érettségű</a:t>
            </a:r>
            <a:r>
              <a:rPr lang="hu-HU" sz="1200" b="0" i="0" kern="1200" baseline="0" dirty="0" smtClean="0">
                <a:solidFill>
                  <a:schemeClr val="tx1"/>
                </a:solidFill>
                <a:effectLst/>
                <a:latin typeface="Times" pitchFamily="18" charset="0"/>
                <a:ea typeface="+mn-ea"/>
                <a:cs typeface="+mn-cs"/>
              </a:rPr>
              <a:t> a szervezet</a:t>
            </a:r>
          </a:p>
          <a:p>
            <a:pPr marL="0" marR="0" indent="0" algn="l" defTabSz="949325" rtl="0" eaLnBrk="0" fontAlgn="base" latinLnBrk="0" hangingPunct="0">
              <a:lnSpc>
                <a:spcPct val="100000"/>
              </a:lnSpc>
              <a:spcBef>
                <a:spcPts val="300"/>
              </a:spcBef>
              <a:spcAft>
                <a:spcPts val="300"/>
              </a:spcAft>
              <a:buClrTx/>
              <a:buSzTx/>
              <a:buFontTx/>
              <a:buNone/>
              <a:tabLst/>
              <a:defRPr/>
            </a:pPr>
            <a:r>
              <a:rPr lang="hu-HU" sz="1200" b="0" i="0" kern="1200" dirty="0" smtClean="0">
                <a:solidFill>
                  <a:schemeClr val="tx1"/>
                </a:solidFill>
                <a:effectLst/>
                <a:latin typeface="Times" pitchFamily="18" charset="0"/>
                <a:ea typeface="+mn-ea"/>
                <a:cs typeface="+mn-cs"/>
              </a:rPr>
              <a:t>ha alacsony, nem érdemes magasra lőni</a:t>
            </a:r>
            <a:r>
              <a:rPr lang="hu-HU" dirty="0" smtClean="0"/>
              <a:t/>
            </a:r>
            <a:br>
              <a:rPr lang="hu-HU" dirty="0" smtClean="0"/>
            </a:br>
            <a:r>
              <a:rPr lang="hu-HU" sz="1200" b="0" i="0" kern="1200" dirty="0" smtClean="0">
                <a:solidFill>
                  <a:schemeClr val="tx1"/>
                </a:solidFill>
                <a:effectLst/>
                <a:latin typeface="Times" pitchFamily="18" charset="0"/>
                <a:ea typeface="+mn-ea"/>
                <a:cs typeface="+mn-cs"/>
              </a:rPr>
              <a:t>nem kell hosszú távra elköteleződni, alacsonyabb költséggel ki lehet építeni a módszertant</a:t>
            </a:r>
            <a:r>
              <a:rPr lang="hu-HU" dirty="0" smtClean="0"/>
              <a:t/>
            </a:r>
            <a:br>
              <a:rPr lang="hu-HU" dirty="0" smtClean="0"/>
            </a:br>
            <a:r>
              <a:rPr lang="hu-HU" dirty="0" smtClean="0"/>
              <a:t/>
            </a:r>
            <a:br>
              <a:rPr lang="hu-HU" dirty="0" smtClean="0"/>
            </a:br>
            <a:r>
              <a:rPr lang="hu-HU" sz="1200" b="0" i="0" kern="1200" dirty="0" smtClean="0">
                <a:solidFill>
                  <a:schemeClr val="tx1"/>
                </a:solidFill>
                <a:effectLst/>
                <a:latin typeface="Times" pitchFamily="18" charset="0"/>
                <a:ea typeface="+mn-ea"/>
                <a:cs typeface="+mn-cs"/>
              </a:rPr>
              <a:t>első lépése lehet a </a:t>
            </a:r>
            <a:r>
              <a:rPr lang="hu-HU" sz="1200" b="0" i="0" kern="1200" dirty="0" err="1" smtClean="0">
                <a:solidFill>
                  <a:schemeClr val="tx1"/>
                </a:solidFill>
                <a:effectLst/>
                <a:latin typeface="Times" pitchFamily="18" charset="0"/>
                <a:ea typeface="+mn-ea"/>
                <a:cs typeface="+mn-cs"/>
              </a:rPr>
              <a:t>roadmapnek</a:t>
            </a:r>
            <a:r>
              <a:rPr lang="hu-HU" dirty="0" smtClean="0"/>
              <a:t/>
            </a:r>
            <a:br>
              <a:rPr lang="hu-HU" dirty="0" smtClean="0"/>
            </a:br>
            <a:r>
              <a:rPr lang="hu-HU" sz="1200" b="0" i="0" kern="1200" dirty="0" err="1" smtClean="0">
                <a:solidFill>
                  <a:schemeClr val="tx1"/>
                </a:solidFill>
                <a:effectLst/>
                <a:latin typeface="Times" pitchFamily="18" charset="0"/>
                <a:ea typeface="+mn-ea"/>
                <a:cs typeface="+mn-cs"/>
              </a:rPr>
              <a:t>As</a:t>
            </a:r>
            <a:r>
              <a:rPr lang="hu-HU" sz="1200" b="0" i="0" kern="1200" dirty="0" smtClean="0">
                <a:solidFill>
                  <a:schemeClr val="tx1"/>
                </a:solidFill>
                <a:effectLst/>
                <a:latin typeface="Times" pitchFamily="18" charset="0"/>
                <a:ea typeface="+mn-ea"/>
                <a:cs typeface="+mn-cs"/>
              </a:rPr>
              <a:t> an </a:t>
            </a:r>
            <a:r>
              <a:rPr lang="hu-HU" sz="1200" b="0" i="0" kern="1200" dirty="0" err="1" smtClean="0">
                <a:solidFill>
                  <a:schemeClr val="tx1"/>
                </a:solidFill>
                <a:effectLst/>
                <a:latin typeface="Times" pitchFamily="18" charset="0"/>
                <a:ea typeface="+mn-ea"/>
                <a:cs typeface="+mn-cs"/>
              </a:rPr>
              <a:t>example</a:t>
            </a:r>
            <a:r>
              <a:rPr lang="hu-HU" sz="1200" b="0" i="0" kern="1200" dirty="0" smtClean="0">
                <a:solidFill>
                  <a:schemeClr val="tx1"/>
                </a:solidFill>
                <a:effectLst/>
                <a:latin typeface="Times" pitchFamily="18" charset="0"/>
                <a:ea typeface="+mn-ea"/>
                <a:cs typeface="+mn-cs"/>
              </a:rPr>
              <a:t>, a </a:t>
            </a:r>
            <a:r>
              <a:rPr lang="hu-HU" sz="1200" b="0" i="0" kern="1200" dirty="0" err="1" smtClean="0">
                <a:solidFill>
                  <a:schemeClr val="tx1"/>
                </a:solidFill>
                <a:effectLst/>
                <a:latin typeface="Times" pitchFamily="18" charset="0"/>
                <a:ea typeface="+mn-ea"/>
                <a:cs typeface="+mn-cs"/>
              </a:rPr>
              <a:t>large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engineering</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firm's</a:t>
            </a:r>
            <a:r>
              <a:rPr lang="hu-HU" sz="1200" b="0" i="0" kern="1200" dirty="0" smtClean="0">
                <a:solidFill>
                  <a:schemeClr val="tx1"/>
                </a:solidFill>
                <a:effectLst/>
                <a:latin typeface="Times" pitchFamily="18" charset="0"/>
                <a:ea typeface="+mn-ea"/>
                <a:cs typeface="+mn-cs"/>
              </a:rPr>
              <a:t> IT </a:t>
            </a:r>
            <a:r>
              <a:rPr lang="hu-HU" sz="1200" b="0" i="0" kern="1200" dirty="0" err="1" smtClean="0">
                <a:solidFill>
                  <a:schemeClr val="tx1"/>
                </a:solidFill>
                <a:effectLst/>
                <a:latin typeface="Times" pitchFamily="18" charset="0"/>
                <a:ea typeface="+mn-ea"/>
                <a:cs typeface="+mn-cs"/>
              </a:rPr>
              <a:t>department</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recently</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deployed</a:t>
            </a:r>
            <a:r>
              <a:rPr lang="hu-HU" sz="1200" b="0" i="0" kern="1200" dirty="0" smtClean="0">
                <a:solidFill>
                  <a:schemeClr val="tx1"/>
                </a:solidFill>
                <a:effectLst/>
                <a:latin typeface="Times" pitchFamily="18" charset="0"/>
                <a:ea typeface="+mn-ea"/>
                <a:cs typeface="+mn-cs"/>
              </a:rPr>
              <a:t> an IT PPM software</a:t>
            </a:r>
            <a:r>
              <a:rPr lang="hu-HU" dirty="0" smtClean="0"/>
              <a:t/>
            </a:r>
            <a:br>
              <a:rPr lang="hu-HU" dirty="0" smtClean="0"/>
            </a:br>
            <a:r>
              <a:rPr lang="hu-HU" sz="1200" b="0" i="0" kern="1200" dirty="0" err="1" smtClean="0">
                <a:solidFill>
                  <a:schemeClr val="tx1"/>
                </a:solidFill>
                <a:effectLst/>
                <a:latin typeface="Times" pitchFamily="18" charset="0"/>
                <a:ea typeface="+mn-ea"/>
                <a:cs typeface="+mn-cs"/>
              </a:rPr>
              <a:t>application</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from</a:t>
            </a:r>
            <a:r>
              <a:rPr lang="hu-HU" sz="1200" b="0" i="0" kern="1200" dirty="0" smtClean="0">
                <a:solidFill>
                  <a:schemeClr val="tx1"/>
                </a:solidFill>
                <a:effectLst/>
                <a:latin typeface="Times" pitchFamily="18" charset="0"/>
                <a:ea typeface="+mn-ea"/>
                <a:cs typeface="+mn-cs"/>
              </a:rPr>
              <a:t> a </a:t>
            </a:r>
            <a:r>
              <a:rPr lang="hu-HU" sz="1200" b="0" i="0" kern="1200" dirty="0" err="1" smtClean="0">
                <a:solidFill>
                  <a:schemeClr val="tx1"/>
                </a:solidFill>
                <a:effectLst/>
                <a:latin typeface="Times" pitchFamily="18" charset="0"/>
                <a:ea typeface="+mn-ea"/>
                <a:cs typeface="+mn-cs"/>
              </a:rPr>
              <a:t>vendor</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included</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in</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this</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MarketScope</a:t>
            </a:r>
            <a:r>
              <a:rPr lang="hu-HU" sz="1200" b="0" i="0" kern="1200" dirty="0" smtClean="0">
                <a:solidFill>
                  <a:schemeClr val="tx1"/>
                </a:solidFill>
                <a:effectLst/>
                <a:latin typeface="Times" pitchFamily="18" charset="0"/>
                <a:ea typeface="+mn-ea"/>
                <a:cs typeface="+mn-cs"/>
              </a:rPr>
              <a:t>. The </a:t>
            </a:r>
            <a:r>
              <a:rPr lang="hu-HU" sz="1200" b="0" i="0" kern="1200" dirty="0" err="1" smtClean="0">
                <a:solidFill>
                  <a:schemeClr val="tx1"/>
                </a:solidFill>
                <a:effectLst/>
                <a:latin typeface="Times" pitchFamily="18" charset="0"/>
                <a:ea typeface="+mn-ea"/>
                <a:cs typeface="+mn-cs"/>
              </a:rPr>
              <a:t>firm</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initially</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selected</a:t>
            </a:r>
            <a:r>
              <a:rPr lang="hu-HU" sz="1200" b="0" i="0" kern="1200" dirty="0" smtClean="0">
                <a:solidFill>
                  <a:schemeClr val="tx1"/>
                </a:solidFill>
                <a:effectLst/>
                <a:latin typeface="Times" pitchFamily="18" charset="0"/>
                <a:ea typeface="+mn-ea"/>
                <a:cs typeface="+mn-cs"/>
              </a:rPr>
              <a:t> a </a:t>
            </a:r>
            <a:r>
              <a:rPr lang="hu-HU" sz="1200" b="0" i="0" kern="1200" dirty="0" err="1" smtClean="0">
                <a:solidFill>
                  <a:schemeClr val="tx1"/>
                </a:solidFill>
                <a:effectLst/>
                <a:latin typeface="Times" pitchFamily="18" charset="0"/>
                <a:ea typeface="+mn-ea"/>
                <a:cs typeface="+mn-cs"/>
              </a:rPr>
              <a:t>cloud-hosted</a:t>
            </a:r>
            <a:r>
              <a:rPr lang="hu-HU" dirty="0" smtClean="0"/>
              <a:t/>
            </a:r>
            <a:br>
              <a:rPr lang="hu-HU" dirty="0" smtClean="0"/>
            </a:br>
            <a:r>
              <a:rPr lang="hu-HU" sz="1200" b="0" i="0" kern="1200" dirty="0" err="1" smtClean="0">
                <a:solidFill>
                  <a:schemeClr val="tx1"/>
                </a:solidFill>
                <a:effectLst/>
                <a:latin typeface="Times" pitchFamily="18" charset="0"/>
                <a:ea typeface="+mn-ea"/>
                <a:cs typeface="+mn-cs"/>
              </a:rPr>
              <a:t>deployment</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option</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as</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a</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means</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for</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staging</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its</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deployment</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incrementally</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into</a:t>
            </a:r>
            <a:r>
              <a:rPr lang="hu-HU" sz="1200" b="0" i="0" kern="1200" dirty="0" smtClean="0">
                <a:solidFill>
                  <a:schemeClr val="tx1"/>
                </a:solidFill>
                <a:effectLst/>
                <a:latin typeface="Times" pitchFamily="18" charset="0"/>
                <a:ea typeface="+mn-ea"/>
                <a:cs typeface="+mn-cs"/>
              </a:rPr>
              <a:t> an </a:t>
            </a:r>
            <a:r>
              <a:rPr lang="hu-HU" sz="1200" b="0" i="0" kern="1200" dirty="0" err="1" smtClean="0">
                <a:solidFill>
                  <a:schemeClr val="tx1"/>
                </a:solidFill>
                <a:effectLst/>
                <a:latin typeface="Times" pitchFamily="18" charset="0"/>
                <a:ea typeface="+mn-ea"/>
                <a:cs typeface="+mn-cs"/>
              </a:rPr>
              <a:t>existing</a:t>
            </a:r>
            <a:r>
              <a:rPr lang="hu-HU" sz="1200" b="0" i="0" kern="1200" dirty="0" smtClean="0">
                <a:solidFill>
                  <a:schemeClr val="tx1"/>
                </a:solidFill>
                <a:effectLst/>
                <a:latin typeface="Times" pitchFamily="18" charset="0"/>
                <a:ea typeface="+mn-ea"/>
                <a:cs typeface="+mn-cs"/>
              </a:rPr>
              <a:t> and</a:t>
            </a:r>
            <a:r>
              <a:rPr lang="hu-HU" dirty="0" smtClean="0"/>
              <a:t/>
            </a:r>
            <a:br>
              <a:rPr lang="hu-HU" dirty="0" smtClean="0"/>
            </a:br>
            <a:r>
              <a:rPr lang="hu-HU" sz="1200" b="0" i="0" kern="1200" dirty="0" err="1" smtClean="0">
                <a:solidFill>
                  <a:schemeClr val="tx1"/>
                </a:solidFill>
                <a:effectLst/>
                <a:latin typeface="Times" pitchFamily="18" charset="0"/>
                <a:ea typeface="+mn-ea"/>
                <a:cs typeface="+mn-cs"/>
              </a:rPr>
              <a:t>complex</a:t>
            </a:r>
            <a:r>
              <a:rPr lang="hu-HU" sz="1200" b="0" i="0" kern="1200" dirty="0" smtClean="0">
                <a:solidFill>
                  <a:schemeClr val="tx1"/>
                </a:solidFill>
                <a:effectLst/>
                <a:latin typeface="Times" pitchFamily="18" charset="0"/>
                <a:ea typeface="+mn-ea"/>
                <a:cs typeface="+mn-cs"/>
              </a:rPr>
              <a:t> IT </a:t>
            </a:r>
            <a:r>
              <a:rPr lang="hu-HU" sz="1200" b="0" i="0" kern="1200" dirty="0" err="1" smtClean="0">
                <a:solidFill>
                  <a:schemeClr val="tx1"/>
                </a:solidFill>
                <a:effectLst/>
                <a:latin typeface="Times" pitchFamily="18" charset="0"/>
                <a:ea typeface="+mn-ea"/>
                <a:cs typeface="+mn-cs"/>
              </a:rPr>
              <a:t>environment</a:t>
            </a:r>
            <a:r>
              <a:rPr lang="hu-HU" sz="1200" b="0" i="0" kern="1200" dirty="0" smtClean="0">
                <a:solidFill>
                  <a:schemeClr val="tx1"/>
                </a:solidFill>
                <a:effectLst/>
                <a:latin typeface="Times" pitchFamily="18" charset="0"/>
                <a:ea typeface="+mn-ea"/>
                <a:cs typeface="+mn-cs"/>
              </a:rPr>
              <a:t>. The </a:t>
            </a:r>
            <a:r>
              <a:rPr lang="hu-HU" sz="1200" b="0" i="0" kern="1200" dirty="0" err="1" smtClean="0">
                <a:solidFill>
                  <a:schemeClr val="tx1"/>
                </a:solidFill>
                <a:effectLst/>
                <a:latin typeface="Times" pitchFamily="18" charset="0"/>
                <a:ea typeface="+mn-ea"/>
                <a:cs typeface="+mn-cs"/>
              </a:rPr>
              <a:t>firm</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was</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able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to</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focus</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on</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configuration</a:t>
            </a:r>
            <a:r>
              <a:rPr lang="hu-HU" sz="1200" b="0" i="0" kern="1200" dirty="0" smtClean="0">
                <a:solidFill>
                  <a:schemeClr val="tx1"/>
                </a:solidFill>
                <a:effectLst/>
                <a:latin typeface="Times" pitchFamily="18" charset="0"/>
                <a:ea typeface="+mn-ea"/>
                <a:cs typeface="+mn-cs"/>
              </a:rPr>
              <a:t> and </a:t>
            </a:r>
            <a:r>
              <a:rPr lang="hu-HU" sz="1200" b="0" i="0" kern="1200" dirty="0" err="1" smtClean="0">
                <a:solidFill>
                  <a:schemeClr val="tx1"/>
                </a:solidFill>
                <a:effectLst/>
                <a:latin typeface="Times" pitchFamily="18" charset="0"/>
                <a:ea typeface="+mn-ea"/>
                <a:cs typeface="+mn-cs"/>
              </a:rPr>
              <a:t>customization</a:t>
            </a:r>
            <a:r>
              <a:rPr lang="hu-HU" sz="1200" b="0" i="0" kern="1200" dirty="0" smtClean="0">
                <a:solidFill>
                  <a:schemeClr val="tx1"/>
                </a:solidFill>
                <a:effectLst/>
                <a:latin typeface="Times" pitchFamily="18" charset="0"/>
                <a:ea typeface="+mn-ea"/>
                <a:cs typeface="+mn-cs"/>
              </a:rPr>
              <a:t> of a</a:t>
            </a:r>
            <a:r>
              <a:rPr lang="hu-HU" dirty="0" smtClean="0"/>
              <a:t/>
            </a:r>
            <a:br>
              <a:rPr lang="hu-HU" dirty="0" smtClean="0"/>
            </a:br>
            <a:r>
              <a:rPr lang="hu-HU" sz="1200" b="0" i="0" kern="1200" dirty="0" err="1" smtClean="0">
                <a:solidFill>
                  <a:schemeClr val="tx1"/>
                </a:solidFill>
                <a:effectLst/>
                <a:latin typeface="Times" pitchFamily="18" charset="0"/>
                <a:ea typeface="+mn-ea"/>
                <a:cs typeface="+mn-cs"/>
              </a:rPr>
              <a:t>dedicated</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instance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in</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the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cloud</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Once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the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firm</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was</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comfortable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with</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the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system's</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level</a:t>
            </a:r>
            <a:r>
              <a:rPr lang="hu-HU" sz="1200" b="0" i="0" kern="1200" dirty="0" smtClean="0">
                <a:solidFill>
                  <a:schemeClr val="tx1"/>
                </a:solidFill>
                <a:effectLst/>
                <a:latin typeface="Times" pitchFamily="18" charset="0"/>
                <a:ea typeface="+mn-ea"/>
                <a:cs typeface="+mn-cs"/>
              </a:rPr>
              <a:t> of </a:t>
            </a:r>
            <a:r>
              <a:rPr lang="hu-HU" sz="1200" b="0" i="0" kern="1200" dirty="0" err="1" smtClean="0">
                <a:solidFill>
                  <a:schemeClr val="tx1"/>
                </a:solidFill>
                <a:effectLst/>
                <a:latin typeface="Times" pitchFamily="18" charset="0"/>
                <a:ea typeface="+mn-ea"/>
                <a:cs typeface="+mn-cs"/>
              </a:rPr>
              <a:t>stability</a:t>
            </a:r>
            <a:r>
              <a:rPr lang="hu-HU" sz="1200" b="0" i="0" kern="1200" dirty="0" smtClean="0">
                <a:solidFill>
                  <a:schemeClr val="tx1"/>
                </a:solidFill>
                <a:effectLst/>
                <a:latin typeface="Times" pitchFamily="18" charset="0"/>
                <a:ea typeface="+mn-ea"/>
                <a:cs typeface="+mn-cs"/>
              </a:rPr>
              <a:t>,</a:t>
            </a:r>
            <a:r>
              <a:rPr lang="hu-HU" dirty="0" smtClean="0"/>
              <a:t/>
            </a:r>
            <a:br>
              <a:rPr lang="hu-HU" dirty="0" smtClean="0"/>
            </a:br>
            <a:r>
              <a:rPr lang="hu-HU" sz="1200" b="0" i="0" kern="1200" dirty="0" err="1" smtClean="0">
                <a:solidFill>
                  <a:schemeClr val="tx1"/>
                </a:solidFill>
                <a:effectLst/>
                <a:latin typeface="Times" pitchFamily="18" charset="0"/>
                <a:ea typeface="+mn-ea"/>
                <a:cs typeface="+mn-cs"/>
              </a:rPr>
              <a:t>initial</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adoption</a:t>
            </a:r>
            <a:r>
              <a:rPr lang="hu-HU" sz="1200" b="0" i="0" kern="1200" dirty="0" smtClean="0">
                <a:solidFill>
                  <a:schemeClr val="tx1"/>
                </a:solidFill>
                <a:effectLst/>
                <a:latin typeface="Times" pitchFamily="18" charset="0"/>
                <a:ea typeface="+mn-ea"/>
                <a:cs typeface="+mn-cs"/>
              </a:rPr>
              <a:t> and </a:t>
            </a:r>
            <a:r>
              <a:rPr lang="hu-HU" sz="1200" b="0" i="0" kern="1200" dirty="0" err="1" smtClean="0">
                <a:solidFill>
                  <a:schemeClr val="tx1"/>
                </a:solidFill>
                <a:effectLst/>
                <a:latin typeface="Times" pitchFamily="18" charset="0"/>
                <a:ea typeface="+mn-ea"/>
                <a:cs typeface="+mn-cs"/>
              </a:rPr>
              <a:t>use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by</a:t>
            </a:r>
            <a:r>
              <a:rPr lang="hu-HU" sz="1200" b="0" i="0" kern="1200" dirty="0" smtClean="0">
                <a:solidFill>
                  <a:schemeClr val="tx1"/>
                </a:solidFill>
                <a:effectLst/>
                <a:latin typeface="Times" pitchFamily="18" charset="0"/>
                <a:ea typeface="+mn-ea"/>
                <a:cs typeface="+mn-cs"/>
              </a:rPr>
              <a:t> a </a:t>
            </a:r>
            <a:r>
              <a:rPr lang="hu-HU" sz="1200" b="0" i="0" kern="1200" dirty="0" err="1" smtClean="0">
                <a:solidFill>
                  <a:schemeClr val="tx1"/>
                </a:solidFill>
                <a:effectLst/>
                <a:latin typeface="Times" pitchFamily="18" charset="0"/>
                <a:ea typeface="+mn-ea"/>
                <a:cs typeface="+mn-cs"/>
              </a:rPr>
              <a:t>core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set</a:t>
            </a:r>
            <a:r>
              <a:rPr lang="hu-HU" sz="1200" b="0" i="0" kern="1200" dirty="0" smtClean="0">
                <a:solidFill>
                  <a:schemeClr val="tx1"/>
                </a:solidFill>
                <a:effectLst/>
                <a:latin typeface="Times" pitchFamily="18" charset="0"/>
                <a:ea typeface="+mn-ea"/>
                <a:cs typeface="+mn-cs"/>
              </a:rPr>
              <a:t> of end </a:t>
            </a:r>
            <a:r>
              <a:rPr lang="hu-HU" sz="1200" b="0" i="0" kern="1200" dirty="0" err="1" smtClean="0">
                <a:solidFill>
                  <a:schemeClr val="tx1"/>
                </a:solidFill>
                <a:effectLst/>
                <a:latin typeface="Times" pitchFamily="18" charset="0"/>
                <a:ea typeface="+mn-ea"/>
                <a:cs typeface="+mn-cs"/>
              </a:rPr>
              <a:t>users</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it</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moved</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the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same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dedicated</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instance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onpremises</a:t>
            </a:r>
            <a:r>
              <a:rPr lang="hu-HU" dirty="0" smtClean="0"/>
              <a:t/>
            </a:r>
            <a:br>
              <a:rPr lang="hu-HU" dirty="0" smtClean="0"/>
            </a:br>
            <a:r>
              <a:rPr lang="hu-HU" sz="1200" b="0" i="0" kern="1200" dirty="0" smtClean="0">
                <a:solidFill>
                  <a:schemeClr val="tx1"/>
                </a:solidFill>
                <a:effectLst/>
                <a:latin typeface="Times" pitchFamily="18" charset="0"/>
                <a:ea typeface="+mn-ea"/>
                <a:cs typeface="+mn-cs"/>
              </a:rPr>
              <a:t>and </a:t>
            </a:r>
            <a:r>
              <a:rPr lang="hu-HU" sz="1200" b="0" i="0" kern="1200" dirty="0" err="1" smtClean="0">
                <a:solidFill>
                  <a:schemeClr val="tx1"/>
                </a:solidFill>
                <a:effectLst/>
                <a:latin typeface="Times" pitchFamily="18" charset="0"/>
                <a:ea typeface="+mn-ea"/>
                <a:cs typeface="+mn-cs"/>
              </a:rPr>
              <a:t>completed</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the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remainder</a:t>
            </a:r>
            <a:r>
              <a:rPr lang="hu-HU" sz="1200" b="0" i="0" kern="1200" dirty="0" smtClean="0">
                <a:solidFill>
                  <a:schemeClr val="tx1"/>
                </a:solidFill>
                <a:effectLst/>
                <a:latin typeface="Times" pitchFamily="18" charset="0"/>
                <a:ea typeface="+mn-ea"/>
                <a:cs typeface="+mn-cs"/>
              </a:rPr>
              <a:t> of </a:t>
            </a:r>
            <a:r>
              <a:rPr lang="hu-HU" sz="1200" b="0" i="0" kern="1200" dirty="0" err="1" smtClean="0">
                <a:solidFill>
                  <a:schemeClr val="tx1"/>
                </a:solidFill>
                <a:effectLst/>
                <a:latin typeface="Times" pitchFamily="18" charset="0"/>
                <a:ea typeface="+mn-ea"/>
                <a:cs typeface="+mn-cs"/>
              </a:rPr>
              <a:t>its</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full</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implementation</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by</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integrating</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the</a:t>
            </a:r>
            <a:r>
              <a:rPr lang="hu-HU" sz="1200" b="0" i="0" kern="1200" dirty="0" smtClean="0">
                <a:solidFill>
                  <a:schemeClr val="tx1"/>
                </a:solidFill>
                <a:effectLst/>
                <a:latin typeface="Times" pitchFamily="18" charset="0"/>
                <a:ea typeface="+mn-ea"/>
                <a:cs typeface="+mn-cs"/>
              </a:rPr>
              <a:t> IT PPM </a:t>
            </a:r>
            <a:r>
              <a:rPr lang="hu-HU" sz="1200" b="0" i="0" kern="1200" dirty="0" err="1" smtClean="0">
                <a:solidFill>
                  <a:schemeClr val="tx1"/>
                </a:solidFill>
                <a:effectLst/>
                <a:latin typeface="Times" pitchFamily="18" charset="0"/>
                <a:ea typeface="+mn-ea"/>
                <a:cs typeface="+mn-cs"/>
              </a:rPr>
              <a:t>system</a:t>
            </a:r>
            <a:r>
              <a:rPr lang="hu-HU" dirty="0" smtClean="0"/>
              <a:t/>
            </a:r>
            <a:br>
              <a:rPr lang="hu-HU" dirty="0" smtClean="0"/>
            </a:br>
            <a:r>
              <a:rPr lang="hu-HU" sz="1200" b="0" i="0" kern="1200" dirty="0" err="1" smtClean="0">
                <a:solidFill>
                  <a:schemeClr val="tx1"/>
                </a:solidFill>
                <a:effectLst/>
                <a:latin typeface="Times" pitchFamily="18" charset="0"/>
                <a:ea typeface="+mn-ea"/>
                <a:cs typeface="+mn-cs"/>
              </a:rPr>
              <a:t>with</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other</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third-party</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enterprise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systems</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once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it</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physically</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moved</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the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instance</a:t>
            </a:r>
            <a:r>
              <a:rPr lang="hu-HU" sz="1200" b="0" i="0" kern="1200" dirty="0" smtClean="0">
                <a:solidFill>
                  <a:schemeClr val="tx1"/>
                </a:solidFill>
                <a:effectLst/>
                <a:latin typeface="Times" pitchFamily="18" charset="0"/>
                <a:ea typeface="+mn-ea"/>
                <a:cs typeface="+mn-cs"/>
              </a:rPr>
              <a:t> </a:t>
            </a:r>
            <a:r>
              <a:rPr lang="hu-HU" sz="1200" b="0" i="0" kern="1200" dirty="0" err="1" smtClean="0">
                <a:solidFill>
                  <a:schemeClr val="tx1"/>
                </a:solidFill>
                <a:effectLst/>
                <a:latin typeface="Times" pitchFamily="18" charset="0"/>
                <a:ea typeface="+mn-ea"/>
                <a:cs typeface="+mn-cs"/>
              </a:rPr>
              <a:t>on-site</a:t>
            </a:r>
            <a:r>
              <a:rPr lang="hu-HU" sz="1200" b="0" i="0" kern="1200" dirty="0" smtClean="0">
                <a:solidFill>
                  <a:schemeClr val="tx1"/>
                </a:solidFill>
                <a:effectLst/>
                <a:latin typeface="Times" pitchFamily="18" charset="0"/>
                <a:ea typeface="+mn-ea"/>
                <a:cs typeface="+mn-cs"/>
              </a:rPr>
              <a:t>.</a:t>
            </a:r>
          </a:p>
          <a:p>
            <a:pPr marL="0" marR="0" indent="0" algn="l" defTabSz="949325" rtl="0" eaLnBrk="0" fontAlgn="base" latinLnBrk="0" hangingPunct="0">
              <a:lnSpc>
                <a:spcPct val="100000"/>
              </a:lnSpc>
              <a:spcBef>
                <a:spcPts val="300"/>
              </a:spcBef>
              <a:spcAft>
                <a:spcPts val="300"/>
              </a:spcAft>
              <a:buClrTx/>
              <a:buSzTx/>
              <a:buFontTx/>
              <a:buNone/>
              <a:tabLst/>
              <a:defRPr/>
            </a:pPr>
            <a:endParaRPr lang="hu-HU" sz="1200" b="0" i="0" kern="1200" dirty="0" smtClean="0">
              <a:solidFill>
                <a:schemeClr val="tx1"/>
              </a:solidFill>
              <a:effectLst/>
              <a:latin typeface="Times" pitchFamily="18" charset="0"/>
              <a:ea typeface="+mn-ea"/>
              <a:cs typeface="+mn-cs"/>
            </a:endParaRPr>
          </a:p>
          <a:p>
            <a:pPr marL="0" marR="0" indent="0" algn="l" defTabSz="949325" rtl="0" eaLnBrk="0" fontAlgn="base" latinLnBrk="0" hangingPunct="0">
              <a:lnSpc>
                <a:spcPct val="100000"/>
              </a:lnSpc>
              <a:spcBef>
                <a:spcPts val="300"/>
              </a:spcBef>
              <a:spcAft>
                <a:spcPts val="300"/>
              </a:spcAft>
              <a:buClrTx/>
              <a:buSzTx/>
              <a:buFontTx/>
              <a:buNone/>
              <a:tabLst/>
              <a:defRPr/>
            </a:pPr>
            <a:endParaRPr lang="hu-HU" sz="1200" b="0" i="0" kern="1200" dirty="0" smtClean="0">
              <a:solidFill>
                <a:schemeClr val="tx1"/>
              </a:solidFill>
              <a:effectLst/>
              <a:latin typeface="Times" pitchFamily="18" charset="0"/>
              <a:ea typeface="+mn-ea"/>
              <a:cs typeface="+mn-cs"/>
            </a:endParaRPr>
          </a:p>
          <a:p>
            <a:pPr marL="0" marR="0" indent="0" algn="l" defTabSz="949325" rtl="0" eaLnBrk="0" fontAlgn="base" latinLnBrk="0" hangingPunct="0">
              <a:lnSpc>
                <a:spcPct val="100000"/>
              </a:lnSpc>
              <a:spcBef>
                <a:spcPts val="300"/>
              </a:spcBef>
              <a:spcAft>
                <a:spcPts val="300"/>
              </a:spcAft>
              <a:buClrTx/>
              <a:buSzTx/>
              <a:buFontTx/>
              <a:buNone/>
              <a:tabLst/>
              <a:defRPr/>
            </a:pPr>
            <a:r>
              <a:rPr lang="en-US" sz="1200" b="0" i="0" kern="1200" dirty="0" smtClean="0">
                <a:solidFill>
                  <a:schemeClr val="tx1"/>
                </a:solidFill>
                <a:effectLst/>
                <a:latin typeface="Times" pitchFamily="18" charset="0"/>
                <a:ea typeface="+mn-ea"/>
                <a:cs typeface="+mn-cs"/>
              </a:rPr>
              <a:t>Why Choose a Cloud-Based IT PPM Service Provider in This Magic Quadrant Over a Provider in the IT PPM Application </a:t>
            </a:r>
            <a:r>
              <a:rPr lang="en-US" sz="1200" b="0" i="0" kern="1200" dirty="0" err="1" smtClean="0">
                <a:solidFill>
                  <a:schemeClr val="tx1"/>
                </a:solidFill>
                <a:effectLst/>
                <a:latin typeface="Times" pitchFamily="18" charset="0"/>
                <a:ea typeface="+mn-ea"/>
                <a:cs typeface="+mn-cs"/>
              </a:rPr>
              <a:t>MarketScope</a:t>
            </a:r>
            <a:r>
              <a:rPr lang="en-US" sz="1200" b="0" i="0" kern="1200" dirty="0" smtClean="0">
                <a:solidFill>
                  <a:schemeClr val="tx1"/>
                </a:solidFill>
                <a:effectLst/>
                <a:latin typeface="Times" pitchFamily="18" charset="0"/>
                <a:ea typeface="+mn-ea"/>
                <a:cs typeface="+mn-cs"/>
              </a:rPr>
              <a:t>?</a:t>
            </a:r>
            <a:r>
              <a:rPr lang="en-US" dirty="0" smtClean="0"/>
              <a:t/>
            </a:r>
            <a:br>
              <a:rPr lang="en-US" dirty="0" smtClean="0"/>
            </a:br>
            <a:r>
              <a:rPr lang="en-US" dirty="0" smtClean="0"/>
              <a:t/>
            </a:r>
            <a:br>
              <a:rPr lang="en-US" dirty="0" smtClean="0"/>
            </a:br>
            <a:r>
              <a:rPr lang="en-US" sz="1200" b="0" i="0" kern="1200" dirty="0" smtClean="0">
                <a:solidFill>
                  <a:schemeClr val="tx1"/>
                </a:solidFill>
                <a:effectLst/>
                <a:latin typeface="Times" pitchFamily="18" charset="0"/>
                <a:ea typeface="+mn-ea"/>
                <a:cs typeface="+mn-cs"/>
              </a:rPr>
              <a:t>You are looking for mainstream IT PPM functionality delivered as a service to support immediate process automation and reporting needs.</a:t>
            </a:r>
            <a:r>
              <a:rPr lang="en-US" dirty="0" smtClean="0"/>
              <a:t/>
            </a:r>
            <a:br>
              <a:rPr lang="en-US" dirty="0" smtClean="0"/>
            </a:br>
            <a:r>
              <a:rPr lang="en-US" sz="1200" b="0" i="0" kern="1200" dirty="0" smtClean="0">
                <a:solidFill>
                  <a:schemeClr val="tx1"/>
                </a:solidFill>
                <a:effectLst/>
                <a:latin typeface="Times" pitchFamily="18" charset="0"/>
                <a:ea typeface="+mn-ea"/>
                <a:cs typeface="+mn-cs"/>
              </a:rPr>
              <a:t>You do not expect to have immediate and specific needs for extensive customization or deep integration with enterprise systems.</a:t>
            </a:r>
            <a:r>
              <a:rPr lang="en-US" dirty="0" smtClean="0"/>
              <a:t/>
            </a:r>
            <a:br>
              <a:rPr lang="en-US" dirty="0" smtClean="0"/>
            </a:br>
            <a:r>
              <a:rPr lang="en-US" sz="1200" b="0" i="0" kern="1200" dirty="0" smtClean="0">
                <a:solidFill>
                  <a:schemeClr val="tx1"/>
                </a:solidFill>
                <a:effectLst/>
                <a:latin typeface="Times" pitchFamily="18" charset="0"/>
                <a:ea typeface="+mn-ea"/>
                <a:cs typeface="+mn-cs"/>
              </a:rPr>
              <a:t>You are not planning to insource the functionality in the near future.</a:t>
            </a:r>
            <a:r>
              <a:rPr lang="en-US" dirty="0" smtClean="0"/>
              <a:t/>
            </a:r>
            <a:br>
              <a:rPr lang="en-US" dirty="0" smtClean="0"/>
            </a:br>
            <a:r>
              <a:rPr lang="en-US" sz="1200" b="0" i="0" kern="1200" dirty="0" smtClean="0">
                <a:solidFill>
                  <a:schemeClr val="tx1"/>
                </a:solidFill>
                <a:effectLst/>
                <a:latin typeface="Times" pitchFamily="18" charset="0"/>
                <a:ea typeface="+mn-ea"/>
                <a:cs typeface="+mn-cs"/>
              </a:rPr>
              <a:t>The data, network, applications and levels of security offered by the provider are sufficient enough to "outsource" the IT PPM application functionality.</a:t>
            </a:r>
            <a:r>
              <a:rPr lang="en-US" dirty="0" smtClean="0"/>
              <a:t/>
            </a:r>
            <a:br>
              <a:rPr lang="en-US" dirty="0" smtClean="0"/>
            </a:br>
            <a:r>
              <a:rPr lang="en-US" sz="1200" b="0" i="0" kern="1200" dirty="0" smtClean="0">
                <a:solidFill>
                  <a:schemeClr val="tx1"/>
                </a:solidFill>
                <a:effectLst/>
                <a:latin typeface="Times" pitchFamily="18" charset="0"/>
                <a:ea typeface="+mn-ea"/>
                <a:cs typeface="+mn-cs"/>
              </a:rPr>
              <a:t>You wish to make a short-term rather than long-term (three years or more) commitment to IT PPM application functionality.</a:t>
            </a:r>
            <a:r>
              <a:rPr lang="en-US" dirty="0" smtClean="0"/>
              <a:t/>
            </a:r>
            <a:br>
              <a:rPr lang="en-US" dirty="0" smtClean="0"/>
            </a:br>
            <a:r>
              <a:rPr lang="en-US" sz="1200" b="0" i="0" kern="1200" dirty="0" smtClean="0">
                <a:solidFill>
                  <a:schemeClr val="tx1"/>
                </a:solidFill>
                <a:effectLst/>
                <a:latin typeface="Times" pitchFamily="18" charset="0"/>
                <a:ea typeface="+mn-ea"/>
                <a:cs typeface="+mn-cs"/>
              </a:rPr>
              <a:t>You want a rapid deployment of core IT PPM functionality within 30 days.</a:t>
            </a:r>
            <a:r>
              <a:rPr lang="en-US" dirty="0" smtClean="0"/>
              <a:t/>
            </a:r>
            <a:br>
              <a:rPr lang="en-US" dirty="0" smtClean="0"/>
            </a:br>
            <a:r>
              <a:rPr lang="en-US" sz="1200" b="0" i="0" kern="1200" dirty="0" smtClean="0">
                <a:solidFill>
                  <a:schemeClr val="tx1"/>
                </a:solidFill>
                <a:effectLst/>
                <a:latin typeface="Times" pitchFamily="18" charset="0"/>
                <a:ea typeface="+mn-ea"/>
                <a:cs typeface="+mn-cs"/>
              </a:rPr>
              <a:t>You are lacking in PPM maturity (Level 1 or 2 on Gartner's </a:t>
            </a:r>
            <a:r>
              <a:rPr lang="en-US" sz="1200" b="0" i="0" kern="1200" dirty="0" err="1" smtClean="0">
                <a:solidFill>
                  <a:schemeClr val="tx1"/>
                </a:solidFill>
                <a:effectLst/>
                <a:latin typeface="Times" pitchFamily="18" charset="0"/>
                <a:ea typeface="+mn-ea"/>
                <a:cs typeface="+mn-cs"/>
              </a:rPr>
              <a:t>ITScore</a:t>
            </a:r>
            <a:r>
              <a:rPr lang="en-US" sz="1200" b="0" i="0" kern="1200" dirty="0" smtClean="0">
                <a:solidFill>
                  <a:schemeClr val="tx1"/>
                </a:solidFill>
                <a:effectLst/>
                <a:latin typeface="Times" pitchFamily="18" charset="0"/>
                <a:ea typeface="+mn-ea"/>
                <a:cs typeface="+mn-cs"/>
              </a:rPr>
              <a:t> PPM Maturity Model) and want a core set of PPM application services that will not overwhelm your end users initially, yet will provide a path forward for service functionality to grow over time as the organization matures.</a:t>
            </a:r>
            <a:r>
              <a:rPr lang="en-US" dirty="0" smtClean="0"/>
              <a:t/>
            </a:r>
            <a:br>
              <a:rPr lang="en-US" dirty="0" smtClean="0"/>
            </a:br>
            <a:r>
              <a:rPr lang="en-US" sz="1200" b="0" i="0" kern="1200" dirty="0" smtClean="0">
                <a:solidFill>
                  <a:schemeClr val="tx1"/>
                </a:solidFill>
                <a:effectLst/>
                <a:latin typeface="Times" pitchFamily="18" charset="0"/>
                <a:ea typeface="+mn-ea"/>
                <a:cs typeface="+mn-cs"/>
              </a:rPr>
              <a:t>You have a small end-user group with as few as 20 to 30 end users.</a:t>
            </a:r>
            <a:r>
              <a:rPr lang="en-US" dirty="0" smtClean="0"/>
              <a:t/>
            </a:r>
            <a:br>
              <a:rPr lang="en-US" dirty="0" smtClean="0"/>
            </a:br>
            <a:r>
              <a:rPr lang="en-US" sz="1200" b="0" i="0" kern="1200" dirty="0" smtClean="0">
                <a:solidFill>
                  <a:schemeClr val="tx1"/>
                </a:solidFill>
                <a:effectLst/>
                <a:latin typeface="Times" pitchFamily="18" charset="0"/>
                <a:ea typeface="+mn-ea"/>
                <a:cs typeface="+mn-cs"/>
              </a:rPr>
              <a:t>You have a limited budget for acquiring IT PPM functionality and/or need a way to test the waters or pilot the use of IT PPM functionality for a year (often to gain additional management support for larger PPM efforts).</a:t>
            </a:r>
            <a:endParaRPr lang="en-US" dirty="0" smtClean="0"/>
          </a:p>
          <a:p>
            <a:pPr marL="0" marR="0" indent="0" algn="l" defTabSz="949325" rtl="0" eaLnBrk="0" fontAlgn="base" latinLnBrk="0" hangingPunct="0">
              <a:lnSpc>
                <a:spcPct val="100000"/>
              </a:lnSpc>
              <a:spcBef>
                <a:spcPts val="300"/>
              </a:spcBef>
              <a:spcAft>
                <a:spcPts val="300"/>
              </a:spcAft>
              <a:buClrTx/>
              <a:buSzTx/>
              <a:buFontTx/>
              <a:buNone/>
              <a:tabLst/>
              <a:defRPr/>
            </a:pPr>
            <a:endParaRPr lang="hu-HU" dirty="0" smtClean="0"/>
          </a:p>
          <a:p>
            <a:endParaRPr lang="hu-HU" dirty="0"/>
          </a:p>
        </p:txBody>
      </p:sp>
    </p:spTree>
    <p:extLst>
      <p:ext uri="{BB962C8B-B14F-4D97-AF65-F5344CB8AC3E}">
        <p14:creationId xmlns:p14="http://schemas.microsoft.com/office/powerpoint/2010/main" val="2039782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17600" y="1725613"/>
            <a:ext cx="4867275" cy="3651250"/>
          </a:xfrm>
        </p:spPr>
      </p:sp>
      <p:sp>
        <p:nvSpPr>
          <p:cNvPr id="3" name="Jegyzetek helye 2"/>
          <p:cNvSpPr>
            <a:spLocks noGrp="1"/>
          </p:cNvSpPr>
          <p:nvPr>
            <p:ph type="body" idx="1"/>
          </p:nvPr>
        </p:nvSpPr>
        <p:spPr/>
        <p:txBody>
          <a:bodyPr/>
          <a:lstStyle/>
          <a:p>
            <a:r>
              <a:rPr lang="en-US" sz="1200" b="0" i="0" u="none" strike="noStrike" kern="1200" baseline="0" dirty="0" smtClean="0">
                <a:solidFill>
                  <a:schemeClr val="tx1"/>
                </a:solidFill>
                <a:latin typeface="Times" pitchFamily="18" charset="0"/>
                <a:ea typeface="+mn-ea"/>
                <a:cs typeface="+mn-cs"/>
              </a:rPr>
              <a:t>You want full control over your IT PPM instance, including the ability to outsource/insource your</a:t>
            </a:r>
          </a:p>
          <a:p>
            <a:r>
              <a:rPr lang="en-US" sz="1200" b="0" i="0" u="none" strike="noStrike" kern="1200" baseline="0" dirty="0" smtClean="0">
                <a:solidFill>
                  <a:schemeClr val="tx1"/>
                </a:solidFill>
                <a:latin typeface="Times" pitchFamily="18" charset="0"/>
                <a:ea typeface="+mn-ea"/>
                <a:cs typeface="+mn-cs"/>
              </a:rPr>
              <a:t>PPM system at will as you see fit, as well as the ability to highly customize it, configure it and</a:t>
            </a:r>
          </a:p>
          <a:p>
            <a:r>
              <a:rPr lang="en-US" sz="1200" b="0" i="0" u="none" strike="noStrike" kern="1200" baseline="0" dirty="0" smtClean="0">
                <a:solidFill>
                  <a:schemeClr val="tx1"/>
                </a:solidFill>
                <a:latin typeface="Times" pitchFamily="18" charset="0"/>
                <a:ea typeface="+mn-ea"/>
                <a:cs typeface="+mn-cs"/>
              </a:rPr>
              <a:t>integrate it with third-party in-house assets to fit your specific needs.</a:t>
            </a:r>
          </a:p>
          <a:p>
            <a:r>
              <a:rPr lang="en-US" sz="1200" b="0" i="0" u="none" strike="noStrike" kern="1200" baseline="0" dirty="0" smtClean="0">
                <a:solidFill>
                  <a:schemeClr val="tx1"/>
                </a:solidFill>
                <a:latin typeface="Times" pitchFamily="18" charset="0"/>
                <a:ea typeface="+mn-ea"/>
                <a:cs typeface="+mn-cs"/>
              </a:rPr>
              <a:t>■ You are highly sensitive to data privacy/security issues, and there is no option for you other</a:t>
            </a:r>
          </a:p>
          <a:p>
            <a:r>
              <a:rPr lang="en-US" sz="1200" b="0" i="0" u="none" strike="noStrike" kern="1200" baseline="0" dirty="0" smtClean="0">
                <a:solidFill>
                  <a:schemeClr val="tx1"/>
                </a:solidFill>
                <a:latin typeface="Times" pitchFamily="18" charset="0"/>
                <a:ea typeface="+mn-ea"/>
                <a:cs typeface="+mn-cs"/>
              </a:rPr>
              <a:t>than on-premises or virtual private cloud implementation.</a:t>
            </a:r>
          </a:p>
          <a:p>
            <a:r>
              <a:rPr lang="en-US" sz="1200" b="0" i="0" u="none" strike="noStrike" kern="1200" baseline="0" dirty="0" smtClean="0">
                <a:solidFill>
                  <a:schemeClr val="tx1"/>
                </a:solidFill>
                <a:latin typeface="Times" pitchFamily="18" charset="0"/>
                <a:ea typeface="+mn-ea"/>
                <a:cs typeface="+mn-cs"/>
              </a:rPr>
              <a:t>■ You want the most robust, functionally rich IT PPM capabilities, features and flexibility that only</a:t>
            </a:r>
          </a:p>
          <a:p>
            <a:r>
              <a:rPr lang="en-US" sz="1200" b="0" i="0" u="none" strike="noStrike" kern="1200" baseline="0" dirty="0" smtClean="0">
                <a:solidFill>
                  <a:schemeClr val="tx1"/>
                </a:solidFill>
                <a:latin typeface="Times" pitchFamily="18" charset="0"/>
                <a:ea typeface="+mn-ea"/>
                <a:cs typeface="+mn-cs"/>
              </a:rPr>
              <a:t>come primarily from this class of vendor — having the instance on-premises or hosted privately.</a:t>
            </a:r>
          </a:p>
          <a:p>
            <a:r>
              <a:rPr lang="en-US" sz="1200" b="0" i="0" u="none" strike="noStrike" kern="1200" baseline="0" dirty="0" smtClean="0">
                <a:solidFill>
                  <a:schemeClr val="tx1"/>
                </a:solidFill>
                <a:latin typeface="Times" pitchFamily="18" charset="0"/>
                <a:ea typeface="+mn-ea"/>
                <a:cs typeface="+mn-cs"/>
              </a:rPr>
              <a:t>■ You are prepared to make a long-term financial commitment to IT PPM applications.</a:t>
            </a:r>
          </a:p>
          <a:p>
            <a:r>
              <a:rPr lang="en-US" sz="1200" b="0" i="0" u="none" strike="noStrike" kern="1200" baseline="0" dirty="0" smtClean="0">
                <a:solidFill>
                  <a:schemeClr val="tx1"/>
                </a:solidFill>
                <a:latin typeface="Times" pitchFamily="18" charset="0"/>
                <a:ea typeface="+mn-ea"/>
                <a:cs typeface="+mn-cs"/>
              </a:rPr>
              <a:t>■ You can plan for and anticipate an initial implementation that will take 90 days or longer to</a:t>
            </a:r>
          </a:p>
          <a:p>
            <a:r>
              <a:rPr lang="hu-HU" sz="1200" b="0" i="0" u="none" strike="noStrike" kern="1200" baseline="0" dirty="0" err="1" smtClean="0">
                <a:solidFill>
                  <a:schemeClr val="tx1"/>
                </a:solidFill>
                <a:latin typeface="Times" pitchFamily="18" charset="0"/>
                <a:ea typeface="+mn-ea"/>
                <a:cs typeface="+mn-cs"/>
              </a:rPr>
              <a:t>complete</a:t>
            </a:r>
            <a:r>
              <a:rPr lang="hu-HU" sz="1200" b="0" i="0" u="none" strike="noStrike" kern="1200" baseline="0" dirty="0" smtClean="0">
                <a:solidFill>
                  <a:schemeClr val="tx1"/>
                </a:solidFill>
                <a:latin typeface="Times" pitchFamily="18" charset="0"/>
                <a:ea typeface="+mn-ea"/>
                <a:cs typeface="+mn-cs"/>
              </a:rPr>
              <a:t>.</a:t>
            </a:r>
          </a:p>
          <a:p>
            <a:r>
              <a:rPr lang="en-US" sz="1200" b="0" i="0" u="none" strike="noStrike" kern="1200" baseline="0" dirty="0" smtClean="0">
                <a:solidFill>
                  <a:schemeClr val="tx1"/>
                </a:solidFill>
                <a:latin typeface="Times" pitchFamily="18" charset="0"/>
                <a:ea typeface="+mn-ea"/>
                <a:cs typeface="+mn-cs"/>
              </a:rPr>
              <a:t>■ You are at Level 3 maturity on Gartner's </a:t>
            </a:r>
            <a:r>
              <a:rPr lang="en-US" sz="1200" b="0" i="0" u="none" strike="noStrike" kern="1200" baseline="0" dirty="0" err="1" smtClean="0">
                <a:solidFill>
                  <a:schemeClr val="tx1"/>
                </a:solidFill>
                <a:latin typeface="Times" pitchFamily="18" charset="0"/>
                <a:ea typeface="+mn-ea"/>
                <a:cs typeface="+mn-cs"/>
              </a:rPr>
              <a:t>ITScore</a:t>
            </a:r>
            <a:r>
              <a:rPr lang="en-US" sz="1200" b="0" i="0" u="none" strike="noStrike" kern="1200" baseline="0" dirty="0" smtClean="0">
                <a:solidFill>
                  <a:schemeClr val="tx1"/>
                </a:solidFill>
                <a:latin typeface="Times" pitchFamily="18" charset="0"/>
                <a:ea typeface="+mn-ea"/>
                <a:cs typeface="+mn-cs"/>
              </a:rPr>
              <a:t> PPM Maturity Model and require a robust IT</a:t>
            </a:r>
          </a:p>
          <a:p>
            <a:r>
              <a:rPr lang="hu-HU" sz="1200" b="0" i="0" u="none" strike="noStrike" kern="1200" baseline="0" dirty="0" smtClean="0">
                <a:solidFill>
                  <a:schemeClr val="tx1"/>
                </a:solidFill>
                <a:latin typeface="Times" pitchFamily="18" charset="0"/>
                <a:ea typeface="+mn-ea"/>
                <a:cs typeface="+mn-cs"/>
              </a:rPr>
              <a:t>PPM </a:t>
            </a:r>
            <a:r>
              <a:rPr lang="hu-HU" sz="1200" b="0" i="0" u="none" strike="noStrike" kern="1200" baseline="0" dirty="0" err="1" smtClean="0">
                <a:solidFill>
                  <a:schemeClr val="tx1"/>
                </a:solidFill>
                <a:latin typeface="Times" pitchFamily="18" charset="0"/>
                <a:ea typeface="+mn-ea"/>
                <a:cs typeface="+mn-cs"/>
              </a:rPr>
              <a:t>system</a:t>
            </a:r>
            <a:r>
              <a:rPr lang="hu-HU" sz="1200" b="0" i="0" u="none" strike="noStrike" kern="1200" baseline="0" dirty="0" smtClean="0">
                <a:solidFill>
                  <a:schemeClr val="tx1"/>
                </a:solidFill>
                <a:latin typeface="Times" pitchFamily="18" charset="0"/>
                <a:ea typeface="+mn-ea"/>
                <a:cs typeface="+mn-cs"/>
              </a:rPr>
              <a:t>.</a:t>
            </a:r>
            <a:r>
              <a:rPr lang="en-US" sz="1200" b="0" i="0" u="none" strike="noStrike" kern="1200" baseline="0" dirty="0" smtClean="0">
                <a:solidFill>
                  <a:schemeClr val="tx1"/>
                </a:solidFill>
                <a:latin typeface="Times" pitchFamily="18" charset="0"/>
                <a:ea typeface="+mn-ea"/>
                <a:cs typeface="+mn-cs"/>
              </a:rPr>
              <a:t>You have a large target end-user group numbering in the high hundreds or even thousands, and</a:t>
            </a:r>
          </a:p>
          <a:p>
            <a:r>
              <a:rPr lang="en-US" sz="1200" b="0" i="0" u="none" strike="noStrike" kern="1200" baseline="0" dirty="0" smtClean="0">
                <a:solidFill>
                  <a:schemeClr val="tx1"/>
                </a:solidFill>
                <a:latin typeface="Times" pitchFamily="18" charset="0"/>
                <a:ea typeface="+mn-ea"/>
                <a:cs typeface="+mn-cs"/>
              </a:rPr>
              <a:t>therefore, it would serve you better to have your own dedicated instance of an IT PPM system.</a:t>
            </a:r>
          </a:p>
          <a:p>
            <a:r>
              <a:rPr lang="en-US" sz="1200" b="0" i="0" u="none" strike="noStrike" kern="1200" baseline="0" dirty="0" smtClean="0">
                <a:solidFill>
                  <a:schemeClr val="tx1"/>
                </a:solidFill>
                <a:latin typeface="Times" pitchFamily="18" charset="0"/>
                <a:ea typeface="+mn-ea"/>
                <a:cs typeface="+mn-cs"/>
              </a:rPr>
              <a:t>■ You have sufficient funding and strong management backing for a significant purchase and</a:t>
            </a:r>
          </a:p>
          <a:p>
            <a:r>
              <a:rPr lang="hu-HU" sz="1200" b="0" i="0" u="none" strike="noStrike" kern="1200" baseline="0" dirty="0" err="1" smtClean="0">
                <a:solidFill>
                  <a:schemeClr val="tx1"/>
                </a:solidFill>
                <a:latin typeface="Times" pitchFamily="18" charset="0"/>
                <a:ea typeface="+mn-ea"/>
                <a:cs typeface="+mn-cs"/>
              </a:rPr>
              <a:t>implementation</a:t>
            </a:r>
            <a:r>
              <a:rPr lang="hu-HU" sz="1200" b="0" i="0" u="none" strike="noStrike" kern="1200" baseline="0" dirty="0" smtClean="0">
                <a:solidFill>
                  <a:schemeClr val="tx1"/>
                </a:solidFill>
                <a:latin typeface="Times" pitchFamily="18" charset="0"/>
                <a:ea typeface="+mn-ea"/>
                <a:cs typeface="+mn-cs"/>
              </a:rPr>
              <a:t>.</a:t>
            </a:r>
          </a:p>
          <a:p>
            <a:r>
              <a:rPr lang="en-US" sz="1200" b="0" i="0" u="none" strike="noStrike" kern="1200" baseline="0" dirty="0" smtClean="0">
                <a:solidFill>
                  <a:schemeClr val="tx1"/>
                </a:solidFill>
                <a:latin typeface="Times" pitchFamily="18" charset="0"/>
                <a:ea typeface="+mn-ea"/>
                <a:cs typeface="+mn-cs"/>
              </a:rPr>
              <a:t>■ You have an existing strategic relationship with one of the relevant providers.</a:t>
            </a:r>
            <a:endParaRPr lang="hu-HU" dirty="0"/>
          </a:p>
        </p:txBody>
      </p:sp>
    </p:spTree>
    <p:extLst>
      <p:ext uri="{BB962C8B-B14F-4D97-AF65-F5344CB8AC3E}">
        <p14:creationId xmlns:p14="http://schemas.microsoft.com/office/powerpoint/2010/main" val="2699765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17600" y="1725613"/>
            <a:ext cx="4867275" cy="3651250"/>
          </a:xfrm>
        </p:spPr>
      </p:sp>
      <p:sp>
        <p:nvSpPr>
          <p:cNvPr id="3" name="Jegyzetek helye 2"/>
          <p:cNvSpPr>
            <a:spLocks noGrp="1"/>
          </p:cNvSpPr>
          <p:nvPr>
            <p:ph type="body" idx="1"/>
          </p:nvPr>
        </p:nvSpPr>
        <p:spPr/>
        <p:txBody>
          <a:bodyPr/>
          <a:lstStyle/>
          <a:p>
            <a:pPr marL="0" marR="0" indent="0" algn="l" defTabSz="949325" rtl="0" eaLnBrk="0" fontAlgn="base" latinLnBrk="0" hangingPunct="0">
              <a:lnSpc>
                <a:spcPct val="100000"/>
              </a:lnSpc>
              <a:spcBef>
                <a:spcPts val="300"/>
              </a:spcBef>
              <a:spcAft>
                <a:spcPts val="300"/>
              </a:spcAft>
              <a:buClrTx/>
              <a:buSzTx/>
              <a:buFontTx/>
              <a:buNone/>
              <a:tabLst/>
              <a:defRPr/>
            </a:pPr>
            <a:r>
              <a:rPr lang="en-US" sz="1200" b="0" i="0" kern="1200" dirty="0" smtClean="0">
                <a:solidFill>
                  <a:schemeClr val="tx1"/>
                </a:solidFill>
                <a:effectLst/>
                <a:latin typeface="Times" pitchFamily="18" charset="0"/>
                <a:ea typeface="+mn-ea"/>
                <a:cs typeface="+mn-cs"/>
              </a:rPr>
              <a:t>There are two main types of IT PPM software buyers looking at products in the market:</a:t>
            </a:r>
            <a:r>
              <a:rPr lang="en-US" dirty="0" smtClean="0"/>
              <a:t/>
            </a:r>
            <a:br>
              <a:rPr lang="en-US" dirty="0" smtClean="0"/>
            </a:br>
            <a:r>
              <a:rPr lang="en-US" sz="1200" b="0" i="0" kern="1200" dirty="0" smtClean="0">
                <a:solidFill>
                  <a:schemeClr val="tx1"/>
                </a:solidFill>
                <a:effectLst/>
                <a:latin typeface="Times" pitchFamily="18" charset="0"/>
                <a:ea typeface="+mn-ea"/>
                <a:cs typeface="+mn-cs"/>
              </a:rPr>
              <a:t>■ Execution-level IT PPM customer — Project managers, resource managers and team members</a:t>
            </a:r>
            <a:r>
              <a:rPr lang="en-US" dirty="0" smtClean="0"/>
              <a:t/>
            </a:r>
            <a:br>
              <a:rPr lang="en-US" dirty="0" smtClean="0"/>
            </a:br>
            <a:r>
              <a:rPr lang="en-US" sz="1200" b="0" i="0" kern="1200" dirty="0" smtClean="0">
                <a:solidFill>
                  <a:schemeClr val="tx1"/>
                </a:solidFill>
                <a:effectLst/>
                <a:latin typeface="Times" pitchFamily="18" charset="0"/>
                <a:ea typeface="+mn-ea"/>
                <a:cs typeface="+mn-cs"/>
              </a:rPr>
              <a:t>interested in a project and resource management product to manage the tactical details of</a:t>
            </a:r>
            <a:r>
              <a:rPr lang="en-US" dirty="0" smtClean="0"/>
              <a:t/>
            </a:r>
            <a:br>
              <a:rPr lang="en-US" dirty="0" smtClean="0"/>
            </a:br>
            <a:r>
              <a:rPr lang="en-US" sz="1200" b="0" i="0" kern="1200" dirty="0" smtClean="0">
                <a:solidFill>
                  <a:schemeClr val="tx1"/>
                </a:solidFill>
                <a:effectLst/>
                <a:latin typeface="Times" pitchFamily="18" charset="0"/>
                <a:ea typeface="+mn-ea"/>
                <a:cs typeface="+mn-cs"/>
              </a:rPr>
              <a:t>project execution and, using reporting services, to communicate progress and expenditures</a:t>
            </a:r>
            <a:r>
              <a:rPr lang="en-US" dirty="0" smtClean="0"/>
              <a:t/>
            </a:r>
            <a:br>
              <a:rPr lang="en-US" dirty="0" smtClean="0"/>
            </a:br>
            <a:r>
              <a:rPr lang="en-US" sz="1200" b="0" i="0" kern="1200" dirty="0" smtClean="0">
                <a:solidFill>
                  <a:schemeClr val="tx1"/>
                </a:solidFill>
                <a:effectLst/>
                <a:latin typeface="Times" pitchFamily="18" charset="0"/>
                <a:ea typeface="+mn-ea"/>
                <a:cs typeface="+mn-cs"/>
              </a:rPr>
              <a:t>back to business sponsors and management</a:t>
            </a:r>
            <a:r>
              <a:rPr lang="en-US" dirty="0" smtClean="0"/>
              <a:t/>
            </a:r>
            <a:br>
              <a:rPr lang="en-US" dirty="0" smtClean="0"/>
            </a:br>
            <a:r>
              <a:rPr lang="en-US" sz="1200" b="0" i="0" kern="1200" dirty="0" smtClean="0">
                <a:solidFill>
                  <a:schemeClr val="tx1"/>
                </a:solidFill>
                <a:effectLst/>
                <a:latin typeface="Times" pitchFamily="18" charset="0"/>
                <a:ea typeface="+mn-ea"/>
                <a:cs typeface="+mn-cs"/>
              </a:rPr>
              <a:t>Project portfolio-level IT PPM customer — Portfolio managers, business sponsors, steering</a:t>
            </a:r>
            <a:r>
              <a:rPr lang="en-US" dirty="0" smtClean="0"/>
              <a:t/>
            </a:r>
            <a:br>
              <a:rPr lang="en-US" dirty="0" smtClean="0"/>
            </a:br>
            <a:r>
              <a:rPr lang="en-US" sz="1200" b="0" i="0" kern="1200" dirty="0" smtClean="0">
                <a:solidFill>
                  <a:schemeClr val="tx1"/>
                </a:solidFill>
                <a:effectLst/>
                <a:latin typeface="Times" pitchFamily="18" charset="0"/>
                <a:ea typeface="+mn-ea"/>
                <a:cs typeface="+mn-cs"/>
              </a:rPr>
              <a:t>committees and/or PMOs interested in creating project-related decision frameworks, selecting</a:t>
            </a:r>
            <a:r>
              <a:rPr lang="en-US" dirty="0" smtClean="0"/>
              <a:t/>
            </a:r>
            <a:br>
              <a:rPr lang="en-US" dirty="0" smtClean="0"/>
            </a:br>
            <a:r>
              <a:rPr lang="en-US" sz="1200" b="0" i="0" kern="1200" dirty="0" smtClean="0">
                <a:solidFill>
                  <a:schemeClr val="tx1"/>
                </a:solidFill>
                <a:effectLst/>
                <a:latin typeface="Times" pitchFamily="18" charset="0"/>
                <a:ea typeface="+mn-ea"/>
                <a:cs typeface="+mn-cs"/>
              </a:rPr>
              <a:t>specific projects based on those frameworks, planning the delivery of those projects or</a:t>
            </a:r>
            <a:r>
              <a:rPr lang="en-US" dirty="0" smtClean="0"/>
              <a:t/>
            </a:r>
            <a:br>
              <a:rPr lang="en-US" dirty="0" smtClean="0"/>
            </a:br>
            <a:r>
              <a:rPr lang="en-US" sz="1200" b="0" i="0" kern="1200" dirty="0" smtClean="0">
                <a:solidFill>
                  <a:schemeClr val="tx1"/>
                </a:solidFill>
                <a:effectLst/>
                <a:latin typeface="Times" pitchFamily="18" charset="0"/>
                <a:ea typeface="+mn-ea"/>
                <a:cs typeface="+mn-cs"/>
              </a:rPr>
              <a:t>investments, tracking those investments at a high level and reporting on these activities</a:t>
            </a:r>
            <a:endParaRPr lang="en-US" dirty="0" smtClean="0"/>
          </a:p>
          <a:p>
            <a:endParaRPr lang="hu-HU" dirty="0" smtClean="0"/>
          </a:p>
          <a:p>
            <a:pPr marL="0" marR="0" indent="0" algn="l" defTabSz="949325" rtl="0" eaLnBrk="0" fontAlgn="base" latinLnBrk="0" hangingPunct="0">
              <a:lnSpc>
                <a:spcPct val="100000"/>
              </a:lnSpc>
              <a:spcBef>
                <a:spcPts val="300"/>
              </a:spcBef>
              <a:spcAft>
                <a:spcPts val="300"/>
              </a:spcAft>
              <a:buClrTx/>
              <a:buSzTx/>
              <a:buFontTx/>
              <a:buNone/>
              <a:tabLst/>
              <a:defRPr/>
            </a:pPr>
            <a:r>
              <a:rPr lang="en-US" sz="1200" b="0" i="0" kern="1200" dirty="0" smtClean="0">
                <a:solidFill>
                  <a:schemeClr val="tx1"/>
                </a:solidFill>
                <a:effectLst/>
                <a:latin typeface="Times" pitchFamily="18" charset="0"/>
                <a:ea typeface="+mn-ea"/>
                <a:cs typeface="+mn-cs"/>
              </a:rPr>
              <a:t>IT Project Portfolio-Level Management Supports the PPM "Sweet Spot"</a:t>
            </a:r>
            <a:r>
              <a:rPr lang="en-US" dirty="0" smtClean="0"/>
              <a:t/>
            </a:r>
            <a:br>
              <a:rPr lang="en-US" dirty="0" smtClean="0"/>
            </a:br>
            <a:r>
              <a:rPr lang="en-US" sz="1200" b="0" i="0" kern="1200" dirty="0" smtClean="0">
                <a:solidFill>
                  <a:schemeClr val="tx1"/>
                </a:solidFill>
                <a:effectLst/>
                <a:latin typeface="Times" pitchFamily="18" charset="0"/>
                <a:ea typeface="+mn-ea"/>
                <a:cs typeface="+mn-cs"/>
              </a:rPr>
              <a:t>For customers who chose a stand-alone IT project portfolio management system, project managers</a:t>
            </a:r>
            <a:r>
              <a:rPr lang="en-US" dirty="0" smtClean="0"/>
              <a:t/>
            </a:r>
            <a:br>
              <a:rPr lang="en-US" dirty="0" smtClean="0"/>
            </a:br>
            <a:r>
              <a:rPr lang="en-US" sz="1200" b="0" i="0" kern="1200" dirty="0" smtClean="0">
                <a:solidFill>
                  <a:schemeClr val="tx1"/>
                </a:solidFill>
                <a:effectLst/>
                <a:latin typeface="Times" pitchFamily="18" charset="0"/>
                <a:ea typeface="+mn-ea"/>
                <a:cs typeface="+mn-cs"/>
              </a:rPr>
              <a:t>can report at summary levels into this system, rather than becoming a slave to it at the work</a:t>
            </a:r>
            <a:r>
              <a:rPr lang="en-US" dirty="0" smtClean="0"/>
              <a:t/>
            </a:r>
            <a:br>
              <a:rPr lang="en-US" dirty="0" smtClean="0"/>
            </a:br>
            <a:r>
              <a:rPr lang="en-US" sz="1200" b="0" i="0" kern="1200" dirty="0" smtClean="0">
                <a:solidFill>
                  <a:schemeClr val="tx1"/>
                </a:solidFill>
                <a:effectLst/>
                <a:latin typeface="Times" pitchFamily="18" charset="0"/>
                <a:ea typeface="+mn-ea"/>
                <a:cs typeface="+mn-cs"/>
              </a:rPr>
              <a:t>breakdown structure level and lower. Project-portfolio-level IT PPM can be purchased as a standalone</a:t>
            </a:r>
            <a:r>
              <a:rPr lang="en-US" dirty="0" smtClean="0"/>
              <a:t/>
            </a:r>
            <a:br>
              <a:rPr lang="en-US" dirty="0" smtClean="0"/>
            </a:br>
            <a:r>
              <a:rPr lang="en-US" sz="1200" b="0" i="0" kern="1200" dirty="0" smtClean="0">
                <a:solidFill>
                  <a:schemeClr val="tx1"/>
                </a:solidFill>
                <a:effectLst/>
                <a:latin typeface="Times" pitchFamily="18" charset="0"/>
                <a:ea typeface="+mn-ea"/>
                <a:cs typeface="+mn-cs"/>
              </a:rPr>
              <a:t>solution disassociated from whatever IT PPM software systems or applications are being</a:t>
            </a:r>
            <a:r>
              <a:rPr lang="en-US" dirty="0" smtClean="0"/>
              <a:t/>
            </a:r>
            <a:br>
              <a:rPr lang="en-US" dirty="0" smtClean="0"/>
            </a:br>
            <a:r>
              <a:rPr lang="en-US" sz="1200" b="0" i="0" kern="1200" dirty="0" smtClean="0">
                <a:solidFill>
                  <a:schemeClr val="tx1"/>
                </a:solidFill>
                <a:effectLst/>
                <a:latin typeface="Times" pitchFamily="18" charset="0"/>
                <a:ea typeface="+mn-ea"/>
                <a:cs typeface="+mn-cs"/>
              </a:rPr>
              <a:t>used for project execution. In fact, having both a top-down portfolio management IT PPM</a:t>
            </a:r>
            <a:r>
              <a:rPr lang="en-US" dirty="0" smtClean="0"/>
              <a:t/>
            </a:r>
            <a:br>
              <a:rPr lang="en-US" dirty="0" smtClean="0"/>
            </a:br>
            <a:r>
              <a:rPr lang="en-US" sz="1200" b="0" i="0" kern="1200" dirty="0" smtClean="0">
                <a:solidFill>
                  <a:schemeClr val="tx1"/>
                </a:solidFill>
                <a:effectLst/>
                <a:latin typeface="Times" pitchFamily="18" charset="0"/>
                <a:ea typeface="+mn-ea"/>
                <a:cs typeface="+mn-cs"/>
              </a:rPr>
              <a:t>configuration and a bottom-up, execution-level IT PPM configuration, using separate instances of</a:t>
            </a:r>
            <a:r>
              <a:rPr lang="en-US" dirty="0" smtClean="0"/>
              <a:t/>
            </a:r>
            <a:br>
              <a:rPr lang="en-US" dirty="0" smtClean="0"/>
            </a:br>
            <a:r>
              <a:rPr lang="en-US" sz="1200" b="0" i="0" kern="1200" dirty="0" smtClean="0">
                <a:solidFill>
                  <a:schemeClr val="tx1"/>
                </a:solidFill>
                <a:effectLst/>
                <a:latin typeface="Times" pitchFamily="18" charset="0"/>
                <a:ea typeface="+mn-ea"/>
                <a:cs typeface="+mn-cs"/>
              </a:rPr>
              <a:t>the same or different PPM products, is increasingly becoming a reality.</a:t>
            </a:r>
            <a:endParaRPr lang="en-US" dirty="0" smtClean="0"/>
          </a:p>
          <a:p>
            <a:endParaRPr lang="hu-HU" dirty="0"/>
          </a:p>
        </p:txBody>
      </p:sp>
    </p:spTree>
    <p:extLst>
      <p:ext uri="{BB962C8B-B14F-4D97-AF65-F5344CB8AC3E}">
        <p14:creationId xmlns:p14="http://schemas.microsoft.com/office/powerpoint/2010/main" val="18900017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17600" y="1725613"/>
            <a:ext cx="4867275" cy="3651250"/>
          </a:xfrm>
        </p:spPr>
      </p:sp>
      <p:sp>
        <p:nvSpPr>
          <p:cNvPr id="3" name="Jegyzetek helye 2"/>
          <p:cNvSpPr>
            <a:spLocks noGrp="1"/>
          </p:cNvSpPr>
          <p:nvPr>
            <p:ph type="body" idx="1"/>
          </p:nvPr>
        </p:nvSpPr>
        <p:spPr/>
        <p:txBody>
          <a:bodyPr/>
          <a:lstStyle/>
          <a:p>
            <a:pPr marL="0" marR="0" indent="0" algn="l" defTabSz="949325" rtl="0" eaLnBrk="0" fontAlgn="base" latinLnBrk="0" hangingPunct="0">
              <a:lnSpc>
                <a:spcPct val="100000"/>
              </a:lnSpc>
              <a:spcBef>
                <a:spcPts val="300"/>
              </a:spcBef>
              <a:spcAft>
                <a:spcPts val="300"/>
              </a:spcAft>
              <a:buClrTx/>
              <a:buSzTx/>
              <a:buFontTx/>
              <a:buNone/>
              <a:tabLst/>
              <a:defRPr/>
            </a:pPr>
            <a:r>
              <a:rPr lang="en-US" sz="1200" b="0" i="0" kern="1200" dirty="0" smtClean="0">
                <a:solidFill>
                  <a:schemeClr val="tx1"/>
                </a:solidFill>
                <a:effectLst/>
                <a:latin typeface="Times" pitchFamily="18" charset="0"/>
                <a:ea typeface="+mn-ea"/>
                <a:cs typeface="+mn-cs"/>
              </a:rPr>
              <a:t>Agile</a:t>
            </a:r>
            <a:r>
              <a:rPr lang="en-US" dirty="0" smtClean="0"/>
              <a:t/>
            </a:r>
            <a:br>
              <a:rPr lang="en-US" dirty="0" smtClean="0"/>
            </a:br>
            <a:r>
              <a:rPr lang="en-US" sz="1200" b="0" i="0" kern="1200" dirty="0" smtClean="0">
                <a:solidFill>
                  <a:schemeClr val="tx1"/>
                </a:solidFill>
                <a:effectLst/>
                <a:latin typeface="Times" pitchFamily="18" charset="0"/>
                <a:ea typeface="+mn-ea"/>
                <a:cs typeface="+mn-cs"/>
              </a:rPr>
              <a:t>Although most IT PPM providers do not have fully supported integration of PPM processes with</a:t>
            </a:r>
            <a:r>
              <a:rPr lang="en-US" dirty="0" smtClean="0"/>
              <a:t/>
            </a:r>
            <a:br>
              <a:rPr lang="en-US" dirty="0" smtClean="0"/>
            </a:br>
            <a:r>
              <a:rPr lang="en-US" sz="1200" b="0" i="0" kern="1200" dirty="0" smtClean="0">
                <a:solidFill>
                  <a:schemeClr val="tx1"/>
                </a:solidFill>
                <a:effectLst/>
                <a:latin typeface="Times" pitchFamily="18" charset="0"/>
                <a:ea typeface="+mn-ea"/>
                <a:cs typeface="+mn-cs"/>
              </a:rPr>
              <a:t>agile development processes to allow a developer to "stay put" when working on agile activities</a:t>
            </a:r>
            <a:r>
              <a:rPr lang="en-US" dirty="0" smtClean="0"/>
              <a:t/>
            </a:r>
            <a:br>
              <a:rPr lang="en-US" dirty="0" smtClean="0"/>
            </a:br>
            <a:r>
              <a:rPr lang="en-US" sz="1200" b="0" i="0" kern="1200" dirty="0" smtClean="0">
                <a:solidFill>
                  <a:schemeClr val="tx1"/>
                </a:solidFill>
                <a:effectLst/>
                <a:latin typeface="Times" pitchFamily="18" charset="0"/>
                <a:ea typeface="+mn-ea"/>
                <a:cs typeface="+mn-cs"/>
              </a:rPr>
              <a:t>(those with PPM reporting implications), there is a growing trend to provide preconfigured IT PPM</a:t>
            </a:r>
            <a:r>
              <a:rPr lang="en-US" dirty="0" smtClean="0"/>
              <a:t/>
            </a:r>
            <a:br>
              <a:rPr lang="en-US" dirty="0" smtClean="0"/>
            </a:br>
            <a:r>
              <a:rPr lang="en-US" sz="1200" b="0" i="0" kern="1200" dirty="0" smtClean="0">
                <a:solidFill>
                  <a:schemeClr val="tx1"/>
                </a:solidFill>
                <a:effectLst/>
                <a:latin typeface="Times" pitchFamily="18" charset="0"/>
                <a:ea typeface="+mn-ea"/>
                <a:cs typeface="+mn-cs"/>
              </a:rPr>
              <a:t>applications supporting collaboration, communication and project portfolio-level reporting for agile</a:t>
            </a:r>
            <a:r>
              <a:rPr lang="en-US" dirty="0" smtClean="0"/>
              <a:t/>
            </a:r>
            <a:br>
              <a:rPr lang="en-US" dirty="0" smtClean="0"/>
            </a:br>
            <a:r>
              <a:rPr lang="en-US" sz="1200" b="0" i="0" kern="1200" dirty="0" smtClean="0">
                <a:solidFill>
                  <a:schemeClr val="tx1"/>
                </a:solidFill>
                <a:effectLst/>
                <a:latin typeface="Times" pitchFamily="18" charset="0"/>
                <a:ea typeface="+mn-ea"/>
                <a:cs typeface="+mn-cs"/>
              </a:rPr>
              <a:t>development. Providers with existing footholds in application development process software</a:t>
            </a:r>
            <a:r>
              <a:rPr lang="en-US" dirty="0" smtClean="0"/>
              <a:t/>
            </a:r>
            <a:br>
              <a:rPr lang="en-US" dirty="0" smtClean="0"/>
            </a:br>
            <a:r>
              <a:rPr lang="en-US" sz="1200" b="0" i="0" kern="1200" dirty="0" smtClean="0">
                <a:solidFill>
                  <a:schemeClr val="tx1"/>
                </a:solidFill>
                <a:effectLst/>
                <a:latin typeface="Times" pitchFamily="18" charset="0"/>
                <a:ea typeface="+mn-ea"/>
                <a:cs typeface="+mn-cs"/>
              </a:rPr>
              <a:t>markets are already planning to provide transparent IT PPM functionality in integrated development</a:t>
            </a:r>
            <a:r>
              <a:rPr lang="en-US" dirty="0" smtClean="0"/>
              <a:t/>
            </a:r>
            <a:br>
              <a:rPr lang="en-US" dirty="0" smtClean="0"/>
            </a:br>
            <a:r>
              <a:rPr lang="en-US" sz="1200" b="0" i="0" kern="1200" dirty="0" smtClean="0">
                <a:solidFill>
                  <a:schemeClr val="tx1"/>
                </a:solidFill>
                <a:effectLst/>
                <a:latin typeface="Times" pitchFamily="18" charset="0"/>
                <a:ea typeface="+mn-ea"/>
                <a:cs typeface="+mn-cs"/>
              </a:rPr>
              <a:t>environments.</a:t>
            </a:r>
            <a:r>
              <a:rPr lang="en-US" dirty="0" smtClean="0"/>
              <a:t/>
            </a:r>
            <a:br>
              <a:rPr lang="en-US" dirty="0" smtClean="0"/>
            </a:br>
            <a:r>
              <a:rPr lang="en-US" sz="1200" b="0" i="0" kern="1200" dirty="0" smtClean="0">
                <a:solidFill>
                  <a:schemeClr val="tx1"/>
                </a:solidFill>
                <a:effectLst/>
                <a:latin typeface="Times" pitchFamily="18" charset="0"/>
                <a:ea typeface="+mn-ea"/>
                <a:cs typeface="+mn-cs"/>
              </a:rPr>
              <a:t>Agile framework - a ppm </a:t>
            </a:r>
            <a:r>
              <a:rPr lang="en-US" sz="1200" b="0" i="0" kern="1200" dirty="0" err="1" smtClean="0">
                <a:solidFill>
                  <a:schemeClr val="tx1"/>
                </a:solidFill>
                <a:effectLst/>
                <a:latin typeface="Times" pitchFamily="18" charset="0"/>
                <a:ea typeface="+mn-ea"/>
                <a:cs typeface="+mn-cs"/>
              </a:rPr>
              <a:t>szoftverek</a:t>
            </a:r>
            <a:r>
              <a:rPr lang="en-US" sz="1200" b="0" i="0" kern="1200" dirty="0" smtClean="0">
                <a:solidFill>
                  <a:schemeClr val="tx1"/>
                </a:solidFill>
                <a:effectLst/>
                <a:latin typeface="Times" pitchFamily="18" charset="0"/>
                <a:ea typeface="+mn-ea"/>
                <a:cs typeface="+mn-cs"/>
              </a:rPr>
              <a:t> </a:t>
            </a:r>
            <a:r>
              <a:rPr lang="en-US" sz="1200" b="0" i="0" kern="1200" dirty="0" err="1" smtClean="0">
                <a:solidFill>
                  <a:schemeClr val="tx1"/>
                </a:solidFill>
                <a:effectLst/>
                <a:latin typeface="Times" pitchFamily="18" charset="0"/>
                <a:ea typeface="+mn-ea"/>
                <a:cs typeface="+mn-cs"/>
              </a:rPr>
              <a:t>ehhez</a:t>
            </a:r>
            <a:r>
              <a:rPr lang="en-US" sz="1200" b="0" i="0" kern="1200" dirty="0" smtClean="0">
                <a:solidFill>
                  <a:schemeClr val="tx1"/>
                </a:solidFill>
                <a:effectLst/>
                <a:latin typeface="Times" pitchFamily="18" charset="0"/>
                <a:ea typeface="+mn-ea"/>
                <a:cs typeface="+mn-cs"/>
              </a:rPr>
              <a:t> </a:t>
            </a:r>
            <a:r>
              <a:rPr lang="en-US" sz="1200" b="0" i="0" kern="1200" dirty="0" err="1" smtClean="0">
                <a:solidFill>
                  <a:schemeClr val="tx1"/>
                </a:solidFill>
                <a:effectLst/>
                <a:latin typeface="Times" pitchFamily="18" charset="0"/>
                <a:ea typeface="+mn-ea"/>
                <a:cs typeface="+mn-cs"/>
              </a:rPr>
              <a:t>igazodnak</a:t>
            </a:r>
            <a:endParaRPr lang="en-US" dirty="0" smtClean="0"/>
          </a:p>
          <a:p>
            <a:endParaRPr lang="hu-HU" dirty="0"/>
          </a:p>
        </p:txBody>
      </p:sp>
    </p:spTree>
    <p:extLst>
      <p:ext uri="{BB962C8B-B14F-4D97-AF65-F5344CB8AC3E}">
        <p14:creationId xmlns:p14="http://schemas.microsoft.com/office/powerpoint/2010/main" val="11223188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7" name="Picture 16"/>
          <p:cNvPicPr preferRelativeResize="0">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3200400"/>
          </a:xfrm>
          <a:prstGeom prst="rect">
            <a:avLst/>
          </a:prstGeom>
        </p:spPr>
      </p:pic>
      <p:sp>
        <p:nvSpPr>
          <p:cNvPr id="5" name="Rectangle 288"/>
          <p:cNvSpPr>
            <a:spLocks noChangeArrowheads="1"/>
          </p:cNvSpPr>
          <p:nvPr userDrawn="1"/>
        </p:nvSpPr>
        <p:spPr bwMode="gray">
          <a:xfrm>
            <a:off x="381000" y="6278563"/>
            <a:ext cx="6577940" cy="414337"/>
          </a:xfrm>
          <a:prstGeom prst="rect">
            <a:avLst/>
          </a:prstGeom>
          <a:noFill/>
          <a:ln w="12700">
            <a:noFill/>
            <a:miter lim="800000"/>
            <a:headEnd type="none" w="sm" len="sm"/>
            <a:tailEnd type="none" w="sm" len="sm"/>
          </a:ln>
          <a:effectLst/>
        </p:spPr>
        <p:txBody>
          <a:bodyPr lIns="0" tIns="0" rIns="0" bIns="0"/>
          <a:lstStyle/>
          <a:p>
            <a:pPr algn="l" rtl="0" fontAlgn="base"/>
            <a:r>
              <a:rPr lang="en-US" sz="700" b="0" kern="1200" dirty="0" smtClean="0">
                <a:solidFill>
                  <a:srgbClr val="969696"/>
                </a:solidFill>
                <a:latin typeface="Arial" charset="0"/>
                <a:ea typeface="Arial Unicode MS" pitchFamily="34" charset="-128"/>
                <a:cs typeface="Arial Unicode MS" pitchFamily="34" charset="-128"/>
              </a:rPr>
              <a:t>This presentation, including any supporting materials, is owned by Gartner, Inc. and/or its affiliates and is for the sole use of the intended Gartner audience or other authorized recipients. This presentation may contain information that is confidential, proprietary or otherwise legally protected, and it may not be further copied, distributed or publicly displayed without the express written permission of Gartner, Inc. or its affiliates.</a:t>
            </a:r>
            <a:br>
              <a:rPr lang="en-US" sz="700" b="0" kern="1200" dirty="0" smtClean="0">
                <a:solidFill>
                  <a:srgbClr val="969696"/>
                </a:solidFill>
                <a:latin typeface="Arial" charset="0"/>
                <a:ea typeface="Arial Unicode MS" pitchFamily="34" charset="-128"/>
                <a:cs typeface="Arial Unicode MS" pitchFamily="34" charset="-128"/>
              </a:rPr>
            </a:br>
            <a:r>
              <a:rPr lang="en-US" sz="700" b="0" kern="1200" dirty="0" smtClean="0">
                <a:solidFill>
                  <a:srgbClr val="969696"/>
                </a:solidFill>
                <a:latin typeface="Arial" charset="0"/>
                <a:ea typeface="Arial Unicode MS" pitchFamily="34" charset="-128"/>
                <a:cs typeface="Arial Unicode MS" pitchFamily="34" charset="-128"/>
              </a:rPr>
              <a:t>© 2013 Gartner, Inc. and/or its affiliates. All rights reserved.</a:t>
            </a:r>
          </a:p>
        </p:txBody>
      </p:sp>
      <p:grpSp>
        <p:nvGrpSpPr>
          <p:cNvPr id="6" name="Group 292"/>
          <p:cNvGrpSpPr>
            <a:grpSpLocks noChangeAspect="1"/>
          </p:cNvGrpSpPr>
          <p:nvPr userDrawn="1"/>
        </p:nvGrpSpPr>
        <p:grpSpPr bwMode="auto">
          <a:xfrm>
            <a:off x="7493000" y="6369050"/>
            <a:ext cx="1143000" cy="257175"/>
            <a:chOff x="3020" y="3469"/>
            <a:chExt cx="1440" cy="326"/>
          </a:xfrm>
        </p:grpSpPr>
        <p:sp>
          <p:nvSpPr>
            <p:cNvPr id="7" name="Freeform 293"/>
            <p:cNvSpPr>
              <a:spLocks noChangeAspect="1"/>
            </p:cNvSpPr>
            <p:nvPr userDrawn="1"/>
          </p:nvSpPr>
          <p:spPr bwMode="gray">
            <a:xfrm>
              <a:off x="4322" y="3576"/>
              <a:ext cx="132" cy="211"/>
            </a:xfrm>
            <a:custGeom>
              <a:avLst/>
              <a:gdLst/>
              <a:ahLst/>
              <a:cxnLst>
                <a:cxn ang="0">
                  <a:pos x="132" y="0"/>
                </a:cxn>
                <a:cxn ang="0">
                  <a:pos x="128" y="50"/>
                </a:cxn>
                <a:cxn ang="0">
                  <a:pos x="106" y="50"/>
                </a:cxn>
                <a:cxn ang="0">
                  <a:pos x="106" y="50"/>
                </a:cxn>
                <a:cxn ang="0">
                  <a:pos x="96" y="50"/>
                </a:cxn>
                <a:cxn ang="0">
                  <a:pos x="86" y="54"/>
                </a:cxn>
                <a:cxn ang="0">
                  <a:pos x="78" y="60"/>
                </a:cxn>
                <a:cxn ang="0">
                  <a:pos x="70" y="66"/>
                </a:cxn>
                <a:cxn ang="0">
                  <a:pos x="64" y="74"/>
                </a:cxn>
                <a:cxn ang="0">
                  <a:pos x="60" y="82"/>
                </a:cxn>
                <a:cxn ang="0">
                  <a:pos x="58" y="92"/>
                </a:cxn>
                <a:cxn ang="0">
                  <a:pos x="58" y="100"/>
                </a:cxn>
                <a:cxn ang="0">
                  <a:pos x="58" y="212"/>
                </a:cxn>
                <a:cxn ang="0">
                  <a:pos x="0" y="212"/>
                </a:cxn>
                <a:cxn ang="0">
                  <a:pos x="0" y="0"/>
                </a:cxn>
                <a:cxn ang="0">
                  <a:pos x="54" y="0"/>
                </a:cxn>
                <a:cxn ang="0">
                  <a:pos x="56" y="26"/>
                </a:cxn>
                <a:cxn ang="0">
                  <a:pos x="56" y="26"/>
                </a:cxn>
                <a:cxn ang="0">
                  <a:pos x="66" y="14"/>
                </a:cxn>
                <a:cxn ang="0">
                  <a:pos x="78" y="6"/>
                </a:cxn>
                <a:cxn ang="0">
                  <a:pos x="94" y="2"/>
                </a:cxn>
                <a:cxn ang="0">
                  <a:pos x="112" y="0"/>
                </a:cxn>
                <a:cxn ang="0">
                  <a:pos x="132" y="0"/>
                </a:cxn>
              </a:cxnLst>
              <a:rect l="0" t="0" r="r" b="b"/>
              <a:pathLst>
                <a:path w="132" h="212">
                  <a:moveTo>
                    <a:pt x="132" y="0"/>
                  </a:moveTo>
                  <a:lnTo>
                    <a:pt x="128" y="50"/>
                  </a:lnTo>
                  <a:lnTo>
                    <a:pt x="106" y="50"/>
                  </a:lnTo>
                  <a:lnTo>
                    <a:pt x="106" y="50"/>
                  </a:lnTo>
                  <a:lnTo>
                    <a:pt x="96" y="50"/>
                  </a:lnTo>
                  <a:lnTo>
                    <a:pt x="86" y="54"/>
                  </a:lnTo>
                  <a:lnTo>
                    <a:pt x="78" y="60"/>
                  </a:lnTo>
                  <a:lnTo>
                    <a:pt x="70" y="66"/>
                  </a:lnTo>
                  <a:lnTo>
                    <a:pt x="64" y="74"/>
                  </a:lnTo>
                  <a:lnTo>
                    <a:pt x="60" y="82"/>
                  </a:lnTo>
                  <a:lnTo>
                    <a:pt x="58" y="92"/>
                  </a:lnTo>
                  <a:lnTo>
                    <a:pt x="58" y="100"/>
                  </a:lnTo>
                  <a:lnTo>
                    <a:pt x="58" y="212"/>
                  </a:lnTo>
                  <a:lnTo>
                    <a:pt x="0" y="212"/>
                  </a:lnTo>
                  <a:lnTo>
                    <a:pt x="0" y="0"/>
                  </a:lnTo>
                  <a:lnTo>
                    <a:pt x="54" y="0"/>
                  </a:lnTo>
                  <a:lnTo>
                    <a:pt x="56" y="26"/>
                  </a:lnTo>
                  <a:lnTo>
                    <a:pt x="56" y="26"/>
                  </a:lnTo>
                  <a:lnTo>
                    <a:pt x="66" y="14"/>
                  </a:lnTo>
                  <a:lnTo>
                    <a:pt x="78" y="6"/>
                  </a:lnTo>
                  <a:lnTo>
                    <a:pt x="94" y="2"/>
                  </a:lnTo>
                  <a:lnTo>
                    <a:pt x="112" y="0"/>
                  </a:lnTo>
                  <a:lnTo>
                    <a:pt x="132" y="0"/>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8" name="Freeform 294"/>
            <p:cNvSpPr>
              <a:spLocks noChangeAspect="1"/>
            </p:cNvSpPr>
            <p:nvPr userDrawn="1"/>
          </p:nvSpPr>
          <p:spPr bwMode="gray">
            <a:xfrm>
              <a:off x="3860" y="3570"/>
              <a:ext cx="194" cy="217"/>
            </a:xfrm>
            <a:custGeom>
              <a:avLst/>
              <a:gdLst/>
              <a:ahLst/>
              <a:cxnLst>
                <a:cxn ang="0">
                  <a:pos x="194" y="218"/>
                </a:cxn>
                <a:cxn ang="0">
                  <a:pos x="136" y="218"/>
                </a:cxn>
                <a:cxn ang="0">
                  <a:pos x="136" y="106"/>
                </a:cxn>
                <a:cxn ang="0">
                  <a:pos x="136" y="106"/>
                </a:cxn>
                <a:cxn ang="0">
                  <a:pos x="136" y="88"/>
                </a:cxn>
                <a:cxn ang="0">
                  <a:pos x="134" y="78"/>
                </a:cxn>
                <a:cxn ang="0">
                  <a:pos x="132" y="70"/>
                </a:cxn>
                <a:cxn ang="0">
                  <a:pos x="128" y="64"/>
                </a:cxn>
                <a:cxn ang="0">
                  <a:pos x="122" y="58"/>
                </a:cxn>
                <a:cxn ang="0">
                  <a:pos x="112" y="54"/>
                </a:cxn>
                <a:cxn ang="0">
                  <a:pos x="102" y="52"/>
                </a:cxn>
                <a:cxn ang="0">
                  <a:pos x="102" y="52"/>
                </a:cxn>
                <a:cxn ang="0">
                  <a:pos x="90" y="54"/>
                </a:cxn>
                <a:cxn ang="0">
                  <a:pos x="82" y="56"/>
                </a:cxn>
                <a:cxn ang="0">
                  <a:pos x="74" y="62"/>
                </a:cxn>
                <a:cxn ang="0">
                  <a:pos x="68" y="68"/>
                </a:cxn>
                <a:cxn ang="0">
                  <a:pos x="62" y="76"/>
                </a:cxn>
                <a:cxn ang="0">
                  <a:pos x="60" y="84"/>
                </a:cxn>
                <a:cxn ang="0">
                  <a:pos x="58" y="92"/>
                </a:cxn>
                <a:cxn ang="0">
                  <a:pos x="58" y="102"/>
                </a:cxn>
                <a:cxn ang="0">
                  <a:pos x="58" y="218"/>
                </a:cxn>
                <a:cxn ang="0">
                  <a:pos x="0" y="218"/>
                </a:cxn>
                <a:cxn ang="0">
                  <a:pos x="0" y="6"/>
                </a:cxn>
                <a:cxn ang="0">
                  <a:pos x="52" y="6"/>
                </a:cxn>
                <a:cxn ang="0">
                  <a:pos x="54" y="32"/>
                </a:cxn>
                <a:cxn ang="0">
                  <a:pos x="54" y="32"/>
                </a:cxn>
                <a:cxn ang="0">
                  <a:pos x="64" y="20"/>
                </a:cxn>
                <a:cxn ang="0">
                  <a:pos x="78" y="10"/>
                </a:cxn>
                <a:cxn ang="0">
                  <a:pos x="88" y="6"/>
                </a:cxn>
                <a:cxn ang="0">
                  <a:pos x="96" y="4"/>
                </a:cxn>
                <a:cxn ang="0">
                  <a:pos x="106" y="2"/>
                </a:cxn>
                <a:cxn ang="0">
                  <a:pos x="118" y="0"/>
                </a:cxn>
                <a:cxn ang="0">
                  <a:pos x="118" y="0"/>
                </a:cxn>
                <a:cxn ang="0">
                  <a:pos x="138" y="2"/>
                </a:cxn>
                <a:cxn ang="0">
                  <a:pos x="154" y="8"/>
                </a:cxn>
                <a:cxn ang="0">
                  <a:pos x="168" y="16"/>
                </a:cxn>
                <a:cxn ang="0">
                  <a:pos x="178" y="26"/>
                </a:cxn>
                <a:cxn ang="0">
                  <a:pos x="186" y="40"/>
                </a:cxn>
                <a:cxn ang="0">
                  <a:pos x="190" y="54"/>
                </a:cxn>
                <a:cxn ang="0">
                  <a:pos x="194" y="70"/>
                </a:cxn>
                <a:cxn ang="0">
                  <a:pos x="194" y="86"/>
                </a:cxn>
                <a:cxn ang="0">
                  <a:pos x="194" y="218"/>
                </a:cxn>
              </a:cxnLst>
              <a:rect l="0" t="0" r="r" b="b"/>
              <a:pathLst>
                <a:path w="194" h="218">
                  <a:moveTo>
                    <a:pt x="194" y="218"/>
                  </a:moveTo>
                  <a:lnTo>
                    <a:pt x="136" y="218"/>
                  </a:lnTo>
                  <a:lnTo>
                    <a:pt x="136" y="106"/>
                  </a:lnTo>
                  <a:lnTo>
                    <a:pt x="136" y="106"/>
                  </a:lnTo>
                  <a:lnTo>
                    <a:pt x="136" y="88"/>
                  </a:lnTo>
                  <a:lnTo>
                    <a:pt x="134" y="78"/>
                  </a:lnTo>
                  <a:lnTo>
                    <a:pt x="132" y="70"/>
                  </a:lnTo>
                  <a:lnTo>
                    <a:pt x="128" y="64"/>
                  </a:lnTo>
                  <a:lnTo>
                    <a:pt x="122" y="58"/>
                  </a:lnTo>
                  <a:lnTo>
                    <a:pt x="112" y="54"/>
                  </a:lnTo>
                  <a:lnTo>
                    <a:pt x="102" y="52"/>
                  </a:lnTo>
                  <a:lnTo>
                    <a:pt x="102" y="52"/>
                  </a:lnTo>
                  <a:lnTo>
                    <a:pt x="90" y="54"/>
                  </a:lnTo>
                  <a:lnTo>
                    <a:pt x="82" y="56"/>
                  </a:lnTo>
                  <a:lnTo>
                    <a:pt x="74" y="62"/>
                  </a:lnTo>
                  <a:lnTo>
                    <a:pt x="68" y="68"/>
                  </a:lnTo>
                  <a:lnTo>
                    <a:pt x="62" y="76"/>
                  </a:lnTo>
                  <a:lnTo>
                    <a:pt x="60" y="84"/>
                  </a:lnTo>
                  <a:lnTo>
                    <a:pt x="58" y="92"/>
                  </a:lnTo>
                  <a:lnTo>
                    <a:pt x="58" y="102"/>
                  </a:lnTo>
                  <a:lnTo>
                    <a:pt x="58" y="218"/>
                  </a:lnTo>
                  <a:lnTo>
                    <a:pt x="0" y="218"/>
                  </a:lnTo>
                  <a:lnTo>
                    <a:pt x="0" y="6"/>
                  </a:lnTo>
                  <a:lnTo>
                    <a:pt x="52" y="6"/>
                  </a:lnTo>
                  <a:lnTo>
                    <a:pt x="54" y="32"/>
                  </a:lnTo>
                  <a:lnTo>
                    <a:pt x="54" y="32"/>
                  </a:lnTo>
                  <a:lnTo>
                    <a:pt x="64" y="20"/>
                  </a:lnTo>
                  <a:lnTo>
                    <a:pt x="78" y="10"/>
                  </a:lnTo>
                  <a:lnTo>
                    <a:pt x="88" y="6"/>
                  </a:lnTo>
                  <a:lnTo>
                    <a:pt x="96" y="4"/>
                  </a:lnTo>
                  <a:lnTo>
                    <a:pt x="106" y="2"/>
                  </a:lnTo>
                  <a:lnTo>
                    <a:pt x="118" y="0"/>
                  </a:lnTo>
                  <a:lnTo>
                    <a:pt x="118" y="0"/>
                  </a:lnTo>
                  <a:lnTo>
                    <a:pt x="138" y="2"/>
                  </a:lnTo>
                  <a:lnTo>
                    <a:pt x="154" y="8"/>
                  </a:lnTo>
                  <a:lnTo>
                    <a:pt x="168" y="16"/>
                  </a:lnTo>
                  <a:lnTo>
                    <a:pt x="178" y="26"/>
                  </a:lnTo>
                  <a:lnTo>
                    <a:pt x="186" y="40"/>
                  </a:lnTo>
                  <a:lnTo>
                    <a:pt x="190" y="54"/>
                  </a:lnTo>
                  <a:lnTo>
                    <a:pt x="194" y="70"/>
                  </a:lnTo>
                  <a:lnTo>
                    <a:pt x="194" y="86"/>
                  </a:lnTo>
                  <a:lnTo>
                    <a:pt x="194" y="218"/>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9" name="Freeform 295"/>
            <p:cNvSpPr>
              <a:spLocks noChangeAspect="1"/>
            </p:cNvSpPr>
            <p:nvPr userDrawn="1"/>
          </p:nvSpPr>
          <p:spPr bwMode="gray">
            <a:xfrm>
              <a:off x="3720" y="3515"/>
              <a:ext cx="114" cy="276"/>
            </a:xfrm>
            <a:custGeom>
              <a:avLst/>
              <a:gdLst/>
              <a:ahLst/>
              <a:cxnLst>
                <a:cxn ang="0">
                  <a:pos x="114" y="224"/>
                </a:cxn>
                <a:cxn ang="0">
                  <a:pos x="110" y="272"/>
                </a:cxn>
                <a:cxn ang="0">
                  <a:pos x="110" y="272"/>
                </a:cxn>
                <a:cxn ang="0">
                  <a:pos x="90" y="276"/>
                </a:cxn>
                <a:cxn ang="0">
                  <a:pos x="70" y="276"/>
                </a:cxn>
                <a:cxn ang="0">
                  <a:pos x="70" y="276"/>
                </a:cxn>
                <a:cxn ang="0">
                  <a:pos x="50" y="276"/>
                </a:cxn>
                <a:cxn ang="0">
                  <a:pos x="36" y="272"/>
                </a:cxn>
                <a:cxn ang="0">
                  <a:pos x="24" y="266"/>
                </a:cxn>
                <a:cxn ang="0">
                  <a:pos x="14" y="258"/>
                </a:cxn>
                <a:cxn ang="0">
                  <a:pos x="8" y="248"/>
                </a:cxn>
                <a:cxn ang="0">
                  <a:pos x="2" y="234"/>
                </a:cxn>
                <a:cxn ang="0">
                  <a:pos x="0" y="220"/>
                </a:cxn>
                <a:cxn ang="0">
                  <a:pos x="0" y="202"/>
                </a:cxn>
                <a:cxn ang="0">
                  <a:pos x="0" y="0"/>
                </a:cxn>
                <a:cxn ang="0">
                  <a:pos x="58" y="0"/>
                </a:cxn>
                <a:cxn ang="0">
                  <a:pos x="58" y="60"/>
                </a:cxn>
                <a:cxn ang="0">
                  <a:pos x="114" y="60"/>
                </a:cxn>
                <a:cxn ang="0">
                  <a:pos x="110" y="110"/>
                </a:cxn>
                <a:cxn ang="0">
                  <a:pos x="58" y="110"/>
                </a:cxn>
                <a:cxn ang="0">
                  <a:pos x="58" y="198"/>
                </a:cxn>
                <a:cxn ang="0">
                  <a:pos x="58" y="198"/>
                </a:cxn>
                <a:cxn ang="0">
                  <a:pos x="58" y="210"/>
                </a:cxn>
                <a:cxn ang="0">
                  <a:pos x="62" y="220"/>
                </a:cxn>
                <a:cxn ang="0">
                  <a:pos x="66" y="224"/>
                </a:cxn>
                <a:cxn ang="0">
                  <a:pos x="70" y="226"/>
                </a:cxn>
                <a:cxn ang="0">
                  <a:pos x="84" y="228"/>
                </a:cxn>
                <a:cxn ang="0">
                  <a:pos x="84" y="228"/>
                </a:cxn>
                <a:cxn ang="0">
                  <a:pos x="98" y="228"/>
                </a:cxn>
                <a:cxn ang="0">
                  <a:pos x="114" y="224"/>
                </a:cxn>
                <a:cxn ang="0">
                  <a:pos x="114" y="224"/>
                </a:cxn>
              </a:cxnLst>
              <a:rect l="0" t="0" r="r" b="b"/>
              <a:pathLst>
                <a:path w="114" h="276">
                  <a:moveTo>
                    <a:pt x="114" y="224"/>
                  </a:moveTo>
                  <a:lnTo>
                    <a:pt x="110" y="272"/>
                  </a:lnTo>
                  <a:lnTo>
                    <a:pt x="110" y="272"/>
                  </a:lnTo>
                  <a:lnTo>
                    <a:pt x="90" y="276"/>
                  </a:lnTo>
                  <a:lnTo>
                    <a:pt x="70" y="276"/>
                  </a:lnTo>
                  <a:lnTo>
                    <a:pt x="70" y="276"/>
                  </a:lnTo>
                  <a:lnTo>
                    <a:pt x="50" y="276"/>
                  </a:lnTo>
                  <a:lnTo>
                    <a:pt x="36" y="272"/>
                  </a:lnTo>
                  <a:lnTo>
                    <a:pt x="24" y="266"/>
                  </a:lnTo>
                  <a:lnTo>
                    <a:pt x="14" y="258"/>
                  </a:lnTo>
                  <a:lnTo>
                    <a:pt x="8" y="248"/>
                  </a:lnTo>
                  <a:lnTo>
                    <a:pt x="2" y="234"/>
                  </a:lnTo>
                  <a:lnTo>
                    <a:pt x="0" y="220"/>
                  </a:lnTo>
                  <a:lnTo>
                    <a:pt x="0" y="202"/>
                  </a:lnTo>
                  <a:lnTo>
                    <a:pt x="0" y="0"/>
                  </a:lnTo>
                  <a:lnTo>
                    <a:pt x="58" y="0"/>
                  </a:lnTo>
                  <a:lnTo>
                    <a:pt x="58" y="60"/>
                  </a:lnTo>
                  <a:lnTo>
                    <a:pt x="114" y="60"/>
                  </a:lnTo>
                  <a:lnTo>
                    <a:pt x="110" y="110"/>
                  </a:lnTo>
                  <a:lnTo>
                    <a:pt x="58" y="110"/>
                  </a:lnTo>
                  <a:lnTo>
                    <a:pt x="58" y="198"/>
                  </a:lnTo>
                  <a:lnTo>
                    <a:pt x="58" y="198"/>
                  </a:lnTo>
                  <a:lnTo>
                    <a:pt x="58" y="210"/>
                  </a:lnTo>
                  <a:lnTo>
                    <a:pt x="62" y="220"/>
                  </a:lnTo>
                  <a:lnTo>
                    <a:pt x="66" y="224"/>
                  </a:lnTo>
                  <a:lnTo>
                    <a:pt x="70" y="226"/>
                  </a:lnTo>
                  <a:lnTo>
                    <a:pt x="84" y="228"/>
                  </a:lnTo>
                  <a:lnTo>
                    <a:pt x="84" y="228"/>
                  </a:lnTo>
                  <a:lnTo>
                    <a:pt x="98" y="228"/>
                  </a:lnTo>
                  <a:lnTo>
                    <a:pt x="114" y="224"/>
                  </a:lnTo>
                  <a:lnTo>
                    <a:pt x="114" y="224"/>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10" name="Freeform 296"/>
            <p:cNvSpPr>
              <a:spLocks noChangeAspect="1"/>
            </p:cNvSpPr>
            <p:nvPr userDrawn="1"/>
          </p:nvSpPr>
          <p:spPr bwMode="gray">
            <a:xfrm>
              <a:off x="3574" y="3576"/>
              <a:ext cx="126" cy="211"/>
            </a:xfrm>
            <a:custGeom>
              <a:avLst/>
              <a:gdLst/>
              <a:ahLst/>
              <a:cxnLst>
                <a:cxn ang="0">
                  <a:pos x="126" y="0"/>
                </a:cxn>
                <a:cxn ang="0">
                  <a:pos x="122" y="50"/>
                </a:cxn>
                <a:cxn ang="0">
                  <a:pos x="106" y="50"/>
                </a:cxn>
                <a:cxn ang="0">
                  <a:pos x="106" y="50"/>
                </a:cxn>
                <a:cxn ang="0">
                  <a:pos x="96" y="50"/>
                </a:cxn>
                <a:cxn ang="0">
                  <a:pos x="86" y="54"/>
                </a:cxn>
                <a:cxn ang="0">
                  <a:pos x="76" y="60"/>
                </a:cxn>
                <a:cxn ang="0">
                  <a:pos x="70" y="66"/>
                </a:cxn>
                <a:cxn ang="0">
                  <a:pos x="64" y="74"/>
                </a:cxn>
                <a:cxn ang="0">
                  <a:pos x="60" y="82"/>
                </a:cxn>
                <a:cxn ang="0">
                  <a:pos x="58" y="92"/>
                </a:cxn>
                <a:cxn ang="0">
                  <a:pos x="58" y="100"/>
                </a:cxn>
                <a:cxn ang="0">
                  <a:pos x="58" y="212"/>
                </a:cxn>
                <a:cxn ang="0">
                  <a:pos x="0" y="212"/>
                </a:cxn>
                <a:cxn ang="0">
                  <a:pos x="0" y="0"/>
                </a:cxn>
                <a:cxn ang="0">
                  <a:pos x="54" y="0"/>
                </a:cxn>
                <a:cxn ang="0">
                  <a:pos x="56" y="26"/>
                </a:cxn>
                <a:cxn ang="0">
                  <a:pos x="56" y="26"/>
                </a:cxn>
                <a:cxn ang="0">
                  <a:pos x="66" y="14"/>
                </a:cxn>
                <a:cxn ang="0">
                  <a:pos x="80" y="6"/>
                </a:cxn>
                <a:cxn ang="0">
                  <a:pos x="94" y="2"/>
                </a:cxn>
                <a:cxn ang="0">
                  <a:pos x="112" y="0"/>
                </a:cxn>
                <a:cxn ang="0">
                  <a:pos x="126" y="0"/>
                </a:cxn>
              </a:cxnLst>
              <a:rect l="0" t="0" r="r" b="b"/>
              <a:pathLst>
                <a:path w="126" h="212">
                  <a:moveTo>
                    <a:pt x="126" y="0"/>
                  </a:moveTo>
                  <a:lnTo>
                    <a:pt x="122" y="50"/>
                  </a:lnTo>
                  <a:lnTo>
                    <a:pt x="106" y="50"/>
                  </a:lnTo>
                  <a:lnTo>
                    <a:pt x="106" y="50"/>
                  </a:lnTo>
                  <a:lnTo>
                    <a:pt x="96" y="50"/>
                  </a:lnTo>
                  <a:lnTo>
                    <a:pt x="86" y="54"/>
                  </a:lnTo>
                  <a:lnTo>
                    <a:pt x="76" y="60"/>
                  </a:lnTo>
                  <a:lnTo>
                    <a:pt x="70" y="66"/>
                  </a:lnTo>
                  <a:lnTo>
                    <a:pt x="64" y="74"/>
                  </a:lnTo>
                  <a:lnTo>
                    <a:pt x="60" y="82"/>
                  </a:lnTo>
                  <a:lnTo>
                    <a:pt x="58" y="92"/>
                  </a:lnTo>
                  <a:lnTo>
                    <a:pt x="58" y="100"/>
                  </a:lnTo>
                  <a:lnTo>
                    <a:pt x="58" y="212"/>
                  </a:lnTo>
                  <a:lnTo>
                    <a:pt x="0" y="212"/>
                  </a:lnTo>
                  <a:lnTo>
                    <a:pt x="0" y="0"/>
                  </a:lnTo>
                  <a:lnTo>
                    <a:pt x="54" y="0"/>
                  </a:lnTo>
                  <a:lnTo>
                    <a:pt x="56" y="26"/>
                  </a:lnTo>
                  <a:lnTo>
                    <a:pt x="56" y="26"/>
                  </a:lnTo>
                  <a:lnTo>
                    <a:pt x="66" y="14"/>
                  </a:lnTo>
                  <a:lnTo>
                    <a:pt x="80" y="6"/>
                  </a:lnTo>
                  <a:lnTo>
                    <a:pt x="94" y="2"/>
                  </a:lnTo>
                  <a:lnTo>
                    <a:pt x="112" y="0"/>
                  </a:lnTo>
                  <a:lnTo>
                    <a:pt x="126" y="0"/>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11" name="Freeform 297"/>
            <p:cNvSpPr>
              <a:spLocks noChangeAspect="1"/>
            </p:cNvSpPr>
            <p:nvPr userDrawn="1"/>
          </p:nvSpPr>
          <p:spPr bwMode="gray">
            <a:xfrm>
              <a:off x="3020" y="3469"/>
              <a:ext cx="294" cy="326"/>
            </a:xfrm>
            <a:custGeom>
              <a:avLst/>
              <a:gdLst/>
              <a:ahLst/>
              <a:cxnLst>
                <a:cxn ang="0">
                  <a:pos x="294" y="296"/>
                </a:cxn>
                <a:cxn ang="0">
                  <a:pos x="234" y="320"/>
                </a:cxn>
                <a:cxn ang="0">
                  <a:pos x="202" y="326"/>
                </a:cxn>
                <a:cxn ang="0">
                  <a:pos x="164" y="326"/>
                </a:cxn>
                <a:cxn ang="0">
                  <a:pos x="148" y="326"/>
                </a:cxn>
                <a:cxn ang="0">
                  <a:pos x="114" y="320"/>
                </a:cxn>
                <a:cxn ang="0">
                  <a:pos x="84" y="308"/>
                </a:cxn>
                <a:cxn ang="0">
                  <a:pos x="58" y="292"/>
                </a:cxn>
                <a:cxn ang="0">
                  <a:pos x="36" y="272"/>
                </a:cxn>
                <a:cxn ang="0">
                  <a:pos x="20" y="246"/>
                </a:cxn>
                <a:cxn ang="0">
                  <a:pos x="8" y="216"/>
                </a:cxn>
                <a:cxn ang="0">
                  <a:pos x="2" y="182"/>
                </a:cxn>
                <a:cxn ang="0">
                  <a:pos x="0" y="164"/>
                </a:cxn>
                <a:cxn ang="0">
                  <a:pos x="4" y="128"/>
                </a:cxn>
                <a:cxn ang="0">
                  <a:pos x="12" y="96"/>
                </a:cxn>
                <a:cxn ang="0">
                  <a:pos x="28" y="68"/>
                </a:cxn>
                <a:cxn ang="0">
                  <a:pos x="48" y="44"/>
                </a:cxn>
                <a:cxn ang="0">
                  <a:pos x="72" y="26"/>
                </a:cxn>
                <a:cxn ang="0">
                  <a:pos x="100" y="12"/>
                </a:cxn>
                <a:cxn ang="0">
                  <a:pos x="130" y="2"/>
                </a:cxn>
                <a:cxn ang="0">
                  <a:pos x="164" y="0"/>
                </a:cxn>
                <a:cxn ang="0">
                  <a:pos x="182" y="0"/>
                </a:cxn>
                <a:cxn ang="0">
                  <a:pos x="216" y="4"/>
                </a:cxn>
                <a:cxn ang="0">
                  <a:pos x="248" y="14"/>
                </a:cxn>
                <a:cxn ang="0">
                  <a:pos x="276" y="30"/>
                </a:cxn>
                <a:cxn ang="0">
                  <a:pos x="250" y="82"/>
                </a:cxn>
                <a:cxn ang="0">
                  <a:pos x="232" y="70"/>
                </a:cxn>
                <a:cxn ang="0">
                  <a:pos x="188" y="56"/>
                </a:cxn>
                <a:cxn ang="0">
                  <a:pos x="162" y="56"/>
                </a:cxn>
                <a:cxn ang="0">
                  <a:pos x="122" y="64"/>
                </a:cxn>
                <a:cxn ang="0">
                  <a:pos x="90" y="86"/>
                </a:cxn>
                <a:cxn ang="0">
                  <a:pos x="72" y="120"/>
                </a:cxn>
                <a:cxn ang="0">
                  <a:pos x="64" y="160"/>
                </a:cxn>
                <a:cxn ang="0">
                  <a:pos x="66" y="184"/>
                </a:cxn>
                <a:cxn ang="0">
                  <a:pos x="80" y="224"/>
                </a:cxn>
                <a:cxn ang="0">
                  <a:pos x="106" y="254"/>
                </a:cxn>
                <a:cxn ang="0">
                  <a:pos x="144" y="270"/>
                </a:cxn>
                <a:cxn ang="0">
                  <a:pos x="166" y="272"/>
                </a:cxn>
                <a:cxn ang="0">
                  <a:pos x="204" y="270"/>
                </a:cxn>
                <a:cxn ang="0">
                  <a:pos x="234" y="260"/>
                </a:cxn>
                <a:cxn ang="0">
                  <a:pos x="170" y="194"/>
                </a:cxn>
                <a:cxn ang="0">
                  <a:pos x="294" y="140"/>
                </a:cxn>
              </a:cxnLst>
              <a:rect l="0" t="0" r="r" b="b"/>
              <a:pathLst>
                <a:path w="294" h="326">
                  <a:moveTo>
                    <a:pt x="294" y="296"/>
                  </a:moveTo>
                  <a:lnTo>
                    <a:pt x="294" y="296"/>
                  </a:lnTo>
                  <a:lnTo>
                    <a:pt x="266" y="310"/>
                  </a:lnTo>
                  <a:lnTo>
                    <a:pt x="234" y="320"/>
                  </a:lnTo>
                  <a:lnTo>
                    <a:pt x="218" y="322"/>
                  </a:lnTo>
                  <a:lnTo>
                    <a:pt x="202" y="326"/>
                  </a:lnTo>
                  <a:lnTo>
                    <a:pt x="184" y="326"/>
                  </a:lnTo>
                  <a:lnTo>
                    <a:pt x="164" y="326"/>
                  </a:lnTo>
                  <a:lnTo>
                    <a:pt x="164" y="326"/>
                  </a:lnTo>
                  <a:lnTo>
                    <a:pt x="148" y="326"/>
                  </a:lnTo>
                  <a:lnTo>
                    <a:pt x="130" y="324"/>
                  </a:lnTo>
                  <a:lnTo>
                    <a:pt x="114" y="320"/>
                  </a:lnTo>
                  <a:lnTo>
                    <a:pt x="98" y="314"/>
                  </a:lnTo>
                  <a:lnTo>
                    <a:pt x="84" y="308"/>
                  </a:lnTo>
                  <a:lnTo>
                    <a:pt x="70" y="300"/>
                  </a:lnTo>
                  <a:lnTo>
                    <a:pt x="58" y="292"/>
                  </a:lnTo>
                  <a:lnTo>
                    <a:pt x="46" y="282"/>
                  </a:lnTo>
                  <a:lnTo>
                    <a:pt x="36" y="272"/>
                  </a:lnTo>
                  <a:lnTo>
                    <a:pt x="28" y="258"/>
                  </a:lnTo>
                  <a:lnTo>
                    <a:pt x="20" y="246"/>
                  </a:lnTo>
                  <a:lnTo>
                    <a:pt x="12" y="232"/>
                  </a:lnTo>
                  <a:lnTo>
                    <a:pt x="8" y="216"/>
                  </a:lnTo>
                  <a:lnTo>
                    <a:pt x="4" y="200"/>
                  </a:lnTo>
                  <a:lnTo>
                    <a:pt x="2" y="182"/>
                  </a:lnTo>
                  <a:lnTo>
                    <a:pt x="0" y="164"/>
                  </a:lnTo>
                  <a:lnTo>
                    <a:pt x="0" y="164"/>
                  </a:lnTo>
                  <a:lnTo>
                    <a:pt x="2" y="146"/>
                  </a:lnTo>
                  <a:lnTo>
                    <a:pt x="4" y="128"/>
                  </a:lnTo>
                  <a:lnTo>
                    <a:pt x="8" y="112"/>
                  </a:lnTo>
                  <a:lnTo>
                    <a:pt x="12" y="96"/>
                  </a:lnTo>
                  <a:lnTo>
                    <a:pt x="20" y="82"/>
                  </a:lnTo>
                  <a:lnTo>
                    <a:pt x="28" y="68"/>
                  </a:lnTo>
                  <a:lnTo>
                    <a:pt x="36" y="56"/>
                  </a:lnTo>
                  <a:lnTo>
                    <a:pt x="48" y="44"/>
                  </a:lnTo>
                  <a:lnTo>
                    <a:pt x="58" y="34"/>
                  </a:lnTo>
                  <a:lnTo>
                    <a:pt x="72" y="26"/>
                  </a:lnTo>
                  <a:lnTo>
                    <a:pt x="84" y="18"/>
                  </a:lnTo>
                  <a:lnTo>
                    <a:pt x="100" y="12"/>
                  </a:lnTo>
                  <a:lnTo>
                    <a:pt x="114" y="6"/>
                  </a:lnTo>
                  <a:lnTo>
                    <a:pt x="130" y="2"/>
                  </a:lnTo>
                  <a:lnTo>
                    <a:pt x="148" y="0"/>
                  </a:lnTo>
                  <a:lnTo>
                    <a:pt x="164" y="0"/>
                  </a:lnTo>
                  <a:lnTo>
                    <a:pt x="164" y="0"/>
                  </a:lnTo>
                  <a:lnTo>
                    <a:pt x="182" y="0"/>
                  </a:lnTo>
                  <a:lnTo>
                    <a:pt x="200" y="2"/>
                  </a:lnTo>
                  <a:lnTo>
                    <a:pt x="216" y="4"/>
                  </a:lnTo>
                  <a:lnTo>
                    <a:pt x="232" y="8"/>
                  </a:lnTo>
                  <a:lnTo>
                    <a:pt x="248" y="14"/>
                  </a:lnTo>
                  <a:lnTo>
                    <a:pt x="262" y="22"/>
                  </a:lnTo>
                  <a:lnTo>
                    <a:pt x="276" y="30"/>
                  </a:lnTo>
                  <a:lnTo>
                    <a:pt x="290" y="40"/>
                  </a:lnTo>
                  <a:lnTo>
                    <a:pt x="250" y="82"/>
                  </a:lnTo>
                  <a:lnTo>
                    <a:pt x="250" y="82"/>
                  </a:lnTo>
                  <a:lnTo>
                    <a:pt x="232" y="70"/>
                  </a:lnTo>
                  <a:lnTo>
                    <a:pt x="212" y="62"/>
                  </a:lnTo>
                  <a:lnTo>
                    <a:pt x="188" y="56"/>
                  </a:lnTo>
                  <a:lnTo>
                    <a:pt x="162" y="56"/>
                  </a:lnTo>
                  <a:lnTo>
                    <a:pt x="162" y="56"/>
                  </a:lnTo>
                  <a:lnTo>
                    <a:pt x="140" y="58"/>
                  </a:lnTo>
                  <a:lnTo>
                    <a:pt x="122" y="64"/>
                  </a:lnTo>
                  <a:lnTo>
                    <a:pt x="104" y="74"/>
                  </a:lnTo>
                  <a:lnTo>
                    <a:pt x="90" y="86"/>
                  </a:lnTo>
                  <a:lnTo>
                    <a:pt x="80" y="102"/>
                  </a:lnTo>
                  <a:lnTo>
                    <a:pt x="72" y="120"/>
                  </a:lnTo>
                  <a:lnTo>
                    <a:pt x="66" y="140"/>
                  </a:lnTo>
                  <a:lnTo>
                    <a:pt x="64" y="160"/>
                  </a:lnTo>
                  <a:lnTo>
                    <a:pt x="64" y="160"/>
                  </a:lnTo>
                  <a:lnTo>
                    <a:pt x="66" y="184"/>
                  </a:lnTo>
                  <a:lnTo>
                    <a:pt x="72" y="206"/>
                  </a:lnTo>
                  <a:lnTo>
                    <a:pt x="80" y="224"/>
                  </a:lnTo>
                  <a:lnTo>
                    <a:pt x="92" y="240"/>
                  </a:lnTo>
                  <a:lnTo>
                    <a:pt x="106" y="254"/>
                  </a:lnTo>
                  <a:lnTo>
                    <a:pt x="124" y="262"/>
                  </a:lnTo>
                  <a:lnTo>
                    <a:pt x="144" y="270"/>
                  </a:lnTo>
                  <a:lnTo>
                    <a:pt x="166" y="272"/>
                  </a:lnTo>
                  <a:lnTo>
                    <a:pt x="166" y="272"/>
                  </a:lnTo>
                  <a:lnTo>
                    <a:pt x="186" y="272"/>
                  </a:lnTo>
                  <a:lnTo>
                    <a:pt x="204" y="270"/>
                  </a:lnTo>
                  <a:lnTo>
                    <a:pt x="220" y="266"/>
                  </a:lnTo>
                  <a:lnTo>
                    <a:pt x="234" y="260"/>
                  </a:lnTo>
                  <a:lnTo>
                    <a:pt x="234" y="194"/>
                  </a:lnTo>
                  <a:lnTo>
                    <a:pt x="170" y="194"/>
                  </a:lnTo>
                  <a:lnTo>
                    <a:pt x="174" y="140"/>
                  </a:lnTo>
                  <a:lnTo>
                    <a:pt x="294" y="140"/>
                  </a:lnTo>
                  <a:lnTo>
                    <a:pt x="294" y="296"/>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12" name="Freeform 298"/>
            <p:cNvSpPr>
              <a:spLocks noChangeAspect="1" noEditPoints="1"/>
            </p:cNvSpPr>
            <p:nvPr userDrawn="1"/>
          </p:nvSpPr>
          <p:spPr bwMode="gray">
            <a:xfrm>
              <a:off x="4080" y="3570"/>
              <a:ext cx="216" cy="223"/>
            </a:xfrm>
            <a:custGeom>
              <a:avLst/>
              <a:gdLst/>
              <a:ahLst/>
              <a:cxnLst>
                <a:cxn ang="0">
                  <a:pos x="58" y="132"/>
                </a:cxn>
                <a:cxn ang="0">
                  <a:pos x="60" y="142"/>
                </a:cxn>
                <a:cxn ang="0">
                  <a:pos x="70" y="158"/>
                </a:cxn>
                <a:cxn ang="0">
                  <a:pos x="84" y="170"/>
                </a:cxn>
                <a:cxn ang="0">
                  <a:pos x="102" y="176"/>
                </a:cxn>
                <a:cxn ang="0">
                  <a:pos x="112" y="176"/>
                </a:cxn>
                <a:cxn ang="0">
                  <a:pos x="144" y="172"/>
                </a:cxn>
                <a:cxn ang="0">
                  <a:pos x="170" y="150"/>
                </a:cxn>
                <a:cxn ang="0">
                  <a:pos x="208" y="180"/>
                </a:cxn>
                <a:cxn ang="0">
                  <a:pos x="188" y="200"/>
                </a:cxn>
                <a:cxn ang="0">
                  <a:pos x="164" y="214"/>
                </a:cxn>
                <a:cxn ang="0">
                  <a:pos x="140" y="222"/>
                </a:cxn>
                <a:cxn ang="0">
                  <a:pos x="112" y="224"/>
                </a:cxn>
                <a:cxn ang="0">
                  <a:pos x="90" y="222"/>
                </a:cxn>
                <a:cxn ang="0">
                  <a:pos x="50" y="206"/>
                </a:cxn>
                <a:cxn ang="0">
                  <a:pos x="20" y="178"/>
                </a:cxn>
                <a:cxn ang="0">
                  <a:pos x="2" y="136"/>
                </a:cxn>
                <a:cxn ang="0">
                  <a:pos x="0" y="112"/>
                </a:cxn>
                <a:cxn ang="0">
                  <a:pos x="8" y="66"/>
                </a:cxn>
                <a:cxn ang="0">
                  <a:pos x="32" y="32"/>
                </a:cxn>
                <a:cxn ang="0">
                  <a:pos x="68" y="8"/>
                </a:cxn>
                <a:cxn ang="0">
                  <a:pos x="110" y="0"/>
                </a:cxn>
                <a:cxn ang="0">
                  <a:pos x="134" y="2"/>
                </a:cxn>
                <a:cxn ang="0">
                  <a:pos x="174" y="18"/>
                </a:cxn>
                <a:cxn ang="0">
                  <a:pos x="200" y="46"/>
                </a:cxn>
                <a:cxn ang="0">
                  <a:pos x="214" y="90"/>
                </a:cxn>
                <a:cxn ang="0">
                  <a:pos x="216" y="132"/>
                </a:cxn>
                <a:cxn ang="0">
                  <a:pos x="158" y="88"/>
                </a:cxn>
                <a:cxn ang="0">
                  <a:pos x="154" y="70"/>
                </a:cxn>
                <a:cxn ang="0">
                  <a:pos x="144" y="56"/>
                </a:cxn>
                <a:cxn ang="0">
                  <a:pos x="128" y="48"/>
                </a:cxn>
                <a:cxn ang="0">
                  <a:pos x="108" y="46"/>
                </a:cxn>
                <a:cxn ang="0">
                  <a:pos x="98" y="46"/>
                </a:cxn>
                <a:cxn ang="0">
                  <a:pos x="82" y="52"/>
                </a:cxn>
                <a:cxn ang="0">
                  <a:pos x="68" y="64"/>
                </a:cxn>
                <a:cxn ang="0">
                  <a:pos x="60" y="80"/>
                </a:cxn>
                <a:cxn ang="0">
                  <a:pos x="158" y="88"/>
                </a:cxn>
              </a:cxnLst>
              <a:rect l="0" t="0" r="r" b="b"/>
              <a:pathLst>
                <a:path w="216" h="224">
                  <a:moveTo>
                    <a:pt x="216" y="132"/>
                  </a:moveTo>
                  <a:lnTo>
                    <a:pt x="58" y="132"/>
                  </a:lnTo>
                  <a:lnTo>
                    <a:pt x="58" y="132"/>
                  </a:lnTo>
                  <a:lnTo>
                    <a:pt x="60" y="142"/>
                  </a:lnTo>
                  <a:lnTo>
                    <a:pt x="64" y="150"/>
                  </a:lnTo>
                  <a:lnTo>
                    <a:pt x="70" y="158"/>
                  </a:lnTo>
                  <a:lnTo>
                    <a:pt x="76" y="164"/>
                  </a:lnTo>
                  <a:lnTo>
                    <a:pt x="84" y="170"/>
                  </a:lnTo>
                  <a:lnTo>
                    <a:pt x="92" y="174"/>
                  </a:lnTo>
                  <a:lnTo>
                    <a:pt x="102" y="176"/>
                  </a:lnTo>
                  <a:lnTo>
                    <a:pt x="112" y="176"/>
                  </a:lnTo>
                  <a:lnTo>
                    <a:pt x="112" y="176"/>
                  </a:lnTo>
                  <a:lnTo>
                    <a:pt x="128" y="176"/>
                  </a:lnTo>
                  <a:lnTo>
                    <a:pt x="144" y="172"/>
                  </a:lnTo>
                  <a:lnTo>
                    <a:pt x="156" y="162"/>
                  </a:lnTo>
                  <a:lnTo>
                    <a:pt x="170" y="150"/>
                  </a:lnTo>
                  <a:lnTo>
                    <a:pt x="208" y="180"/>
                  </a:lnTo>
                  <a:lnTo>
                    <a:pt x="208" y="180"/>
                  </a:lnTo>
                  <a:lnTo>
                    <a:pt x="198" y="190"/>
                  </a:lnTo>
                  <a:lnTo>
                    <a:pt x="188" y="200"/>
                  </a:lnTo>
                  <a:lnTo>
                    <a:pt x="176" y="208"/>
                  </a:lnTo>
                  <a:lnTo>
                    <a:pt x="164" y="214"/>
                  </a:lnTo>
                  <a:lnTo>
                    <a:pt x="152" y="218"/>
                  </a:lnTo>
                  <a:lnTo>
                    <a:pt x="140" y="222"/>
                  </a:lnTo>
                  <a:lnTo>
                    <a:pt x="126" y="224"/>
                  </a:lnTo>
                  <a:lnTo>
                    <a:pt x="112" y="224"/>
                  </a:lnTo>
                  <a:lnTo>
                    <a:pt x="112" y="224"/>
                  </a:lnTo>
                  <a:lnTo>
                    <a:pt x="90" y="222"/>
                  </a:lnTo>
                  <a:lnTo>
                    <a:pt x="68" y="216"/>
                  </a:lnTo>
                  <a:lnTo>
                    <a:pt x="50" y="206"/>
                  </a:lnTo>
                  <a:lnTo>
                    <a:pt x="32" y="194"/>
                  </a:lnTo>
                  <a:lnTo>
                    <a:pt x="20" y="178"/>
                  </a:lnTo>
                  <a:lnTo>
                    <a:pt x="10" y="158"/>
                  </a:lnTo>
                  <a:lnTo>
                    <a:pt x="2" y="136"/>
                  </a:lnTo>
                  <a:lnTo>
                    <a:pt x="0" y="112"/>
                  </a:lnTo>
                  <a:lnTo>
                    <a:pt x="0" y="112"/>
                  </a:lnTo>
                  <a:lnTo>
                    <a:pt x="2" y="88"/>
                  </a:lnTo>
                  <a:lnTo>
                    <a:pt x="8" y="66"/>
                  </a:lnTo>
                  <a:lnTo>
                    <a:pt x="18" y="48"/>
                  </a:lnTo>
                  <a:lnTo>
                    <a:pt x="32" y="32"/>
                  </a:lnTo>
                  <a:lnTo>
                    <a:pt x="48" y="18"/>
                  </a:lnTo>
                  <a:lnTo>
                    <a:pt x="68" y="8"/>
                  </a:lnTo>
                  <a:lnTo>
                    <a:pt x="88" y="2"/>
                  </a:lnTo>
                  <a:lnTo>
                    <a:pt x="110" y="0"/>
                  </a:lnTo>
                  <a:lnTo>
                    <a:pt x="110" y="0"/>
                  </a:lnTo>
                  <a:lnTo>
                    <a:pt x="134" y="2"/>
                  </a:lnTo>
                  <a:lnTo>
                    <a:pt x="156" y="8"/>
                  </a:lnTo>
                  <a:lnTo>
                    <a:pt x="174" y="18"/>
                  </a:lnTo>
                  <a:lnTo>
                    <a:pt x="190" y="30"/>
                  </a:lnTo>
                  <a:lnTo>
                    <a:pt x="200" y="46"/>
                  </a:lnTo>
                  <a:lnTo>
                    <a:pt x="210" y="66"/>
                  </a:lnTo>
                  <a:lnTo>
                    <a:pt x="214" y="90"/>
                  </a:lnTo>
                  <a:lnTo>
                    <a:pt x="216" y="116"/>
                  </a:lnTo>
                  <a:lnTo>
                    <a:pt x="216" y="132"/>
                  </a:lnTo>
                  <a:close/>
                  <a:moveTo>
                    <a:pt x="158" y="88"/>
                  </a:moveTo>
                  <a:lnTo>
                    <a:pt x="158" y="88"/>
                  </a:lnTo>
                  <a:lnTo>
                    <a:pt x="158" y="78"/>
                  </a:lnTo>
                  <a:lnTo>
                    <a:pt x="154" y="70"/>
                  </a:lnTo>
                  <a:lnTo>
                    <a:pt x="150" y="62"/>
                  </a:lnTo>
                  <a:lnTo>
                    <a:pt x="144" y="56"/>
                  </a:lnTo>
                  <a:lnTo>
                    <a:pt x="136" y="52"/>
                  </a:lnTo>
                  <a:lnTo>
                    <a:pt x="128" y="48"/>
                  </a:lnTo>
                  <a:lnTo>
                    <a:pt x="120" y="46"/>
                  </a:lnTo>
                  <a:lnTo>
                    <a:pt x="108" y="46"/>
                  </a:lnTo>
                  <a:lnTo>
                    <a:pt x="108" y="46"/>
                  </a:lnTo>
                  <a:lnTo>
                    <a:pt x="98" y="46"/>
                  </a:lnTo>
                  <a:lnTo>
                    <a:pt x="90" y="48"/>
                  </a:lnTo>
                  <a:lnTo>
                    <a:pt x="82" y="52"/>
                  </a:lnTo>
                  <a:lnTo>
                    <a:pt x="74" y="58"/>
                  </a:lnTo>
                  <a:lnTo>
                    <a:pt x="68" y="64"/>
                  </a:lnTo>
                  <a:lnTo>
                    <a:pt x="64" y="72"/>
                  </a:lnTo>
                  <a:lnTo>
                    <a:pt x="60" y="80"/>
                  </a:lnTo>
                  <a:lnTo>
                    <a:pt x="58" y="88"/>
                  </a:lnTo>
                  <a:lnTo>
                    <a:pt x="158" y="88"/>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13" name="Freeform 299"/>
            <p:cNvSpPr>
              <a:spLocks noChangeAspect="1" noEditPoints="1"/>
            </p:cNvSpPr>
            <p:nvPr userDrawn="1"/>
          </p:nvSpPr>
          <p:spPr bwMode="gray">
            <a:xfrm>
              <a:off x="3342" y="3570"/>
              <a:ext cx="196" cy="223"/>
            </a:xfrm>
            <a:custGeom>
              <a:avLst/>
              <a:gdLst/>
              <a:ahLst/>
              <a:cxnLst>
                <a:cxn ang="0">
                  <a:pos x="196" y="218"/>
                </a:cxn>
                <a:cxn ang="0">
                  <a:pos x="144" y="198"/>
                </a:cxn>
                <a:cxn ang="0">
                  <a:pos x="138" y="204"/>
                </a:cxn>
                <a:cxn ang="0">
                  <a:pos x="114" y="218"/>
                </a:cxn>
                <a:cxn ang="0">
                  <a:pos x="78" y="224"/>
                </a:cxn>
                <a:cxn ang="0">
                  <a:pos x="62" y="224"/>
                </a:cxn>
                <a:cxn ang="0">
                  <a:pos x="36" y="216"/>
                </a:cxn>
                <a:cxn ang="0">
                  <a:pos x="14" y="200"/>
                </a:cxn>
                <a:cxn ang="0">
                  <a:pos x="2" y="176"/>
                </a:cxn>
                <a:cxn ang="0">
                  <a:pos x="0" y="160"/>
                </a:cxn>
                <a:cxn ang="0">
                  <a:pos x="4" y="136"/>
                </a:cxn>
                <a:cxn ang="0">
                  <a:pos x="12" y="118"/>
                </a:cxn>
                <a:cxn ang="0">
                  <a:pos x="28" y="104"/>
                </a:cxn>
                <a:cxn ang="0">
                  <a:pos x="46" y="96"/>
                </a:cxn>
                <a:cxn ang="0">
                  <a:pos x="88" y="86"/>
                </a:cxn>
                <a:cxn ang="0">
                  <a:pos x="130" y="84"/>
                </a:cxn>
                <a:cxn ang="0">
                  <a:pos x="140" y="82"/>
                </a:cxn>
                <a:cxn ang="0">
                  <a:pos x="140" y="72"/>
                </a:cxn>
                <a:cxn ang="0">
                  <a:pos x="134" y="60"/>
                </a:cxn>
                <a:cxn ang="0">
                  <a:pos x="124" y="50"/>
                </a:cxn>
                <a:cxn ang="0">
                  <a:pos x="106" y="46"/>
                </a:cxn>
                <a:cxn ang="0">
                  <a:pos x="96" y="46"/>
                </a:cxn>
                <a:cxn ang="0">
                  <a:pos x="66" y="52"/>
                </a:cxn>
                <a:cxn ang="0">
                  <a:pos x="40" y="68"/>
                </a:cxn>
                <a:cxn ang="0">
                  <a:pos x="6" y="34"/>
                </a:cxn>
                <a:cxn ang="0">
                  <a:pos x="28" y="18"/>
                </a:cxn>
                <a:cxn ang="0">
                  <a:pos x="76" y="2"/>
                </a:cxn>
                <a:cxn ang="0">
                  <a:pos x="100" y="0"/>
                </a:cxn>
                <a:cxn ang="0">
                  <a:pos x="144" y="6"/>
                </a:cxn>
                <a:cxn ang="0">
                  <a:pos x="174" y="22"/>
                </a:cxn>
                <a:cxn ang="0">
                  <a:pos x="190" y="46"/>
                </a:cxn>
                <a:cxn ang="0">
                  <a:pos x="196" y="80"/>
                </a:cxn>
                <a:cxn ang="0">
                  <a:pos x="140" y="126"/>
                </a:cxn>
                <a:cxn ang="0">
                  <a:pos x="132" y="126"/>
                </a:cxn>
                <a:cxn ang="0">
                  <a:pos x="96" y="128"/>
                </a:cxn>
                <a:cxn ang="0">
                  <a:pos x="74" y="134"/>
                </a:cxn>
                <a:cxn ang="0">
                  <a:pos x="60" y="146"/>
                </a:cxn>
                <a:cxn ang="0">
                  <a:pos x="58" y="156"/>
                </a:cxn>
                <a:cxn ang="0">
                  <a:pos x="62" y="168"/>
                </a:cxn>
                <a:cxn ang="0">
                  <a:pos x="70" y="176"/>
                </a:cxn>
                <a:cxn ang="0">
                  <a:pos x="84" y="180"/>
                </a:cxn>
                <a:cxn ang="0">
                  <a:pos x="114" y="174"/>
                </a:cxn>
                <a:cxn ang="0">
                  <a:pos x="128" y="164"/>
                </a:cxn>
                <a:cxn ang="0">
                  <a:pos x="138" y="152"/>
                </a:cxn>
                <a:cxn ang="0">
                  <a:pos x="140" y="134"/>
                </a:cxn>
              </a:cxnLst>
              <a:rect l="0" t="0" r="r" b="b"/>
              <a:pathLst>
                <a:path w="196" h="224">
                  <a:moveTo>
                    <a:pt x="196" y="80"/>
                  </a:moveTo>
                  <a:lnTo>
                    <a:pt x="196" y="218"/>
                  </a:lnTo>
                  <a:lnTo>
                    <a:pt x="146" y="218"/>
                  </a:lnTo>
                  <a:lnTo>
                    <a:pt x="144" y="198"/>
                  </a:lnTo>
                  <a:lnTo>
                    <a:pt x="144" y="198"/>
                  </a:lnTo>
                  <a:lnTo>
                    <a:pt x="138" y="204"/>
                  </a:lnTo>
                  <a:lnTo>
                    <a:pt x="130" y="210"/>
                  </a:lnTo>
                  <a:lnTo>
                    <a:pt x="114" y="218"/>
                  </a:lnTo>
                  <a:lnTo>
                    <a:pt x="96" y="222"/>
                  </a:lnTo>
                  <a:lnTo>
                    <a:pt x="78" y="224"/>
                  </a:lnTo>
                  <a:lnTo>
                    <a:pt x="78" y="224"/>
                  </a:lnTo>
                  <a:lnTo>
                    <a:pt x="62" y="224"/>
                  </a:lnTo>
                  <a:lnTo>
                    <a:pt x="48" y="220"/>
                  </a:lnTo>
                  <a:lnTo>
                    <a:pt x="36" y="216"/>
                  </a:lnTo>
                  <a:lnTo>
                    <a:pt x="24" y="208"/>
                  </a:lnTo>
                  <a:lnTo>
                    <a:pt x="14" y="200"/>
                  </a:lnTo>
                  <a:lnTo>
                    <a:pt x="8" y="188"/>
                  </a:lnTo>
                  <a:lnTo>
                    <a:pt x="2" y="176"/>
                  </a:lnTo>
                  <a:lnTo>
                    <a:pt x="0" y="160"/>
                  </a:lnTo>
                  <a:lnTo>
                    <a:pt x="0" y="160"/>
                  </a:lnTo>
                  <a:lnTo>
                    <a:pt x="0" y="148"/>
                  </a:lnTo>
                  <a:lnTo>
                    <a:pt x="4" y="136"/>
                  </a:lnTo>
                  <a:lnTo>
                    <a:pt x="8" y="126"/>
                  </a:lnTo>
                  <a:lnTo>
                    <a:pt x="12" y="118"/>
                  </a:lnTo>
                  <a:lnTo>
                    <a:pt x="20" y="110"/>
                  </a:lnTo>
                  <a:lnTo>
                    <a:pt x="28" y="104"/>
                  </a:lnTo>
                  <a:lnTo>
                    <a:pt x="36" y="100"/>
                  </a:lnTo>
                  <a:lnTo>
                    <a:pt x="46" y="96"/>
                  </a:lnTo>
                  <a:lnTo>
                    <a:pt x="66" y="90"/>
                  </a:lnTo>
                  <a:lnTo>
                    <a:pt x="88" y="86"/>
                  </a:lnTo>
                  <a:lnTo>
                    <a:pt x="110" y="84"/>
                  </a:lnTo>
                  <a:lnTo>
                    <a:pt x="130" y="84"/>
                  </a:lnTo>
                  <a:lnTo>
                    <a:pt x="140" y="84"/>
                  </a:lnTo>
                  <a:lnTo>
                    <a:pt x="140" y="82"/>
                  </a:lnTo>
                  <a:lnTo>
                    <a:pt x="140" y="82"/>
                  </a:lnTo>
                  <a:lnTo>
                    <a:pt x="140" y="72"/>
                  </a:lnTo>
                  <a:lnTo>
                    <a:pt x="138" y="66"/>
                  </a:lnTo>
                  <a:lnTo>
                    <a:pt x="134" y="60"/>
                  </a:lnTo>
                  <a:lnTo>
                    <a:pt x="130" y="54"/>
                  </a:lnTo>
                  <a:lnTo>
                    <a:pt x="124" y="50"/>
                  </a:lnTo>
                  <a:lnTo>
                    <a:pt x="116" y="48"/>
                  </a:lnTo>
                  <a:lnTo>
                    <a:pt x="106" y="46"/>
                  </a:lnTo>
                  <a:lnTo>
                    <a:pt x="96" y="46"/>
                  </a:lnTo>
                  <a:lnTo>
                    <a:pt x="96" y="46"/>
                  </a:lnTo>
                  <a:lnTo>
                    <a:pt x="80" y="46"/>
                  </a:lnTo>
                  <a:lnTo>
                    <a:pt x="66" y="52"/>
                  </a:lnTo>
                  <a:lnTo>
                    <a:pt x="52" y="58"/>
                  </a:lnTo>
                  <a:lnTo>
                    <a:pt x="40" y="68"/>
                  </a:lnTo>
                  <a:lnTo>
                    <a:pt x="6" y="34"/>
                  </a:lnTo>
                  <a:lnTo>
                    <a:pt x="6" y="34"/>
                  </a:lnTo>
                  <a:lnTo>
                    <a:pt x="18" y="26"/>
                  </a:lnTo>
                  <a:lnTo>
                    <a:pt x="28" y="18"/>
                  </a:lnTo>
                  <a:lnTo>
                    <a:pt x="52" y="8"/>
                  </a:lnTo>
                  <a:lnTo>
                    <a:pt x="76" y="2"/>
                  </a:lnTo>
                  <a:lnTo>
                    <a:pt x="100" y="0"/>
                  </a:lnTo>
                  <a:lnTo>
                    <a:pt x="100" y="0"/>
                  </a:lnTo>
                  <a:lnTo>
                    <a:pt x="124" y="2"/>
                  </a:lnTo>
                  <a:lnTo>
                    <a:pt x="144" y="6"/>
                  </a:lnTo>
                  <a:lnTo>
                    <a:pt x="160" y="12"/>
                  </a:lnTo>
                  <a:lnTo>
                    <a:pt x="174" y="22"/>
                  </a:lnTo>
                  <a:lnTo>
                    <a:pt x="184" y="34"/>
                  </a:lnTo>
                  <a:lnTo>
                    <a:pt x="190" y="46"/>
                  </a:lnTo>
                  <a:lnTo>
                    <a:pt x="194" y="62"/>
                  </a:lnTo>
                  <a:lnTo>
                    <a:pt x="196" y="80"/>
                  </a:lnTo>
                  <a:lnTo>
                    <a:pt x="196" y="80"/>
                  </a:lnTo>
                  <a:close/>
                  <a:moveTo>
                    <a:pt x="140" y="126"/>
                  </a:moveTo>
                  <a:lnTo>
                    <a:pt x="132" y="126"/>
                  </a:lnTo>
                  <a:lnTo>
                    <a:pt x="132" y="126"/>
                  </a:lnTo>
                  <a:lnTo>
                    <a:pt x="110" y="126"/>
                  </a:lnTo>
                  <a:lnTo>
                    <a:pt x="96" y="128"/>
                  </a:lnTo>
                  <a:lnTo>
                    <a:pt x="84" y="130"/>
                  </a:lnTo>
                  <a:lnTo>
                    <a:pt x="74" y="134"/>
                  </a:lnTo>
                  <a:lnTo>
                    <a:pt x="66" y="140"/>
                  </a:lnTo>
                  <a:lnTo>
                    <a:pt x="60" y="146"/>
                  </a:lnTo>
                  <a:lnTo>
                    <a:pt x="58" y="156"/>
                  </a:lnTo>
                  <a:lnTo>
                    <a:pt x="58" y="156"/>
                  </a:lnTo>
                  <a:lnTo>
                    <a:pt x="58" y="162"/>
                  </a:lnTo>
                  <a:lnTo>
                    <a:pt x="62" y="168"/>
                  </a:lnTo>
                  <a:lnTo>
                    <a:pt x="66" y="172"/>
                  </a:lnTo>
                  <a:lnTo>
                    <a:pt x="70" y="176"/>
                  </a:lnTo>
                  <a:lnTo>
                    <a:pt x="78" y="178"/>
                  </a:lnTo>
                  <a:lnTo>
                    <a:pt x="84" y="180"/>
                  </a:lnTo>
                  <a:lnTo>
                    <a:pt x="100" y="178"/>
                  </a:lnTo>
                  <a:lnTo>
                    <a:pt x="114" y="174"/>
                  </a:lnTo>
                  <a:lnTo>
                    <a:pt x="122" y="170"/>
                  </a:lnTo>
                  <a:lnTo>
                    <a:pt x="128" y="164"/>
                  </a:lnTo>
                  <a:lnTo>
                    <a:pt x="134" y="158"/>
                  </a:lnTo>
                  <a:lnTo>
                    <a:pt x="138" y="152"/>
                  </a:lnTo>
                  <a:lnTo>
                    <a:pt x="140" y="144"/>
                  </a:lnTo>
                  <a:lnTo>
                    <a:pt x="140" y="134"/>
                  </a:lnTo>
                  <a:lnTo>
                    <a:pt x="140" y="126"/>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14" name="Freeform 300"/>
            <p:cNvSpPr>
              <a:spLocks noChangeAspect="1" noEditPoints="1"/>
            </p:cNvSpPr>
            <p:nvPr userDrawn="1"/>
          </p:nvSpPr>
          <p:spPr bwMode="gray">
            <a:xfrm>
              <a:off x="4402" y="3735"/>
              <a:ext cx="58" cy="56"/>
            </a:xfrm>
            <a:custGeom>
              <a:avLst/>
              <a:gdLst/>
              <a:ahLst/>
              <a:cxnLst>
                <a:cxn ang="0">
                  <a:pos x="6" y="28"/>
                </a:cxn>
                <a:cxn ang="0">
                  <a:pos x="14" y="12"/>
                </a:cxn>
                <a:cxn ang="0">
                  <a:pos x="30" y="4"/>
                </a:cxn>
                <a:cxn ang="0">
                  <a:pos x="38" y="6"/>
                </a:cxn>
                <a:cxn ang="0">
                  <a:pos x="52" y="18"/>
                </a:cxn>
                <a:cxn ang="0">
                  <a:pos x="54" y="28"/>
                </a:cxn>
                <a:cxn ang="0">
                  <a:pos x="46" y="46"/>
                </a:cxn>
                <a:cxn ang="0">
                  <a:pos x="30" y="52"/>
                </a:cxn>
                <a:cxn ang="0">
                  <a:pos x="20" y="50"/>
                </a:cxn>
                <a:cxn ang="0">
                  <a:pos x="8" y="38"/>
                </a:cxn>
                <a:cxn ang="0">
                  <a:pos x="6" y="28"/>
                </a:cxn>
                <a:cxn ang="0">
                  <a:pos x="30" y="56"/>
                </a:cxn>
                <a:cxn ang="0">
                  <a:pos x="50" y="48"/>
                </a:cxn>
                <a:cxn ang="0">
                  <a:pos x="58" y="34"/>
                </a:cxn>
                <a:cxn ang="0">
                  <a:pos x="58" y="28"/>
                </a:cxn>
                <a:cxn ang="0">
                  <a:pos x="56" y="16"/>
                </a:cxn>
                <a:cxn ang="0">
                  <a:pos x="42" y="2"/>
                </a:cxn>
                <a:cxn ang="0">
                  <a:pos x="30" y="0"/>
                </a:cxn>
                <a:cxn ang="0">
                  <a:pos x="10" y="8"/>
                </a:cxn>
                <a:cxn ang="0">
                  <a:pos x="2" y="22"/>
                </a:cxn>
                <a:cxn ang="0">
                  <a:pos x="0" y="28"/>
                </a:cxn>
                <a:cxn ang="0">
                  <a:pos x="4" y="40"/>
                </a:cxn>
                <a:cxn ang="0">
                  <a:pos x="18" y="54"/>
                </a:cxn>
                <a:cxn ang="0">
                  <a:pos x="30" y="56"/>
                </a:cxn>
                <a:cxn ang="0">
                  <a:pos x="30" y="30"/>
                </a:cxn>
                <a:cxn ang="0">
                  <a:pos x="44" y="44"/>
                </a:cxn>
                <a:cxn ang="0">
                  <a:pos x="34" y="30"/>
                </a:cxn>
                <a:cxn ang="0">
                  <a:pos x="42" y="24"/>
                </a:cxn>
                <a:cxn ang="0">
                  <a:pos x="44" y="22"/>
                </a:cxn>
                <a:cxn ang="0">
                  <a:pos x="40" y="14"/>
                </a:cxn>
                <a:cxn ang="0">
                  <a:pos x="32" y="12"/>
                </a:cxn>
                <a:cxn ang="0">
                  <a:pos x="18" y="44"/>
                </a:cxn>
                <a:cxn ang="0">
                  <a:pos x="24" y="30"/>
                </a:cxn>
                <a:cxn ang="0">
                  <a:pos x="24" y="16"/>
                </a:cxn>
                <a:cxn ang="0">
                  <a:pos x="30" y="16"/>
                </a:cxn>
                <a:cxn ang="0">
                  <a:pos x="38" y="18"/>
                </a:cxn>
                <a:cxn ang="0">
                  <a:pos x="38" y="20"/>
                </a:cxn>
                <a:cxn ang="0">
                  <a:pos x="36" y="26"/>
                </a:cxn>
                <a:cxn ang="0">
                  <a:pos x="24" y="26"/>
                </a:cxn>
              </a:cxnLst>
              <a:rect l="0" t="0" r="r" b="b"/>
              <a:pathLst>
                <a:path w="58" h="56">
                  <a:moveTo>
                    <a:pt x="6" y="28"/>
                  </a:moveTo>
                  <a:lnTo>
                    <a:pt x="6" y="28"/>
                  </a:lnTo>
                  <a:lnTo>
                    <a:pt x="8" y="18"/>
                  </a:lnTo>
                  <a:lnTo>
                    <a:pt x="14" y="12"/>
                  </a:lnTo>
                  <a:lnTo>
                    <a:pt x="20" y="6"/>
                  </a:lnTo>
                  <a:lnTo>
                    <a:pt x="30" y="4"/>
                  </a:lnTo>
                  <a:lnTo>
                    <a:pt x="30" y="4"/>
                  </a:lnTo>
                  <a:lnTo>
                    <a:pt x="38" y="6"/>
                  </a:lnTo>
                  <a:lnTo>
                    <a:pt x="46" y="12"/>
                  </a:lnTo>
                  <a:lnTo>
                    <a:pt x="52" y="18"/>
                  </a:lnTo>
                  <a:lnTo>
                    <a:pt x="54" y="28"/>
                  </a:lnTo>
                  <a:lnTo>
                    <a:pt x="54" y="28"/>
                  </a:lnTo>
                  <a:lnTo>
                    <a:pt x="52" y="38"/>
                  </a:lnTo>
                  <a:lnTo>
                    <a:pt x="46" y="46"/>
                  </a:lnTo>
                  <a:lnTo>
                    <a:pt x="38" y="50"/>
                  </a:lnTo>
                  <a:lnTo>
                    <a:pt x="30" y="52"/>
                  </a:lnTo>
                  <a:lnTo>
                    <a:pt x="30" y="52"/>
                  </a:lnTo>
                  <a:lnTo>
                    <a:pt x="20" y="50"/>
                  </a:lnTo>
                  <a:lnTo>
                    <a:pt x="14" y="46"/>
                  </a:lnTo>
                  <a:lnTo>
                    <a:pt x="8" y="38"/>
                  </a:lnTo>
                  <a:lnTo>
                    <a:pt x="6" y="28"/>
                  </a:lnTo>
                  <a:lnTo>
                    <a:pt x="6" y="28"/>
                  </a:lnTo>
                  <a:close/>
                  <a:moveTo>
                    <a:pt x="30" y="56"/>
                  </a:moveTo>
                  <a:lnTo>
                    <a:pt x="30" y="56"/>
                  </a:lnTo>
                  <a:lnTo>
                    <a:pt x="42" y="54"/>
                  </a:lnTo>
                  <a:lnTo>
                    <a:pt x="50" y="48"/>
                  </a:lnTo>
                  <a:lnTo>
                    <a:pt x="56" y="40"/>
                  </a:lnTo>
                  <a:lnTo>
                    <a:pt x="58" y="34"/>
                  </a:lnTo>
                  <a:lnTo>
                    <a:pt x="58" y="28"/>
                  </a:lnTo>
                  <a:lnTo>
                    <a:pt x="58" y="28"/>
                  </a:lnTo>
                  <a:lnTo>
                    <a:pt x="58" y="22"/>
                  </a:lnTo>
                  <a:lnTo>
                    <a:pt x="56" y="16"/>
                  </a:lnTo>
                  <a:lnTo>
                    <a:pt x="50" y="8"/>
                  </a:lnTo>
                  <a:lnTo>
                    <a:pt x="42" y="2"/>
                  </a:lnTo>
                  <a:lnTo>
                    <a:pt x="30" y="0"/>
                  </a:lnTo>
                  <a:lnTo>
                    <a:pt x="30" y="0"/>
                  </a:lnTo>
                  <a:lnTo>
                    <a:pt x="18" y="2"/>
                  </a:lnTo>
                  <a:lnTo>
                    <a:pt x="10" y="8"/>
                  </a:lnTo>
                  <a:lnTo>
                    <a:pt x="4" y="16"/>
                  </a:lnTo>
                  <a:lnTo>
                    <a:pt x="2" y="22"/>
                  </a:lnTo>
                  <a:lnTo>
                    <a:pt x="0" y="28"/>
                  </a:lnTo>
                  <a:lnTo>
                    <a:pt x="0" y="28"/>
                  </a:lnTo>
                  <a:lnTo>
                    <a:pt x="2" y="34"/>
                  </a:lnTo>
                  <a:lnTo>
                    <a:pt x="4" y="40"/>
                  </a:lnTo>
                  <a:lnTo>
                    <a:pt x="10" y="48"/>
                  </a:lnTo>
                  <a:lnTo>
                    <a:pt x="18" y="54"/>
                  </a:lnTo>
                  <a:lnTo>
                    <a:pt x="30" y="56"/>
                  </a:lnTo>
                  <a:lnTo>
                    <a:pt x="30" y="56"/>
                  </a:lnTo>
                  <a:close/>
                  <a:moveTo>
                    <a:pt x="24" y="30"/>
                  </a:moveTo>
                  <a:lnTo>
                    <a:pt x="30" y="30"/>
                  </a:lnTo>
                  <a:lnTo>
                    <a:pt x="38" y="44"/>
                  </a:lnTo>
                  <a:lnTo>
                    <a:pt x="44" y="44"/>
                  </a:lnTo>
                  <a:lnTo>
                    <a:pt x="34" y="30"/>
                  </a:lnTo>
                  <a:lnTo>
                    <a:pt x="34" y="30"/>
                  </a:lnTo>
                  <a:lnTo>
                    <a:pt x="40" y="28"/>
                  </a:lnTo>
                  <a:lnTo>
                    <a:pt x="42" y="24"/>
                  </a:lnTo>
                  <a:lnTo>
                    <a:pt x="44" y="22"/>
                  </a:lnTo>
                  <a:lnTo>
                    <a:pt x="44" y="22"/>
                  </a:lnTo>
                  <a:lnTo>
                    <a:pt x="42" y="16"/>
                  </a:lnTo>
                  <a:lnTo>
                    <a:pt x="40" y="14"/>
                  </a:lnTo>
                  <a:lnTo>
                    <a:pt x="36" y="12"/>
                  </a:lnTo>
                  <a:lnTo>
                    <a:pt x="32" y="12"/>
                  </a:lnTo>
                  <a:lnTo>
                    <a:pt x="18" y="12"/>
                  </a:lnTo>
                  <a:lnTo>
                    <a:pt x="18" y="44"/>
                  </a:lnTo>
                  <a:lnTo>
                    <a:pt x="24" y="44"/>
                  </a:lnTo>
                  <a:lnTo>
                    <a:pt x="24" y="30"/>
                  </a:lnTo>
                  <a:close/>
                  <a:moveTo>
                    <a:pt x="24" y="26"/>
                  </a:moveTo>
                  <a:lnTo>
                    <a:pt x="24" y="16"/>
                  </a:lnTo>
                  <a:lnTo>
                    <a:pt x="30" y="16"/>
                  </a:lnTo>
                  <a:lnTo>
                    <a:pt x="30" y="16"/>
                  </a:lnTo>
                  <a:lnTo>
                    <a:pt x="36" y="16"/>
                  </a:lnTo>
                  <a:lnTo>
                    <a:pt x="38" y="18"/>
                  </a:lnTo>
                  <a:lnTo>
                    <a:pt x="38" y="20"/>
                  </a:lnTo>
                  <a:lnTo>
                    <a:pt x="38" y="20"/>
                  </a:lnTo>
                  <a:lnTo>
                    <a:pt x="38" y="24"/>
                  </a:lnTo>
                  <a:lnTo>
                    <a:pt x="36" y="26"/>
                  </a:lnTo>
                  <a:lnTo>
                    <a:pt x="30" y="26"/>
                  </a:lnTo>
                  <a:lnTo>
                    <a:pt x="24" y="26"/>
                  </a:lnTo>
                  <a:close/>
                </a:path>
              </a:pathLst>
            </a:custGeom>
            <a:solidFill>
              <a:srgbClr val="0065A4"/>
            </a:solidFill>
            <a:ln w="9525">
              <a:noFill/>
              <a:round/>
              <a:headEnd/>
              <a:tailEnd/>
            </a:ln>
          </p:spPr>
          <p:txBody>
            <a:bodyPr/>
            <a:lstStyle/>
            <a:p>
              <a:pPr>
                <a:defRPr/>
              </a:pPr>
              <a:endParaRPr lang="en-US" dirty="0">
                <a:ea typeface="+mn-ea"/>
                <a:cs typeface="+mn-cs"/>
              </a:endParaRPr>
            </a:p>
          </p:txBody>
        </p:sp>
      </p:grpSp>
      <p:sp>
        <p:nvSpPr>
          <p:cNvPr id="280799" name="Rectangle 223"/>
          <p:cNvSpPr>
            <a:spLocks noGrp="1" noChangeArrowheads="1"/>
          </p:cNvSpPr>
          <p:nvPr>
            <p:ph type="subTitle" idx="1"/>
          </p:nvPr>
        </p:nvSpPr>
        <p:spPr>
          <a:xfrm>
            <a:off x="381000" y="3468688"/>
            <a:ext cx="8291513" cy="2203450"/>
          </a:xfrm>
          <a:ln/>
        </p:spPr>
        <p:txBody>
          <a:bodyPr rIns="0"/>
          <a:lstStyle>
            <a:lvl1pPr marL="0" indent="0" algn="r">
              <a:buFont typeface="Times" pitchFamily="18" charset="0"/>
              <a:buNone/>
              <a:defRPr sz="2600"/>
            </a:lvl1pPr>
          </a:lstStyle>
          <a:p>
            <a:r>
              <a:rPr lang="en-US" smtClean="0"/>
              <a:t>Click to edit Master subtitle style</a:t>
            </a:r>
            <a:endParaRPr lang="en-US"/>
          </a:p>
        </p:txBody>
      </p:sp>
      <p:sp>
        <p:nvSpPr>
          <p:cNvPr id="280698" name="Rectangle 122"/>
          <p:cNvSpPr>
            <a:spLocks noGrp="1" noChangeArrowheads="1"/>
          </p:cNvSpPr>
          <p:nvPr>
            <p:ph type="ctrTitle"/>
          </p:nvPr>
        </p:nvSpPr>
        <p:spPr bwMode="white">
          <a:xfrm>
            <a:off x="381000" y="420688"/>
            <a:ext cx="8305800" cy="2352675"/>
          </a:xfrm>
          <a:ln/>
        </p:spPr>
        <p:txBody>
          <a:bodyPr tIns="45720" bIns="45720" anchor="b"/>
          <a:lstStyle>
            <a:lvl1pPr>
              <a:defRPr sz="3800">
                <a:solidFill>
                  <a:schemeClr val="bg1"/>
                </a:solidFill>
              </a:defRPr>
            </a:lvl1pPr>
          </a:lstStyle>
          <a:p>
            <a:r>
              <a:rPr lang="en-US" smtClean="0"/>
              <a:t>Click to edit Master title style</a:t>
            </a:r>
            <a:endParaRPr lang="en-US" dirty="0"/>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dirty="0"/>
              <a:t> </a:t>
            </a:r>
            <a:fld id="{6B94FA92-FD85-4028-8A65-25E5DEB3133D}" type="slidenum">
              <a:rPr lang="en-US"/>
              <a:pPr>
                <a:defRPr/>
              </a:pPr>
              <a:t>‹#›</a:t>
            </a:fld>
            <a:endParaRPr lang="en-US" dirty="0"/>
          </a:p>
        </p:txBody>
      </p:sp>
      <p:cxnSp>
        <p:nvCxnSpPr>
          <p:cNvPr id="5" name="Straight Connector 4"/>
          <p:cNvCxnSpPr>
            <a:cxnSpLocks noChangeShapeType="1"/>
          </p:cNvCxnSpPr>
          <p:nvPr userDrawn="1"/>
        </p:nvCxnSpPr>
        <p:spPr bwMode="auto">
          <a:xfrm>
            <a:off x="357188" y="1073150"/>
            <a:ext cx="8786812" cy="0"/>
          </a:xfrm>
          <a:prstGeom prst="line">
            <a:avLst/>
          </a:prstGeom>
          <a:noFill/>
          <a:ln w="12700" algn="ctr">
            <a:solidFill>
              <a:srgbClr val="6E96D5"/>
            </a:solidFill>
            <a:round/>
            <a:headEnd/>
            <a:tailEnd/>
          </a:ln>
        </p:spPr>
      </p:cxn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85750" y="1362075"/>
            <a:ext cx="4102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40250" y="1362075"/>
            <a:ext cx="4102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dirty="0"/>
              <a:t> </a:t>
            </a:r>
            <a:fld id="{D5E3B240-5227-4A99-994B-07F74ECCACB0}" type="slidenum">
              <a:rPr lang="en-US"/>
              <a:pPr>
                <a:defRPr/>
              </a:pPr>
              <a:t>‹#›</a:t>
            </a:fld>
            <a:endParaRPr lang="en-US" dirty="0"/>
          </a:p>
        </p:txBody>
      </p:sp>
      <p:cxnSp>
        <p:nvCxnSpPr>
          <p:cNvPr id="6" name="Straight Connector 4"/>
          <p:cNvCxnSpPr>
            <a:cxnSpLocks noChangeShapeType="1"/>
          </p:cNvCxnSpPr>
          <p:nvPr userDrawn="1"/>
        </p:nvCxnSpPr>
        <p:spPr bwMode="auto">
          <a:xfrm>
            <a:off x="357188" y="1073150"/>
            <a:ext cx="8786812" cy="0"/>
          </a:xfrm>
          <a:prstGeom prst="line">
            <a:avLst/>
          </a:prstGeom>
          <a:noFill/>
          <a:ln w="12700" algn="ctr">
            <a:solidFill>
              <a:srgbClr val="6E96D5"/>
            </a:solidFill>
            <a:round/>
            <a:headEnd/>
            <a:tailEnd/>
          </a:ln>
        </p:spPr>
      </p:cxn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5"/>
          <p:cNvSpPr>
            <a:spLocks noGrp="1" noChangeArrowheads="1"/>
          </p:cNvSpPr>
          <p:nvPr>
            <p:ph type="ftr" sz="quarter" idx="10"/>
          </p:nvPr>
        </p:nvSpPr>
        <p:spPr>
          <a:ln/>
        </p:spPr>
        <p:txBody>
          <a:bodyPr/>
          <a:lstStyle>
            <a:lvl1pPr>
              <a:defRPr/>
            </a:lvl1pPr>
          </a:lstStyle>
          <a:p>
            <a:pPr>
              <a:defRPr/>
            </a:pPr>
            <a:r>
              <a:rPr lang="en-US" dirty="0"/>
              <a:t> </a:t>
            </a:r>
            <a:fld id="{1AC61E8B-D7D6-4EC1-BA02-1B652BB20EBC}" type="slidenum">
              <a:rPr lang="en-US"/>
              <a:pPr>
                <a:defRPr/>
              </a:pPr>
              <a:t>‹#›</a:t>
            </a:fld>
            <a:endParaRPr lang="en-US" dirty="0"/>
          </a:p>
        </p:txBody>
      </p:sp>
      <p:cxnSp>
        <p:nvCxnSpPr>
          <p:cNvPr id="4" name="Straight Connector 4"/>
          <p:cNvCxnSpPr>
            <a:cxnSpLocks noChangeShapeType="1"/>
          </p:cNvCxnSpPr>
          <p:nvPr userDrawn="1"/>
        </p:nvCxnSpPr>
        <p:spPr bwMode="auto">
          <a:xfrm>
            <a:off x="357188" y="1073150"/>
            <a:ext cx="8786812" cy="0"/>
          </a:xfrm>
          <a:prstGeom prst="line">
            <a:avLst/>
          </a:prstGeom>
          <a:noFill/>
          <a:ln w="12700" algn="ctr">
            <a:solidFill>
              <a:srgbClr val="6E96D5"/>
            </a:solidFill>
            <a:round/>
            <a:headEnd/>
            <a:tailEnd/>
          </a:ln>
        </p:spPr>
      </p:cxnSp>
      <p:sp>
        <p:nvSpPr>
          <p:cNvPr id="5" name="Title 4"/>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dirty="0"/>
              <a:t> </a:t>
            </a:r>
            <a:fld id="{283718F9-5F50-4E65-A3A8-480894E809EE}"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9" name="Group 11"/>
          <p:cNvGrpSpPr>
            <a:grpSpLocks noChangeAspect="1"/>
          </p:cNvGrpSpPr>
          <p:nvPr userDrawn="1"/>
        </p:nvGrpSpPr>
        <p:grpSpPr bwMode="white">
          <a:xfrm>
            <a:off x="7493000" y="6369050"/>
            <a:ext cx="1143000" cy="257175"/>
            <a:chOff x="3020" y="3469"/>
            <a:chExt cx="1440" cy="326"/>
          </a:xfrm>
        </p:grpSpPr>
        <p:sp>
          <p:nvSpPr>
            <p:cNvPr id="20" name="Freeform 12"/>
            <p:cNvSpPr>
              <a:spLocks noChangeAspect="1"/>
            </p:cNvSpPr>
            <p:nvPr/>
          </p:nvSpPr>
          <p:spPr bwMode="white">
            <a:xfrm>
              <a:off x="4322" y="3575"/>
              <a:ext cx="132" cy="212"/>
            </a:xfrm>
            <a:custGeom>
              <a:avLst/>
              <a:gdLst>
                <a:gd name="T0" fmla="*/ 132 w 132"/>
                <a:gd name="T1" fmla="*/ 0 h 212"/>
                <a:gd name="T2" fmla="*/ 128 w 132"/>
                <a:gd name="T3" fmla="*/ 50 h 212"/>
                <a:gd name="T4" fmla="*/ 106 w 132"/>
                <a:gd name="T5" fmla="*/ 50 h 212"/>
                <a:gd name="T6" fmla="*/ 106 w 132"/>
                <a:gd name="T7" fmla="*/ 50 h 212"/>
                <a:gd name="T8" fmla="*/ 96 w 132"/>
                <a:gd name="T9" fmla="*/ 50 h 212"/>
                <a:gd name="T10" fmla="*/ 86 w 132"/>
                <a:gd name="T11" fmla="*/ 54 h 212"/>
                <a:gd name="T12" fmla="*/ 78 w 132"/>
                <a:gd name="T13" fmla="*/ 60 h 212"/>
                <a:gd name="T14" fmla="*/ 70 w 132"/>
                <a:gd name="T15" fmla="*/ 66 h 212"/>
                <a:gd name="T16" fmla="*/ 64 w 132"/>
                <a:gd name="T17" fmla="*/ 74 h 212"/>
                <a:gd name="T18" fmla="*/ 60 w 132"/>
                <a:gd name="T19" fmla="*/ 82 h 212"/>
                <a:gd name="T20" fmla="*/ 58 w 132"/>
                <a:gd name="T21" fmla="*/ 92 h 212"/>
                <a:gd name="T22" fmla="*/ 58 w 132"/>
                <a:gd name="T23" fmla="*/ 100 h 212"/>
                <a:gd name="T24" fmla="*/ 58 w 132"/>
                <a:gd name="T25" fmla="*/ 212 h 212"/>
                <a:gd name="T26" fmla="*/ 0 w 132"/>
                <a:gd name="T27" fmla="*/ 212 h 212"/>
                <a:gd name="T28" fmla="*/ 0 w 132"/>
                <a:gd name="T29" fmla="*/ 0 h 212"/>
                <a:gd name="T30" fmla="*/ 54 w 132"/>
                <a:gd name="T31" fmla="*/ 0 h 212"/>
                <a:gd name="T32" fmla="*/ 56 w 132"/>
                <a:gd name="T33" fmla="*/ 26 h 212"/>
                <a:gd name="T34" fmla="*/ 56 w 132"/>
                <a:gd name="T35" fmla="*/ 26 h 212"/>
                <a:gd name="T36" fmla="*/ 66 w 132"/>
                <a:gd name="T37" fmla="*/ 14 h 212"/>
                <a:gd name="T38" fmla="*/ 78 w 132"/>
                <a:gd name="T39" fmla="*/ 6 h 212"/>
                <a:gd name="T40" fmla="*/ 94 w 132"/>
                <a:gd name="T41" fmla="*/ 2 h 212"/>
                <a:gd name="T42" fmla="*/ 112 w 132"/>
                <a:gd name="T43" fmla="*/ 0 h 212"/>
                <a:gd name="T44" fmla="*/ 132 w 132"/>
                <a:gd name="T45" fmla="*/ 0 h 21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32"/>
                <a:gd name="T70" fmla="*/ 0 h 212"/>
                <a:gd name="T71" fmla="*/ 132 w 132"/>
                <a:gd name="T72" fmla="*/ 212 h 21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32" h="212">
                  <a:moveTo>
                    <a:pt x="132" y="0"/>
                  </a:moveTo>
                  <a:lnTo>
                    <a:pt x="128" y="50"/>
                  </a:lnTo>
                  <a:lnTo>
                    <a:pt x="106" y="50"/>
                  </a:lnTo>
                  <a:lnTo>
                    <a:pt x="96" y="50"/>
                  </a:lnTo>
                  <a:lnTo>
                    <a:pt x="86" y="54"/>
                  </a:lnTo>
                  <a:lnTo>
                    <a:pt x="78" y="60"/>
                  </a:lnTo>
                  <a:lnTo>
                    <a:pt x="70" y="66"/>
                  </a:lnTo>
                  <a:lnTo>
                    <a:pt x="64" y="74"/>
                  </a:lnTo>
                  <a:lnTo>
                    <a:pt x="60" y="82"/>
                  </a:lnTo>
                  <a:lnTo>
                    <a:pt x="58" y="92"/>
                  </a:lnTo>
                  <a:lnTo>
                    <a:pt x="58" y="100"/>
                  </a:lnTo>
                  <a:lnTo>
                    <a:pt x="58" y="212"/>
                  </a:lnTo>
                  <a:lnTo>
                    <a:pt x="0" y="212"/>
                  </a:lnTo>
                  <a:lnTo>
                    <a:pt x="0" y="0"/>
                  </a:lnTo>
                  <a:lnTo>
                    <a:pt x="54" y="0"/>
                  </a:lnTo>
                  <a:lnTo>
                    <a:pt x="56" y="26"/>
                  </a:lnTo>
                  <a:lnTo>
                    <a:pt x="66" y="14"/>
                  </a:lnTo>
                  <a:lnTo>
                    <a:pt x="78" y="6"/>
                  </a:lnTo>
                  <a:lnTo>
                    <a:pt x="94" y="2"/>
                  </a:lnTo>
                  <a:lnTo>
                    <a:pt x="112" y="0"/>
                  </a:lnTo>
                  <a:lnTo>
                    <a:pt x="132" y="0"/>
                  </a:lnTo>
                  <a:close/>
                </a:path>
              </a:pathLst>
            </a:custGeom>
            <a:solidFill>
              <a:schemeClr val="bg1"/>
            </a:solidFill>
            <a:ln w="9525">
              <a:noFill/>
              <a:round/>
              <a:headEnd/>
              <a:tailEnd/>
            </a:ln>
          </p:spPr>
          <p:txBody>
            <a:bodyPr/>
            <a:lstStyle/>
            <a:p>
              <a:endParaRPr lang="en-US" dirty="0"/>
            </a:p>
          </p:txBody>
        </p:sp>
        <p:sp>
          <p:nvSpPr>
            <p:cNvPr id="21" name="Freeform 13"/>
            <p:cNvSpPr>
              <a:spLocks noChangeAspect="1"/>
            </p:cNvSpPr>
            <p:nvPr/>
          </p:nvSpPr>
          <p:spPr bwMode="white">
            <a:xfrm>
              <a:off x="3860" y="3569"/>
              <a:ext cx="194" cy="218"/>
            </a:xfrm>
            <a:custGeom>
              <a:avLst/>
              <a:gdLst>
                <a:gd name="T0" fmla="*/ 194 w 194"/>
                <a:gd name="T1" fmla="*/ 218 h 218"/>
                <a:gd name="T2" fmla="*/ 136 w 194"/>
                <a:gd name="T3" fmla="*/ 218 h 218"/>
                <a:gd name="T4" fmla="*/ 136 w 194"/>
                <a:gd name="T5" fmla="*/ 106 h 218"/>
                <a:gd name="T6" fmla="*/ 136 w 194"/>
                <a:gd name="T7" fmla="*/ 106 h 218"/>
                <a:gd name="T8" fmla="*/ 136 w 194"/>
                <a:gd name="T9" fmla="*/ 88 h 218"/>
                <a:gd name="T10" fmla="*/ 134 w 194"/>
                <a:gd name="T11" fmla="*/ 78 h 218"/>
                <a:gd name="T12" fmla="*/ 132 w 194"/>
                <a:gd name="T13" fmla="*/ 70 h 218"/>
                <a:gd name="T14" fmla="*/ 128 w 194"/>
                <a:gd name="T15" fmla="*/ 64 h 218"/>
                <a:gd name="T16" fmla="*/ 122 w 194"/>
                <a:gd name="T17" fmla="*/ 58 h 218"/>
                <a:gd name="T18" fmla="*/ 112 w 194"/>
                <a:gd name="T19" fmla="*/ 54 h 218"/>
                <a:gd name="T20" fmla="*/ 102 w 194"/>
                <a:gd name="T21" fmla="*/ 52 h 218"/>
                <a:gd name="T22" fmla="*/ 102 w 194"/>
                <a:gd name="T23" fmla="*/ 52 h 218"/>
                <a:gd name="T24" fmla="*/ 90 w 194"/>
                <a:gd name="T25" fmla="*/ 54 h 218"/>
                <a:gd name="T26" fmla="*/ 82 w 194"/>
                <a:gd name="T27" fmla="*/ 56 h 218"/>
                <a:gd name="T28" fmla="*/ 74 w 194"/>
                <a:gd name="T29" fmla="*/ 62 h 218"/>
                <a:gd name="T30" fmla="*/ 68 w 194"/>
                <a:gd name="T31" fmla="*/ 68 h 218"/>
                <a:gd name="T32" fmla="*/ 62 w 194"/>
                <a:gd name="T33" fmla="*/ 76 h 218"/>
                <a:gd name="T34" fmla="*/ 60 w 194"/>
                <a:gd name="T35" fmla="*/ 84 h 218"/>
                <a:gd name="T36" fmla="*/ 58 w 194"/>
                <a:gd name="T37" fmla="*/ 92 h 218"/>
                <a:gd name="T38" fmla="*/ 58 w 194"/>
                <a:gd name="T39" fmla="*/ 102 h 218"/>
                <a:gd name="T40" fmla="*/ 58 w 194"/>
                <a:gd name="T41" fmla="*/ 218 h 218"/>
                <a:gd name="T42" fmla="*/ 0 w 194"/>
                <a:gd name="T43" fmla="*/ 218 h 218"/>
                <a:gd name="T44" fmla="*/ 0 w 194"/>
                <a:gd name="T45" fmla="*/ 6 h 218"/>
                <a:gd name="T46" fmla="*/ 52 w 194"/>
                <a:gd name="T47" fmla="*/ 6 h 218"/>
                <a:gd name="T48" fmla="*/ 54 w 194"/>
                <a:gd name="T49" fmla="*/ 32 h 218"/>
                <a:gd name="T50" fmla="*/ 54 w 194"/>
                <a:gd name="T51" fmla="*/ 32 h 218"/>
                <a:gd name="T52" fmla="*/ 64 w 194"/>
                <a:gd name="T53" fmla="*/ 20 h 218"/>
                <a:gd name="T54" fmla="*/ 78 w 194"/>
                <a:gd name="T55" fmla="*/ 10 h 218"/>
                <a:gd name="T56" fmla="*/ 88 w 194"/>
                <a:gd name="T57" fmla="*/ 6 h 218"/>
                <a:gd name="T58" fmla="*/ 96 w 194"/>
                <a:gd name="T59" fmla="*/ 4 h 218"/>
                <a:gd name="T60" fmla="*/ 106 w 194"/>
                <a:gd name="T61" fmla="*/ 2 h 218"/>
                <a:gd name="T62" fmla="*/ 118 w 194"/>
                <a:gd name="T63" fmla="*/ 0 h 218"/>
                <a:gd name="T64" fmla="*/ 118 w 194"/>
                <a:gd name="T65" fmla="*/ 0 h 218"/>
                <a:gd name="T66" fmla="*/ 138 w 194"/>
                <a:gd name="T67" fmla="*/ 2 h 218"/>
                <a:gd name="T68" fmla="*/ 154 w 194"/>
                <a:gd name="T69" fmla="*/ 8 h 218"/>
                <a:gd name="T70" fmla="*/ 168 w 194"/>
                <a:gd name="T71" fmla="*/ 16 h 218"/>
                <a:gd name="T72" fmla="*/ 178 w 194"/>
                <a:gd name="T73" fmla="*/ 26 h 218"/>
                <a:gd name="T74" fmla="*/ 186 w 194"/>
                <a:gd name="T75" fmla="*/ 40 h 218"/>
                <a:gd name="T76" fmla="*/ 190 w 194"/>
                <a:gd name="T77" fmla="*/ 54 h 218"/>
                <a:gd name="T78" fmla="*/ 194 w 194"/>
                <a:gd name="T79" fmla="*/ 70 h 218"/>
                <a:gd name="T80" fmla="*/ 194 w 194"/>
                <a:gd name="T81" fmla="*/ 86 h 218"/>
                <a:gd name="T82" fmla="*/ 194 w 194"/>
                <a:gd name="T83" fmla="*/ 218 h 2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94"/>
                <a:gd name="T127" fmla="*/ 0 h 218"/>
                <a:gd name="T128" fmla="*/ 194 w 194"/>
                <a:gd name="T129" fmla="*/ 218 h 21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94" h="218">
                  <a:moveTo>
                    <a:pt x="194" y="218"/>
                  </a:moveTo>
                  <a:lnTo>
                    <a:pt x="136" y="218"/>
                  </a:lnTo>
                  <a:lnTo>
                    <a:pt x="136" y="106"/>
                  </a:lnTo>
                  <a:lnTo>
                    <a:pt x="136" y="88"/>
                  </a:lnTo>
                  <a:lnTo>
                    <a:pt x="134" y="78"/>
                  </a:lnTo>
                  <a:lnTo>
                    <a:pt x="132" y="70"/>
                  </a:lnTo>
                  <a:lnTo>
                    <a:pt x="128" y="64"/>
                  </a:lnTo>
                  <a:lnTo>
                    <a:pt x="122" y="58"/>
                  </a:lnTo>
                  <a:lnTo>
                    <a:pt x="112" y="54"/>
                  </a:lnTo>
                  <a:lnTo>
                    <a:pt x="102" y="52"/>
                  </a:lnTo>
                  <a:lnTo>
                    <a:pt x="90" y="54"/>
                  </a:lnTo>
                  <a:lnTo>
                    <a:pt x="82" y="56"/>
                  </a:lnTo>
                  <a:lnTo>
                    <a:pt x="74" y="62"/>
                  </a:lnTo>
                  <a:lnTo>
                    <a:pt x="68" y="68"/>
                  </a:lnTo>
                  <a:lnTo>
                    <a:pt x="62" y="76"/>
                  </a:lnTo>
                  <a:lnTo>
                    <a:pt x="60" y="84"/>
                  </a:lnTo>
                  <a:lnTo>
                    <a:pt x="58" y="92"/>
                  </a:lnTo>
                  <a:lnTo>
                    <a:pt x="58" y="102"/>
                  </a:lnTo>
                  <a:lnTo>
                    <a:pt x="58" y="218"/>
                  </a:lnTo>
                  <a:lnTo>
                    <a:pt x="0" y="218"/>
                  </a:lnTo>
                  <a:lnTo>
                    <a:pt x="0" y="6"/>
                  </a:lnTo>
                  <a:lnTo>
                    <a:pt x="52" y="6"/>
                  </a:lnTo>
                  <a:lnTo>
                    <a:pt x="54" y="32"/>
                  </a:lnTo>
                  <a:lnTo>
                    <a:pt x="64" y="20"/>
                  </a:lnTo>
                  <a:lnTo>
                    <a:pt x="78" y="10"/>
                  </a:lnTo>
                  <a:lnTo>
                    <a:pt x="88" y="6"/>
                  </a:lnTo>
                  <a:lnTo>
                    <a:pt x="96" y="4"/>
                  </a:lnTo>
                  <a:lnTo>
                    <a:pt x="106" y="2"/>
                  </a:lnTo>
                  <a:lnTo>
                    <a:pt x="118" y="0"/>
                  </a:lnTo>
                  <a:lnTo>
                    <a:pt x="138" y="2"/>
                  </a:lnTo>
                  <a:lnTo>
                    <a:pt x="154" y="8"/>
                  </a:lnTo>
                  <a:lnTo>
                    <a:pt x="168" y="16"/>
                  </a:lnTo>
                  <a:lnTo>
                    <a:pt x="178" y="26"/>
                  </a:lnTo>
                  <a:lnTo>
                    <a:pt x="186" y="40"/>
                  </a:lnTo>
                  <a:lnTo>
                    <a:pt x="190" y="54"/>
                  </a:lnTo>
                  <a:lnTo>
                    <a:pt x="194" y="70"/>
                  </a:lnTo>
                  <a:lnTo>
                    <a:pt x="194" y="86"/>
                  </a:lnTo>
                  <a:lnTo>
                    <a:pt x="194" y="218"/>
                  </a:lnTo>
                  <a:close/>
                </a:path>
              </a:pathLst>
            </a:custGeom>
            <a:solidFill>
              <a:schemeClr val="bg1"/>
            </a:solidFill>
            <a:ln w="9525">
              <a:noFill/>
              <a:round/>
              <a:headEnd/>
              <a:tailEnd/>
            </a:ln>
          </p:spPr>
          <p:txBody>
            <a:bodyPr/>
            <a:lstStyle/>
            <a:p>
              <a:endParaRPr lang="en-US" dirty="0"/>
            </a:p>
          </p:txBody>
        </p:sp>
        <p:sp>
          <p:nvSpPr>
            <p:cNvPr id="23" name="Freeform 14"/>
            <p:cNvSpPr>
              <a:spLocks noChangeAspect="1"/>
            </p:cNvSpPr>
            <p:nvPr/>
          </p:nvSpPr>
          <p:spPr bwMode="white">
            <a:xfrm>
              <a:off x="3720" y="3515"/>
              <a:ext cx="114" cy="276"/>
            </a:xfrm>
            <a:custGeom>
              <a:avLst/>
              <a:gdLst>
                <a:gd name="T0" fmla="*/ 114 w 114"/>
                <a:gd name="T1" fmla="*/ 224 h 276"/>
                <a:gd name="T2" fmla="*/ 110 w 114"/>
                <a:gd name="T3" fmla="*/ 272 h 276"/>
                <a:gd name="T4" fmla="*/ 110 w 114"/>
                <a:gd name="T5" fmla="*/ 272 h 276"/>
                <a:gd name="T6" fmla="*/ 90 w 114"/>
                <a:gd name="T7" fmla="*/ 276 h 276"/>
                <a:gd name="T8" fmla="*/ 70 w 114"/>
                <a:gd name="T9" fmla="*/ 276 h 276"/>
                <a:gd name="T10" fmla="*/ 70 w 114"/>
                <a:gd name="T11" fmla="*/ 276 h 276"/>
                <a:gd name="T12" fmla="*/ 50 w 114"/>
                <a:gd name="T13" fmla="*/ 276 h 276"/>
                <a:gd name="T14" fmla="*/ 36 w 114"/>
                <a:gd name="T15" fmla="*/ 272 h 276"/>
                <a:gd name="T16" fmla="*/ 24 w 114"/>
                <a:gd name="T17" fmla="*/ 266 h 276"/>
                <a:gd name="T18" fmla="*/ 14 w 114"/>
                <a:gd name="T19" fmla="*/ 258 h 276"/>
                <a:gd name="T20" fmla="*/ 8 w 114"/>
                <a:gd name="T21" fmla="*/ 248 h 276"/>
                <a:gd name="T22" fmla="*/ 2 w 114"/>
                <a:gd name="T23" fmla="*/ 234 h 276"/>
                <a:gd name="T24" fmla="*/ 0 w 114"/>
                <a:gd name="T25" fmla="*/ 220 h 276"/>
                <a:gd name="T26" fmla="*/ 0 w 114"/>
                <a:gd name="T27" fmla="*/ 202 h 276"/>
                <a:gd name="T28" fmla="*/ 0 w 114"/>
                <a:gd name="T29" fmla="*/ 0 h 276"/>
                <a:gd name="T30" fmla="*/ 58 w 114"/>
                <a:gd name="T31" fmla="*/ 0 h 276"/>
                <a:gd name="T32" fmla="*/ 58 w 114"/>
                <a:gd name="T33" fmla="*/ 60 h 276"/>
                <a:gd name="T34" fmla="*/ 114 w 114"/>
                <a:gd name="T35" fmla="*/ 60 h 276"/>
                <a:gd name="T36" fmla="*/ 110 w 114"/>
                <a:gd name="T37" fmla="*/ 110 h 276"/>
                <a:gd name="T38" fmla="*/ 58 w 114"/>
                <a:gd name="T39" fmla="*/ 110 h 276"/>
                <a:gd name="T40" fmla="*/ 58 w 114"/>
                <a:gd name="T41" fmla="*/ 198 h 276"/>
                <a:gd name="T42" fmla="*/ 58 w 114"/>
                <a:gd name="T43" fmla="*/ 198 h 276"/>
                <a:gd name="T44" fmla="*/ 58 w 114"/>
                <a:gd name="T45" fmla="*/ 210 h 276"/>
                <a:gd name="T46" fmla="*/ 62 w 114"/>
                <a:gd name="T47" fmla="*/ 220 h 276"/>
                <a:gd name="T48" fmla="*/ 66 w 114"/>
                <a:gd name="T49" fmla="*/ 224 h 276"/>
                <a:gd name="T50" fmla="*/ 70 w 114"/>
                <a:gd name="T51" fmla="*/ 226 h 276"/>
                <a:gd name="T52" fmla="*/ 84 w 114"/>
                <a:gd name="T53" fmla="*/ 228 h 276"/>
                <a:gd name="T54" fmla="*/ 84 w 114"/>
                <a:gd name="T55" fmla="*/ 228 h 276"/>
                <a:gd name="T56" fmla="*/ 98 w 114"/>
                <a:gd name="T57" fmla="*/ 228 h 276"/>
                <a:gd name="T58" fmla="*/ 114 w 114"/>
                <a:gd name="T59" fmla="*/ 224 h 276"/>
                <a:gd name="T60" fmla="*/ 114 w 114"/>
                <a:gd name="T61" fmla="*/ 224 h 2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4"/>
                <a:gd name="T94" fmla="*/ 0 h 276"/>
                <a:gd name="T95" fmla="*/ 114 w 114"/>
                <a:gd name="T96" fmla="*/ 276 h 2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4" h="276">
                  <a:moveTo>
                    <a:pt x="114" y="224"/>
                  </a:moveTo>
                  <a:lnTo>
                    <a:pt x="110" y="272"/>
                  </a:lnTo>
                  <a:lnTo>
                    <a:pt x="90" y="276"/>
                  </a:lnTo>
                  <a:lnTo>
                    <a:pt x="70" y="276"/>
                  </a:lnTo>
                  <a:lnTo>
                    <a:pt x="50" y="276"/>
                  </a:lnTo>
                  <a:lnTo>
                    <a:pt x="36" y="272"/>
                  </a:lnTo>
                  <a:lnTo>
                    <a:pt x="24" y="266"/>
                  </a:lnTo>
                  <a:lnTo>
                    <a:pt x="14" y="258"/>
                  </a:lnTo>
                  <a:lnTo>
                    <a:pt x="8" y="248"/>
                  </a:lnTo>
                  <a:lnTo>
                    <a:pt x="2" y="234"/>
                  </a:lnTo>
                  <a:lnTo>
                    <a:pt x="0" y="220"/>
                  </a:lnTo>
                  <a:lnTo>
                    <a:pt x="0" y="202"/>
                  </a:lnTo>
                  <a:lnTo>
                    <a:pt x="0" y="0"/>
                  </a:lnTo>
                  <a:lnTo>
                    <a:pt x="58" y="0"/>
                  </a:lnTo>
                  <a:lnTo>
                    <a:pt x="58" y="60"/>
                  </a:lnTo>
                  <a:lnTo>
                    <a:pt x="114" y="60"/>
                  </a:lnTo>
                  <a:lnTo>
                    <a:pt x="110" y="110"/>
                  </a:lnTo>
                  <a:lnTo>
                    <a:pt x="58" y="110"/>
                  </a:lnTo>
                  <a:lnTo>
                    <a:pt x="58" y="198"/>
                  </a:lnTo>
                  <a:lnTo>
                    <a:pt x="58" y="210"/>
                  </a:lnTo>
                  <a:lnTo>
                    <a:pt x="62" y="220"/>
                  </a:lnTo>
                  <a:lnTo>
                    <a:pt x="66" y="224"/>
                  </a:lnTo>
                  <a:lnTo>
                    <a:pt x="70" y="226"/>
                  </a:lnTo>
                  <a:lnTo>
                    <a:pt x="84" y="228"/>
                  </a:lnTo>
                  <a:lnTo>
                    <a:pt x="98" y="228"/>
                  </a:lnTo>
                  <a:lnTo>
                    <a:pt x="114" y="224"/>
                  </a:lnTo>
                  <a:close/>
                </a:path>
              </a:pathLst>
            </a:custGeom>
            <a:solidFill>
              <a:schemeClr val="bg1"/>
            </a:solidFill>
            <a:ln w="9525">
              <a:noFill/>
              <a:round/>
              <a:headEnd/>
              <a:tailEnd/>
            </a:ln>
          </p:spPr>
          <p:txBody>
            <a:bodyPr/>
            <a:lstStyle/>
            <a:p>
              <a:endParaRPr lang="en-US" dirty="0"/>
            </a:p>
          </p:txBody>
        </p:sp>
        <p:sp>
          <p:nvSpPr>
            <p:cNvPr id="24" name="Freeform 15"/>
            <p:cNvSpPr>
              <a:spLocks noChangeAspect="1"/>
            </p:cNvSpPr>
            <p:nvPr/>
          </p:nvSpPr>
          <p:spPr bwMode="white">
            <a:xfrm>
              <a:off x="3574" y="3575"/>
              <a:ext cx="126" cy="212"/>
            </a:xfrm>
            <a:custGeom>
              <a:avLst/>
              <a:gdLst>
                <a:gd name="T0" fmla="*/ 126 w 126"/>
                <a:gd name="T1" fmla="*/ 0 h 212"/>
                <a:gd name="T2" fmla="*/ 122 w 126"/>
                <a:gd name="T3" fmla="*/ 50 h 212"/>
                <a:gd name="T4" fmla="*/ 106 w 126"/>
                <a:gd name="T5" fmla="*/ 50 h 212"/>
                <a:gd name="T6" fmla="*/ 106 w 126"/>
                <a:gd name="T7" fmla="*/ 50 h 212"/>
                <a:gd name="T8" fmla="*/ 96 w 126"/>
                <a:gd name="T9" fmla="*/ 50 h 212"/>
                <a:gd name="T10" fmla="*/ 86 w 126"/>
                <a:gd name="T11" fmla="*/ 54 h 212"/>
                <a:gd name="T12" fmla="*/ 76 w 126"/>
                <a:gd name="T13" fmla="*/ 60 h 212"/>
                <a:gd name="T14" fmla="*/ 70 w 126"/>
                <a:gd name="T15" fmla="*/ 66 h 212"/>
                <a:gd name="T16" fmla="*/ 64 w 126"/>
                <a:gd name="T17" fmla="*/ 74 h 212"/>
                <a:gd name="T18" fmla="*/ 60 w 126"/>
                <a:gd name="T19" fmla="*/ 82 h 212"/>
                <a:gd name="T20" fmla="*/ 58 w 126"/>
                <a:gd name="T21" fmla="*/ 92 h 212"/>
                <a:gd name="T22" fmla="*/ 58 w 126"/>
                <a:gd name="T23" fmla="*/ 100 h 212"/>
                <a:gd name="T24" fmla="*/ 58 w 126"/>
                <a:gd name="T25" fmla="*/ 212 h 212"/>
                <a:gd name="T26" fmla="*/ 0 w 126"/>
                <a:gd name="T27" fmla="*/ 212 h 212"/>
                <a:gd name="T28" fmla="*/ 0 w 126"/>
                <a:gd name="T29" fmla="*/ 0 h 212"/>
                <a:gd name="T30" fmla="*/ 54 w 126"/>
                <a:gd name="T31" fmla="*/ 0 h 212"/>
                <a:gd name="T32" fmla="*/ 56 w 126"/>
                <a:gd name="T33" fmla="*/ 26 h 212"/>
                <a:gd name="T34" fmla="*/ 56 w 126"/>
                <a:gd name="T35" fmla="*/ 26 h 212"/>
                <a:gd name="T36" fmla="*/ 66 w 126"/>
                <a:gd name="T37" fmla="*/ 14 h 212"/>
                <a:gd name="T38" fmla="*/ 80 w 126"/>
                <a:gd name="T39" fmla="*/ 6 h 212"/>
                <a:gd name="T40" fmla="*/ 94 w 126"/>
                <a:gd name="T41" fmla="*/ 2 h 212"/>
                <a:gd name="T42" fmla="*/ 112 w 126"/>
                <a:gd name="T43" fmla="*/ 0 h 212"/>
                <a:gd name="T44" fmla="*/ 126 w 126"/>
                <a:gd name="T45" fmla="*/ 0 h 21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6"/>
                <a:gd name="T70" fmla="*/ 0 h 212"/>
                <a:gd name="T71" fmla="*/ 126 w 126"/>
                <a:gd name="T72" fmla="*/ 212 h 21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6" h="212">
                  <a:moveTo>
                    <a:pt x="126" y="0"/>
                  </a:moveTo>
                  <a:lnTo>
                    <a:pt x="122" y="50"/>
                  </a:lnTo>
                  <a:lnTo>
                    <a:pt x="106" y="50"/>
                  </a:lnTo>
                  <a:lnTo>
                    <a:pt x="96" y="50"/>
                  </a:lnTo>
                  <a:lnTo>
                    <a:pt x="86" y="54"/>
                  </a:lnTo>
                  <a:lnTo>
                    <a:pt x="76" y="60"/>
                  </a:lnTo>
                  <a:lnTo>
                    <a:pt x="70" y="66"/>
                  </a:lnTo>
                  <a:lnTo>
                    <a:pt x="64" y="74"/>
                  </a:lnTo>
                  <a:lnTo>
                    <a:pt x="60" y="82"/>
                  </a:lnTo>
                  <a:lnTo>
                    <a:pt x="58" y="92"/>
                  </a:lnTo>
                  <a:lnTo>
                    <a:pt x="58" y="100"/>
                  </a:lnTo>
                  <a:lnTo>
                    <a:pt x="58" y="212"/>
                  </a:lnTo>
                  <a:lnTo>
                    <a:pt x="0" y="212"/>
                  </a:lnTo>
                  <a:lnTo>
                    <a:pt x="0" y="0"/>
                  </a:lnTo>
                  <a:lnTo>
                    <a:pt x="54" y="0"/>
                  </a:lnTo>
                  <a:lnTo>
                    <a:pt x="56" y="26"/>
                  </a:lnTo>
                  <a:lnTo>
                    <a:pt x="66" y="14"/>
                  </a:lnTo>
                  <a:lnTo>
                    <a:pt x="80" y="6"/>
                  </a:lnTo>
                  <a:lnTo>
                    <a:pt x="94" y="2"/>
                  </a:lnTo>
                  <a:lnTo>
                    <a:pt x="112" y="0"/>
                  </a:lnTo>
                  <a:lnTo>
                    <a:pt x="126" y="0"/>
                  </a:lnTo>
                  <a:close/>
                </a:path>
              </a:pathLst>
            </a:custGeom>
            <a:solidFill>
              <a:schemeClr val="bg1"/>
            </a:solidFill>
            <a:ln w="9525">
              <a:noFill/>
              <a:round/>
              <a:headEnd/>
              <a:tailEnd/>
            </a:ln>
          </p:spPr>
          <p:txBody>
            <a:bodyPr/>
            <a:lstStyle/>
            <a:p>
              <a:endParaRPr lang="en-US" dirty="0"/>
            </a:p>
          </p:txBody>
        </p:sp>
        <p:sp>
          <p:nvSpPr>
            <p:cNvPr id="25" name="Freeform 16"/>
            <p:cNvSpPr>
              <a:spLocks noChangeAspect="1"/>
            </p:cNvSpPr>
            <p:nvPr/>
          </p:nvSpPr>
          <p:spPr bwMode="white">
            <a:xfrm>
              <a:off x="3020" y="3469"/>
              <a:ext cx="294" cy="326"/>
            </a:xfrm>
            <a:custGeom>
              <a:avLst/>
              <a:gdLst>
                <a:gd name="T0" fmla="*/ 294 w 294"/>
                <a:gd name="T1" fmla="*/ 296 h 326"/>
                <a:gd name="T2" fmla="*/ 234 w 294"/>
                <a:gd name="T3" fmla="*/ 320 h 326"/>
                <a:gd name="T4" fmla="*/ 202 w 294"/>
                <a:gd name="T5" fmla="*/ 326 h 326"/>
                <a:gd name="T6" fmla="*/ 164 w 294"/>
                <a:gd name="T7" fmla="*/ 326 h 326"/>
                <a:gd name="T8" fmla="*/ 148 w 294"/>
                <a:gd name="T9" fmla="*/ 326 h 326"/>
                <a:gd name="T10" fmla="*/ 114 w 294"/>
                <a:gd name="T11" fmla="*/ 320 h 326"/>
                <a:gd name="T12" fmla="*/ 84 w 294"/>
                <a:gd name="T13" fmla="*/ 308 h 326"/>
                <a:gd name="T14" fmla="*/ 58 w 294"/>
                <a:gd name="T15" fmla="*/ 292 h 326"/>
                <a:gd name="T16" fmla="*/ 36 w 294"/>
                <a:gd name="T17" fmla="*/ 272 h 326"/>
                <a:gd name="T18" fmla="*/ 20 w 294"/>
                <a:gd name="T19" fmla="*/ 246 h 326"/>
                <a:gd name="T20" fmla="*/ 8 w 294"/>
                <a:gd name="T21" fmla="*/ 216 h 326"/>
                <a:gd name="T22" fmla="*/ 2 w 294"/>
                <a:gd name="T23" fmla="*/ 182 h 326"/>
                <a:gd name="T24" fmla="*/ 0 w 294"/>
                <a:gd name="T25" fmla="*/ 164 h 326"/>
                <a:gd name="T26" fmla="*/ 4 w 294"/>
                <a:gd name="T27" fmla="*/ 128 h 326"/>
                <a:gd name="T28" fmla="*/ 12 w 294"/>
                <a:gd name="T29" fmla="*/ 96 h 326"/>
                <a:gd name="T30" fmla="*/ 28 w 294"/>
                <a:gd name="T31" fmla="*/ 68 h 326"/>
                <a:gd name="T32" fmla="*/ 48 w 294"/>
                <a:gd name="T33" fmla="*/ 44 h 326"/>
                <a:gd name="T34" fmla="*/ 72 w 294"/>
                <a:gd name="T35" fmla="*/ 26 h 326"/>
                <a:gd name="T36" fmla="*/ 100 w 294"/>
                <a:gd name="T37" fmla="*/ 12 h 326"/>
                <a:gd name="T38" fmla="*/ 130 w 294"/>
                <a:gd name="T39" fmla="*/ 2 h 326"/>
                <a:gd name="T40" fmla="*/ 164 w 294"/>
                <a:gd name="T41" fmla="*/ 0 h 326"/>
                <a:gd name="T42" fmla="*/ 182 w 294"/>
                <a:gd name="T43" fmla="*/ 0 h 326"/>
                <a:gd name="T44" fmla="*/ 216 w 294"/>
                <a:gd name="T45" fmla="*/ 4 h 326"/>
                <a:gd name="T46" fmla="*/ 248 w 294"/>
                <a:gd name="T47" fmla="*/ 14 h 326"/>
                <a:gd name="T48" fmla="*/ 276 w 294"/>
                <a:gd name="T49" fmla="*/ 30 h 326"/>
                <a:gd name="T50" fmla="*/ 250 w 294"/>
                <a:gd name="T51" fmla="*/ 82 h 326"/>
                <a:gd name="T52" fmla="*/ 232 w 294"/>
                <a:gd name="T53" fmla="*/ 70 h 326"/>
                <a:gd name="T54" fmla="*/ 188 w 294"/>
                <a:gd name="T55" fmla="*/ 56 h 326"/>
                <a:gd name="T56" fmla="*/ 162 w 294"/>
                <a:gd name="T57" fmla="*/ 56 h 326"/>
                <a:gd name="T58" fmla="*/ 122 w 294"/>
                <a:gd name="T59" fmla="*/ 64 h 326"/>
                <a:gd name="T60" fmla="*/ 90 w 294"/>
                <a:gd name="T61" fmla="*/ 86 h 326"/>
                <a:gd name="T62" fmla="*/ 72 w 294"/>
                <a:gd name="T63" fmla="*/ 120 h 326"/>
                <a:gd name="T64" fmla="*/ 64 w 294"/>
                <a:gd name="T65" fmla="*/ 160 h 326"/>
                <a:gd name="T66" fmla="*/ 66 w 294"/>
                <a:gd name="T67" fmla="*/ 184 h 326"/>
                <a:gd name="T68" fmla="*/ 80 w 294"/>
                <a:gd name="T69" fmla="*/ 224 h 326"/>
                <a:gd name="T70" fmla="*/ 106 w 294"/>
                <a:gd name="T71" fmla="*/ 254 h 326"/>
                <a:gd name="T72" fmla="*/ 144 w 294"/>
                <a:gd name="T73" fmla="*/ 270 h 326"/>
                <a:gd name="T74" fmla="*/ 166 w 294"/>
                <a:gd name="T75" fmla="*/ 272 h 326"/>
                <a:gd name="T76" fmla="*/ 204 w 294"/>
                <a:gd name="T77" fmla="*/ 270 h 326"/>
                <a:gd name="T78" fmla="*/ 234 w 294"/>
                <a:gd name="T79" fmla="*/ 260 h 326"/>
                <a:gd name="T80" fmla="*/ 170 w 294"/>
                <a:gd name="T81" fmla="*/ 194 h 326"/>
                <a:gd name="T82" fmla="*/ 294 w 294"/>
                <a:gd name="T83" fmla="*/ 140 h 32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94"/>
                <a:gd name="T127" fmla="*/ 0 h 326"/>
                <a:gd name="T128" fmla="*/ 294 w 294"/>
                <a:gd name="T129" fmla="*/ 326 h 32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94" h="326">
                  <a:moveTo>
                    <a:pt x="294" y="296"/>
                  </a:moveTo>
                  <a:lnTo>
                    <a:pt x="294" y="296"/>
                  </a:lnTo>
                  <a:lnTo>
                    <a:pt x="266" y="310"/>
                  </a:lnTo>
                  <a:lnTo>
                    <a:pt x="234" y="320"/>
                  </a:lnTo>
                  <a:lnTo>
                    <a:pt x="218" y="322"/>
                  </a:lnTo>
                  <a:lnTo>
                    <a:pt x="202" y="326"/>
                  </a:lnTo>
                  <a:lnTo>
                    <a:pt x="184" y="326"/>
                  </a:lnTo>
                  <a:lnTo>
                    <a:pt x="164" y="326"/>
                  </a:lnTo>
                  <a:lnTo>
                    <a:pt x="148" y="326"/>
                  </a:lnTo>
                  <a:lnTo>
                    <a:pt x="130" y="324"/>
                  </a:lnTo>
                  <a:lnTo>
                    <a:pt x="114" y="320"/>
                  </a:lnTo>
                  <a:lnTo>
                    <a:pt x="98" y="314"/>
                  </a:lnTo>
                  <a:lnTo>
                    <a:pt x="84" y="308"/>
                  </a:lnTo>
                  <a:lnTo>
                    <a:pt x="70" y="300"/>
                  </a:lnTo>
                  <a:lnTo>
                    <a:pt x="58" y="292"/>
                  </a:lnTo>
                  <a:lnTo>
                    <a:pt x="46" y="282"/>
                  </a:lnTo>
                  <a:lnTo>
                    <a:pt x="36" y="272"/>
                  </a:lnTo>
                  <a:lnTo>
                    <a:pt x="28" y="258"/>
                  </a:lnTo>
                  <a:lnTo>
                    <a:pt x="20" y="246"/>
                  </a:lnTo>
                  <a:lnTo>
                    <a:pt x="12" y="232"/>
                  </a:lnTo>
                  <a:lnTo>
                    <a:pt x="8" y="216"/>
                  </a:lnTo>
                  <a:lnTo>
                    <a:pt x="4" y="200"/>
                  </a:lnTo>
                  <a:lnTo>
                    <a:pt x="2" y="182"/>
                  </a:lnTo>
                  <a:lnTo>
                    <a:pt x="0" y="164"/>
                  </a:lnTo>
                  <a:lnTo>
                    <a:pt x="2" y="146"/>
                  </a:lnTo>
                  <a:lnTo>
                    <a:pt x="4" y="128"/>
                  </a:lnTo>
                  <a:lnTo>
                    <a:pt x="8" y="112"/>
                  </a:lnTo>
                  <a:lnTo>
                    <a:pt x="12" y="96"/>
                  </a:lnTo>
                  <a:lnTo>
                    <a:pt x="20" y="82"/>
                  </a:lnTo>
                  <a:lnTo>
                    <a:pt x="28" y="68"/>
                  </a:lnTo>
                  <a:lnTo>
                    <a:pt x="36" y="56"/>
                  </a:lnTo>
                  <a:lnTo>
                    <a:pt x="48" y="44"/>
                  </a:lnTo>
                  <a:lnTo>
                    <a:pt x="58" y="34"/>
                  </a:lnTo>
                  <a:lnTo>
                    <a:pt x="72" y="26"/>
                  </a:lnTo>
                  <a:lnTo>
                    <a:pt x="84" y="18"/>
                  </a:lnTo>
                  <a:lnTo>
                    <a:pt x="100" y="12"/>
                  </a:lnTo>
                  <a:lnTo>
                    <a:pt x="114" y="6"/>
                  </a:lnTo>
                  <a:lnTo>
                    <a:pt x="130" y="2"/>
                  </a:lnTo>
                  <a:lnTo>
                    <a:pt x="148" y="0"/>
                  </a:lnTo>
                  <a:lnTo>
                    <a:pt x="164" y="0"/>
                  </a:lnTo>
                  <a:lnTo>
                    <a:pt x="182" y="0"/>
                  </a:lnTo>
                  <a:lnTo>
                    <a:pt x="200" y="2"/>
                  </a:lnTo>
                  <a:lnTo>
                    <a:pt x="216" y="4"/>
                  </a:lnTo>
                  <a:lnTo>
                    <a:pt x="232" y="8"/>
                  </a:lnTo>
                  <a:lnTo>
                    <a:pt x="248" y="14"/>
                  </a:lnTo>
                  <a:lnTo>
                    <a:pt x="262" y="22"/>
                  </a:lnTo>
                  <a:lnTo>
                    <a:pt x="276" y="30"/>
                  </a:lnTo>
                  <a:lnTo>
                    <a:pt x="290" y="40"/>
                  </a:lnTo>
                  <a:lnTo>
                    <a:pt x="250" y="82"/>
                  </a:lnTo>
                  <a:lnTo>
                    <a:pt x="232" y="70"/>
                  </a:lnTo>
                  <a:lnTo>
                    <a:pt x="212" y="62"/>
                  </a:lnTo>
                  <a:lnTo>
                    <a:pt x="188" y="56"/>
                  </a:lnTo>
                  <a:lnTo>
                    <a:pt x="162" y="56"/>
                  </a:lnTo>
                  <a:lnTo>
                    <a:pt x="140" y="58"/>
                  </a:lnTo>
                  <a:lnTo>
                    <a:pt x="122" y="64"/>
                  </a:lnTo>
                  <a:lnTo>
                    <a:pt x="104" y="74"/>
                  </a:lnTo>
                  <a:lnTo>
                    <a:pt x="90" y="86"/>
                  </a:lnTo>
                  <a:lnTo>
                    <a:pt x="80" y="102"/>
                  </a:lnTo>
                  <a:lnTo>
                    <a:pt x="72" y="120"/>
                  </a:lnTo>
                  <a:lnTo>
                    <a:pt x="66" y="140"/>
                  </a:lnTo>
                  <a:lnTo>
                    <a:pt x="64" y="160"/>
                  </a:lnTo>
                  <a:lnTo>
                    <a:pt x="66" y="184"/>
                  </a:lnTo>
                  <a:lnTo>
                    <a:pt x="72" y="206"/>
                  </a:lnTo>
                  <a:lnTo>
                    <a:pt x="80" y="224"/>
                  </a:lnTo>
                  <a:lnTo>
                    <a:pt x="92" y="240"/>
                  </a:lnTo>
                  <a:lnTo>
                    <a:pt x="106" y="254"/>
                  </a:lnTo>
                  <a:lnTo>
                    <a:pt x="124" y="262"/>
                  </a:lnTo>
                  <a:lnTo>
                    <a:pt x="144" y="270"/>
                  </a:lnTo>
                  <a:lnTo>
                    <a:pt x="166" y="272"/>
                  </a:lnTo>
                  <a:lnTo>
                    <a:pt x="186" y="272"/>
                  </a:lnTo>
                  <a:lnTo>
                    <a:pt x="204" y="270"/>
                  </a:lnTo>
                  <a:lnTo>
                    <a:pt x="220" y="266"/>
                  </a:lnTo>
                  <a:lnTo>
                    <a:pt x="234" y="260"/>
                  </a:lnTo>
                  <a:lnTo>
                    <a:pt x="234" y="194"/>
                  </a:lnTo>
                  <a:lnTo>
                    <a:pt x="170" y="194"/>
                  </a:lnTo>
                  <a:lnTo>
                    <a:pt x="174" y="140"/>
                  </a:lnTo>
                  <a:lnTo>
                    <a:pt x="294" y="140"/>
                  </a:lnTo>
                  <a:lnTo>
                    <a:pt x="294" y="296"/>
                  </a:lnTo>
                  <a:close/>
                </a:path>
              </a:pathLst>
            </a:custGeom>
            <a:solidFill>
              <a:schemeClr val="bg1"/>
            </a:solidFill>
            <a:ln w="9525">
              <a:noFill/>
              <a:round/>
              <a:headEnd/>
              <a:tailEnd/>
            </a:ln>
          </p:spPr>
          <p:txBody>
            <a:bodyPr/>
            <a:lstStyle/>
            <a:p>
              <a:endParaRPr lang="en-US" dirty="0"/>
            </a:p>
          </p:txBody>
        </p:sp>
        <p:sp>
          <p:nvSpPr>
            <p:cNvPr id="26" name="Freeform 17"/>
            <p:cNvSpPr>
              <a:spLocks noChangeAspect="1" noEditPoints="1"/>
            </p:cNvSpPr>
            <p:nvPr/>
          </p:nvSpPr>
          <p:spPr bwMode="white">
            <a:xfrm>
              <a:off x="4080" y="3569"/>
              <a:ext cx="216" cy="224"/>
            </a:xfrm>
            <a:custGeom>
              <a:avLst/>
              <a:gdLst>
                <a:gd name="T0" fmla="*/ 58 w 216"/>
                <a:gd name="T1" fmla="*/ 132 h 224"/>
                <a:gd name="T2" fmla="*/ 60 w 216"/>
                <a:gd name="T3" fmla="*/ 142 h 224"/>
                <a:gd name="T4" fmla="*/ 70 w 216"/>
                <a:gd name="T5" fmla="*/ 158 h 224"/>
                <a:gd name="T6" fmla="*/ 84 w 216"/>
                <a:gd name="T7" fmla="*/ 170 h 224"/>
                <a:gd name="T8" fmla="*/ 102 w 216"/>
                <a:gd name="T9" fmla="*/ 176 h 224"/>
                <a:gd name="T10" fmla="*/ 112 w 216"/>
                <a:gd name="T11" fmla="*/ 176 h 224"/>
                <a:gd name="T12" fmla="*/ 144 w 216"/>
                <a:gd name="T13" fmla="*/ 172 h 224"/>
                <a:gd name="T14" fmla="*/ 170 w 216"/>
                <a:gd name="T15" fmla="*/ 150 h 224"/>
                <a:gd name="T16" fmla="*/ 208 w 216"/>
                <a:gd name="T17" fmla="*/ 180 h 224"/>
                <a:gd name="T18" fmla="*/ 188 w 216"/>
                <a:gd name="T19" fmla="*/ 200 h 224"/>
                <a:gd name="T20" fmla="*/ 164 w 216"/>
                <a:gd name="T21" fmla="*/ 214 h 224"/>
                <a:gd name="T22" fmla="*/ 140 w 216"/>
                <a:gd name="T23" fmla="*/ 222 h 224"/>
                <a:gd name="T24" fmla="*/ 112 w 216"/>
                <a:gd name="T25" fmla="*/ 224 h 224"/>
                <a:gd name="T26" fmla="*/ 90 w 216"/>
                <a:gd name="T27" fmla="*/ 222 h 224"/>
                <a:gd name="T28" fmla="*/ 50 w 216"/>
                <a:gd name="T29" fmla="*/ 206 h 224"/>
                <a:gd name="T30" fmla="*/ 20 w 216"/>
                <a:gd name="T31" fmla="*/ 178 h 224"/>
                <a:gd name="T32" fmla="*/ 2 w 216"/>
                <a:gd name="T33" fmla="*/ 136 h 224"/>
                <a:gd name="T34" fmla="*/ 0 w 216"/>
                <a:gd name="T35" fmla="*/ 112 h 224"/>
                <a:gd name="T36" fmla="*/ 8 w 216"/>
                <a:gd name="T37" fmla="*/ 66 h 224"/>
                <a:gd name="T38" fmla="*/ 32 w 216"/>
                <a:gd name="T39" fmla="*/ 32 h 224"/>
                <a:gd name="T40" fmla="*/ 68 w 216"/>
                <a:gd name="T41" fmla="*/ 8 h 224"/>
                <a:gd name="T42" fmla="*/ 110 w 216"/>
                <a:gd name="T43" fmla="*/ 0 h 224"/>
                <a:gd name="T44" fmla="*/ 134 w 216"/>
                <a:gd name="T45" fmla="*/ 2 h 224"/>
                <a:gd name="T46" fmla="*/ 174 w 216"/>
                <a:gd name="T47" fmla="*/ 18 h 224"/>
                <a:gd name="T48" fmla="*/ 200 w 216"/>
                <a:gd name="T49" fmla="*/ 46 h 224"/>
                <a:gd name="T50" fmla="*/ 214 w 216"/>
                <a:gd name="T51" fmla="*/ 90 h 224"/>
                <a:gd name="T52" fmla="*/ 216 w 216"/>
                <a:gd name="T53" fmla="*/ 132 h 224"/>
                <a:gd name="T54" fmla="*/ 158 w 216"/>
                <a:gd name="T55" fmla="*/ 88 h 224"/>
                <a:gd name="T56" fmla="*/ 154 w 216"/>
                <a:gd name="T57" fmla="*/ 70 h 224"/>
                <a:gd name="T58" fmla="*/ 144 w 216"/>
                <a:gd name="T59" fmla="*/ 56 h 224"/>
                <a:gd name="T60" fmla="*/ 128 w 216"/>
                <a:gd name="T61" fmla="*/ 48 h 224"/>
                <a:gd name="T62" fmla="*/ 108 w 216"/>
                <a:gd name="T63" fmla="*/ 46 h 224"/>
                <a:gd name="T64" fmla="*/ 98 w 216"/>
                <a:gd name="T65" fmla="*/ 46 h 224"/>
                <a:gd name="T66" fmla="*/ 82 w 216"/>
                <a:gd name="T67" fmla="*/ 52 h 224"/>
                <a:gd name="T68" fmla="*/ 68 w 216"/>
                <a:gd name="T69" fmla="*/ 64 h 224"/>
                <a:gd name="T70" fmla="*/ 60 w 216"/>
                <a:gd name="T71" fmla="*/ 80 h 224"/>
                <a:gd name="T72" fmla="*/ 158 w 216"/>
                <a:gd name="T73" fmla="*/ 88 h 22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16"/>
                <a:gd name="T112" fmla="*/ 0 h 224"/>
                <a:gd name="T113" fmla="*/ 216 w 216"/>
                <a:gd name="T114" fmla="*/ 224 h 22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16" h="224">
                  <a:moveTo>
                    <a:pt x="216" y="132"/>
                  </a:moveTo>
                  <a:lnTo>
                    <a:pt x="58" y="132"/>
                  </a:lnTo>
                  <a:lnTo>
                    <a:pt x="60" y="142"/>
                  </a:lnTo>
                  <a:lnTo>
                    <a:pt x="64" y="150"/>
                  </a:lnTo>
                  <a:lnTo>
                    <a:pt x="70" y="158"/>
                  </a:lnTo>
                  <a:lnTo>
                    <a:pt x="76" y="164"/>
                  </a:lnTo>
                  <a:lnTo>
                    <a:pt x="84" y="170"/>
                  </a:lnTo>
                  <a:lnTo>
                    <a:pt x="92" y="174"/>
                  </a:lnTo>
                  <a:lnTo>
                    <a:pt x="102" y="176"/>
                  </a:lnTo>
                  <a:lnTo>
                    <a:pt x="112" y="176"/>
                  </a:lnTo>
                  <a:lnTo>
                    <a:pt x="128" y="176"/>
                  </a:lnTo>
                  <a:lnTo>
                    <a:pt x="144" y="172"/>
                  </a:lnTo>
                  <a:lnTo>
                    <a:pt x="156" y="162"/>
                  </a:lnTo>
                  <a:lnTo>
                    <a:pt x="170" y="150"/>
                  </a:lnTo>
                  <a:lnTo>
                    <a:pt x="208" y="180"/>
                  </a:lnTo>
                  <a:lnTo>
                    <a:pt x="198" y="190"/>
                  </a:lnTo>
                  <a:lnTo>
                    <a:pt x="188" y="200"/>
                  </a:lnTo>
                  <a:lnTo>
                    <a:pt x="176" y="208"/>
                  </a:lnTo>
                  <a:lnTo>
                    <a:pt x="164" y="214"/>
                  </a:lnTo>
                  <a:lnTo>
                    <a:pt x="152" y="218"/>
                  </a:lnTo>
                  <a:lnTo>
                    <a:pt x="140" y="222"/>
                  </a:lnTo>
                  <a:lnTo>
                    <a:pt x="126" y="224"/>
                  </a:lnTo>
                  <a:lnTo>
                    <a:pt x="112" y="224"/>
                  </a:lnTo>
                  <a:lnTo>
                    <a:pt x="90" y="222"/>
                  </a:lnTo>
                  <a:lnTo>
                    <a:pt x="68" y="216"/>
                  </a:lnTo>
                  <a:lnTo>
                    <a:pt x="50" y="206"/>
                  </a:lnTo>
                  <a:lnTo>
                    <a:pt x="32" y="194"/>
                  </a:lnTo>
                  <a:lnTo>
                    <a:pt x="20" y="178"/>
                  </a:lnTo>
                  <a:lnTo>
                    <a:pt x="10" y="158"/>
                  </a:lnTo>
                  <a:lnTo>
                    <a:pt x="2" y="136"/>
                  </a:lnTo>
                  <a:lnTo>
                    <a:pt x="0" y="112"/>
                  </a:lnTo>
                  <a:lnTo>
                    <a:pt x="2" y="88"/>
                  </a:lnTo>
                  <a:lnTo>
                    <a:pt x="8" y="66"/>
                  </a:lnTo>
                  <a:lnTo>
                    <a:pt x="18" y="48"/>
                  </a:lnTo>
                  <a:lnTo>
                    <a:pt x="32" y="32"/>
                  </a:lnTo>
                  <a:lnTo>
                    <a:pt x="48" y="18"/>
                  </a:lnTo>
                  <a:lnTo>
                    <a:pt x="68" y="8"/>
                  </a:lnTo>
                  <a:lnTo>
                    <a:pt x="88" y="2"/>
                  </a:lnTo>
                  <a:lnTo>
                    <a:pt x="110" y="0"/>
                  </a:lnTo>
                  <a:lnTo>
                    <a:pt x="134" y="2"/>
                  </a:lnTo>
                  <a:lnTo>
                    <a:pt x="156" y="8"/>
                  </a:lnTo>
                  <a:lnTo>
                    <a:pt x="174" y="18"/>
                  </a:lnTo>
                  <a:lnTo>
                    <a:pt x="190" y="30"/>
                  </a:lnTo>
                  <a:lnTo>
                    <a:pt x="200" y="46"/>
                  </a:lnTo>
                  <a:lnTo>
                    <a:pt x="210" y="66"/>
                  </a:lnTo>
                  <a:lnTo>
                    <a:pt x="214" y="90"/>
                  </a:lnTo>
                  <a:lnTo>
                    <a:pt x="216" y="116"/>
                  </a:lnTo>
                  <a:lnTo>
                    <a:pt x="216" y="132"/>
                  </a:lnTo>
                  <a:close/>
                  <a:moveTo>
                    <a:pt x="158" y="88"/>
                  </a:moveTo>
                  <a:lnTo>
                    <a:pt x="158" y="88"/>
                  </a:lnTo>
                  <a:lnTo>
                    <a:pt x="158" y="78"/>
                  </a:lnTo>
                  <a:lnTo>
                    <a:pt x="154" y="70"/>
                  </a:lnTo>
                  <a:lnTo>
                    <a:pt x="150" y="62"/>
                  </a:lnTo>
                  <a:lnTo>
                    <a:pt x="144" y="56"/>
                  </a:lnTo>
                  <a:lnTo>
                    <a:pt x="136" y="52"/>
                  </a:lnTo>
                  <a:lnTo>
                    <a:pt x="128" y="48"/>
                  </a:lnTo>
                  <a:lnTo>
                    <a:pt x="120" y="46"/>
                  </a:lnTo>
                  <a:lnTo>
                    <a:pt x="108" y="46"/>
                  </a:lnTo>
                  <a:lnTo>
                    <a:pt x="98" y="46"/>
                  </a:lnTo>
                  <a:lnTo>
                    <a:pt x="90" y="48"/>
                  </a:lnTo>
                  <a:lnTo>
                    <a:pt x="82" y="52"/>
                  </a:lnTo>
                  <a:lnTo>
                    <a:pt x="74" y="58"/>
                  </a:lnTo>
                  <a:lnTo>
                    <a:pt x="68" y="64"/>
                  </a:lnTo>
                  <a:lnTo>
                    <a:pt x="64" y="72"/>
                  </a:lnTo>
                  <a:lnTo>
                    <a:pt x="60" y="80"/>
                  </a:lnTo>
                  <a:lnTo>
                    <a:pt x="58" y="88"/>
                  </a:lnTo>
                  <a:lnTo>
                    <a:pt x="158" y="88"/>
                  </a:lnTo>
                  <a:close/>
                </a:path>
              </a:pathLst>
            </a:custGeom>
            <a:solidFill>
              <a:schemeClr val="bg1"/>
            </a:solidFill>
            <a:ln w="9525">
              <a:noFill/>
              <a:round/>
              <a:headEnd/>
              <a:tailEnd/>
            </a:ln>
          </p:spPr>
          <p:txBody>
            <a:bodyPr/>
            <a:lstStyle/>
            <a:p>
              <a:endParaRPr lang="en-US" dirty="0"/>
            </a:p>
          </p:txBody>
        </p:sp>
        <p:sp>
          <p:nvSpPr>
            <p:cNvPr id="27" name="Freeform 18"/>
            <p:cNvSpPr>
              <a:spLocks noChangeAspect="1" noEditPoints="1"/>
            </p:cNvSpPr>
            <p:nvPr/>
          </p:nvSpPr>
          <p:spPr bwMode="white">
            <a:xfrm>
              <a:off x="3342" y="3569"/>
              <a:ext cx="196" cy="224"/>
            </a:xfrm>
            <a:custGeom>
              <a:avLst/>
              <a:gdLst>
                <a:gd name="T0" fmla="*/ 196 w 196"/>
                <a:gd name="T1" fmla="*/ 218 h 224"/>
                <a:gd name="T2" fmla="*/ 144 w 196"/>
                <a:gd name="T3" fmla="*/ 198 h 224"/>
                <a:gd name="T4" fmla="*/ 138 w 196"/>
                <a:gd name="T5" fmla="*/ 204 h 224"/>
                <a:gd name="T6" fmla="*/ 114 w 196"/>
                <a:gd name="T7" fmla="*/ 218 h 224"/>
                <a:gd name="T8" fmla="*/ 78 w 196"/>
                <a:gd name="T9" fmla="*/ 224 h 224"/>
                <a:gd name="T10" fmla="*/ 62 w 196"/>
                <a:gd name="T11" fmla="*/ 224 h 224"/>
                <a:gd name="T12" fmla="*/ 36 w 196"/>
                <a:gd name="T13" fmla="*/ 216 h 224"/>
                <a:gd name="T14" fmla="*/ 14 w 196"/>
                <a:gd name="T15" fmla="*/ 200 h 224"/>
                <a:gd name="T16" fmla="*/ 2 w 196"/>
                <a:gd name="T17" fmla="*/ 176 h 224"/>
                <a:gd name="T18" fmla="*/ 0 w 196"/>
                <a:gd name="T19" fmla="*/ 160 h 224"/>
                <a:gd name="T20" fmla="*/ 4 w 196"/>
                <a:gd name="T21" fmla="*/ 136 h 224"/>
                <a:gd name="T22" fmla="*/ 12 w 196"/>
                <a:gd name="T23" fmla="*/ 118 h 224"/>
                <a:gd name="T24" fmla="*/ 28 w 196"/>
                <a:gd name="T25" fmla="*/ 104 h 224"/>
                <a:gd name="T26" fmla="*/ 46 w 196"/>
                <a:gd name="T27" fmla="*/ 96 h 224"/>
                <a:gd name="T28" fmla="*/ 88 w 196"/>
                <a:gd name="T29" fmla="*/ 86 h 224"/>
                <a:gd name="T30" fmla="*/ 130 w 196"/>
                <a:gd name="T31" fmla="*/ 84 h 224"/>
                <a:gd name="T32" fmla="*/ 140 w 196"/>
                <a:gd name="T33" fmla="*/ 82 h 224"/>
                <a:gd name="T34" fmla="*/ 140 w 196"/>
                <a:gd name="T35" fmla="*/ 72 h 224"/>
                <a:gd name="T36" fmla="*/ 134 w 196"/>
                <a:gd name="T37" fmla="*/ 60 h 224"/>
                <a:gd name="T38" fmla="*/ 124 w 196"/>
                <a:gd name="T39" fmla="*/ 50 h 224"/>
                <a:gd name="T40" fmla="*/ 106 w 196"/>
                <a:gd name="T41" fmla="*/ 46 h 224"/>
                <a:gd name="T42" fmla="*/ 96 w 196"/>
                <a:gd name="T43" fmla="*/ 46 h 224"/>
                <a:gd name="T44" fmla="*/ 66 w 196"/>
                <a:gd name="T45" fmla="*/ 52 h 224"/>
                <a:gd name="T46" fmla="*/ 40 w 196"/>
                <a:gd name="T47" fmla="*/ 68 h 224"/>
                <a:gd name="T48" fmla="*/ 6 w 196"/>
                <a:gd name="T49" fmla="*/ 34 h 224"/>
                <a:gd name="T50" fmla="*/ 28 w 196"/>
                <a:gd name="T51" fmla="*/ 18 h 224"/>
                <a:gd name="T52" fmla="*/ 76 w 196"/>
                <a:gd name="T53" fmla="*/ 2 h 224"/>
                <a:gd name="T54" fmla="*/ 100 w 196"/>
                <a:gd name="T55" fmla="*/ 0 h 224"/>
                <a:gd name="T56" fmla="*/ 144 w 196"/>
                <a:gd name="T57" fmla="*/ 6 h 224"/>
                <a:gd name="T58" fmla="*/ 174 w 196"/>
                <a:gd name="T59" fmla="*/ 22 h 224"/>
                <a:gd name="T60" fmla="*/ 190 w 196"/>
                <a:gd name="T61" fmla="*/ 46 h 224"/>
                <a:gd name="T62" fmla="*/ 196 w 196"/>
                <a:gd name="T63" fmla="*/ 80 h 224"/>
                <a:gd name="T64" fmla="*/ 140 w 196"/>
                <a:gd name="T65" fmla="*/ 126 h 224"/>
                <a:gd name="T66" fmla="*/ 132 w 196"/>
                <a:gd name="T67" fmla="*/ 126 h 224"/>
                <a:gd name="T68" fmla="*/ 96 w 196"/>
                <a:gd name="T69" fmla="*/ 128 h 224"/>
                <a:gd name="T70" fmla="*/ 74 w 196"/>
                <a:gd name="T71" fmla="*/ 134 h 224"/>
                <a:gd name="T72" fmla="*/ 60 w 196"/>
                <a:gd name="T73" fmla="*/ 146 h 224"/>
                <a:gd name="T74" fmla="*/ 58 w 196"/>
                <a:gd name="T75" fmla="*/ 156 h 224"/>
                <a:gd name="T76" fmla="*/ 62 w 196"/>
                <a:gd name="T77" fmla="*/ 168 h 224"/>
                <a:gd name="T78" fmla="*/ 70 w 196"/>
                <a:gd name="T79" fmla="*/ 176 h 224"/>
                <a:gd name="T80" fmla="*/ 84 w 196"/>
                <a:gd name="T81" fmla="*/ 180 h 224"/>
                <a:gd name="T82" fmla="*/ 114 w 196"/>
                <a:gd name="T83" fmla="*/ 174 h 224"/>
                <a:gd name="T84" fmla="*/ 128 w 196"/>
                <a:gd name="T85" fmla="*/ 164 h 224"/>
                <a:gd name="T86" fmla="*/ 138 w 196"/>
                <a:gd name="T87" fmla="*/ 152 h 224"/>
                <a:gd name="T88" fmla="*/ 140 w 196"/>
                <a:gd name="T89" fmla="*/ 134 h 22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96"/>
                <a:gd name="T136" fmla="*/ 0 h 224"/>
                <a:gd name="T137" fmla="*/ 196 w 196"/>
                <a:gd name="T138" fmla="*/ 224 h 22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96" h="224">
                  <a:moveTo>
                    <a:pt x="196" y="80"/>
                  </a:moveTo>
                  <a:lnTo>
                    <a:pt x="196" y="218"/>
                  </a:lnTo>
                  <a:lnTo>
                    <a:pt x="146" y="218"/>
                  </a:lnTo>
                  <a:lnTo>
                    <a:pt x="144" y="198"/>
                  </a:lnTo>
                  <a:lnTo>
                    <a:pt x="138" y="204"/>
                  </a:lnTo>
                  <a:lnTo>
                    <a:pt x="130" y="210"/>
                  </a:lnTo>
                  <a:lnTo>
                    <a:pt x="114" y="218"/>
                  </a:lnTo>
                  <a:lnTo>
                    <a:pt x="96" y="222"/>
                  </a:lnTo>
                  <a:lnTo>
                    <a:pt x="78" y="224"/>
                  </a:lnTo>
                  <a:lnTo>
                    <a:pt x="62" y="224"/>
                  </a:lnTo>
                  <a:lnTo>
                    <a:pt x="48" y="220"/>
                  </a:lnTo>
                  <a:lnTo>
                    <a:pt x="36" y="216"/>
                  </a:lnTo>
                  <a:lnTo>
                    <a:pt x="24" y="208"/>
                  </a:lnTo>
                  <a:lnTo>
                    <a:pt x="14" y="200"/>
                  </a:lnTo>
                  <a:lnTo>
                    <a:pt x="8" y="188"/>
                  </a:lnTo>
                  <a:lnTo>
                    <a:pt x="2" y="176"/>
                  </a:lnTo>
                  <a:lnTo>
                    <a:pt x="0" y="160"/>
                  </a:lnTo>
                  <a:lnTo>
                    <a:pt x="0" y="148"/>
                  </a:lnTo>
                  <a:lnTo>
                    <a:pt x="4" y="136"/>
                  </a:lnTo>
                  <a:lnTo>
                    <a:pt x="8" y="126"/>
                  </a:lnTo>
                  <a:lnTo>
                    <a:pt x="12" y="118"/>
                  </a:lnTo>
                  <a:lnTo>
                    <a:pt x="20" y="110"/>
                  </a:lnTo>
                  <a:lnTo>
                    <a:pt x="28" y="104"/>
                  </a:lnTo>
                  <a:lnTo>
                    <a:pt x="36" y="100"/>
                  </a:lnTo>
                  <a:lnTo>
                    <a:pt x="46" y="96"/>
                  </a:lnTo>
                  <a:lnTo>
                    <a:pt x="66" y="90"/>
                  </a:lnTo>
                  <a:lnTo>
                    <a:pt x="88" y="86"/>
                  </a:lnTo>
                  <a:lnTo>
                    <a:pt x="110" y="84"/>
                  </a:lnTo>
                  <a:lnTo>
                    <a:pt x="130" y="84"/>
                  </a:lnTo>
                  <a:lnTo>
                    <a:pt x="140" y="84"/>
                  </a:lnTo>
                  <a:lnTo>
                    <a:pt x="140" y="82"/>
                  </a:lnTo>
                  <a:lnTo>
                    <a:pt x="140" y="72"/>
                  </a:lnTo>
                  <a:lnTo>
                    <a:pt x="138" y="66"/>
                  </a:lnTo>
                  <a:lnTo>
                    <a:pt x="134" y="60"/>
                  </a:lnTo>
                  <a:lnTo>
                    <a:pt x="130" y="54"/>
                  </a:lnTo>
                  <a:lnTo>
                    <a:pt x="124" y="50"/>
                  </a:lnTo>
                  <a:lnTo>
                    <a:pt x="116" y="48"/>
                  </a:lnTo>
                  <a:lnTo>
                    <a:pt x="106" y="46"/>
                  </a:lnTo>
                  <a:lnTo>
                    <a:pt x="96" y="46"/>
                  </a:lnTo>
                  <a:lnTo>
                    <a:pt x="80" y="46"/>
                  </a:lnTo>
                  <a:lnTo>
                    <a:pt x="66" y="52"/>
                  </a:lnTo>
                  <a:lnTo>
                    <a:pt x="52" y="58"/>
                  </a:lnTo>
                  <a:lnTo>
                    <a:pt x="40" y="68"/>
                  </a:lnTo>
                  <a:lnTo>
                    <a:pt x="6" y="34"/>
                  </a:lnTo>
                  <a:lnTo>
                    <a:pt x="18" y="26"/>
                  </a:lnTo>
                  <a:lnTo>
                    <a:pt x="28" y="18"/>
                  </a:lnTo>
                  <a:lnTo>
                    <a:pt x="52" y="8"/>
                  </a:lnTo>
                  <a:lnTo>
                    <a:pt x="76" y="2"/>
                  </a:lnTo>
                  <a:lnTo>
                    <a:pt x="100" y="0"/>
                  </a:lnTo>
                  <a:lnTo>
                    <a:pt x="124" y="2"/>
                  </a:lnTo>
                  <a:lnTo>
                    <a:pt x="144" y="6"/>
                  </a:lnTo>
                  <a:lnTo>
                    <a:pt x="160" y="12"/>
                  </a:lnTo>
                  <a:lnTo>
                    <a:pt x="174" y="22"/>
                  </a:lnTo>
                  <a:lnTo>
                    <a:pt x="184" y="34"/>
                  </a:lnTo>
                  <a:lnTo>
                    <a:pt x="190" y="46"/>
                  </a:lnTo>
                  <a:lnTo>
                    <a:pt x="194" y="62"/>
                  </a:lnTo>
                  <a:lnTo>
                    <a:pt x="196" y="80"/>
                  </a:lnTo>
                  <a:close/>
                  <a:moveTo>
                    <a:pt x="140" y="126"/>
                  </a:moveTo>
                  <a:lnTo>
                    <a:pt x="132" y="126"/>
                  </a:lnTo>
                  <a:lnTo>
                    <a:pt x="110" y="126"/>
                  </a:lnTo>
                  <a:lnTo>
                    <a:pt x="96" y="128"/>
                  </a:lnTo>
                  <a:lnTo>
                    <a:pt x="84" y="130"/>
                  </a:lnTo>
                  <a:lnTo>
                    <a:pt x="74" y="134"/>
                  </a:lnTo>
                  <a:lnTo>
                    <a:pt x="66" y="140"/>
                  </a:lnTo>
                  <a:lnTo>
                    <a:pt x="60" y="146"/>
                  </a:lnTo>
                  <a:lnTo>
                    <a:pt x="58" y="156"/>
                  </a:lnTo>
                  <a:lnTo>
                    <a:pt x="58" y="162"/>
                  </a:lnTo>
                  <a:lnTo>
                    <a:pt x="62" y="168"/>
                  </a:lnTo>
                  <a:lnTo>
                    <a:pt x="66" y="172"/>
                  </a:lnTo>
                  <a:lnTo>
                    <a:pt x="70" y="176"/>
                  </a:lnTo>
                  <a:lnTo>
                    <a:pt x="78" y="178"/>
                  </a:lnTo>
                  <a:lnTo>
                    <a:pt x="84" y="180"/>
                  </a:lnTo>
                  <a:lnTo>
                    <a:pt x="100" y="178"/>
                  </a:lnTo>
                  <a:lnTo>
                    <a:pt x="114" y="174"/>
                  </a:lnTo>
                  <a:lnTo>
                    <a:pt x="122" y="170"/>
                  </a:lnTo>
                  <a:lnTo>
                    <a:pt x="128" y="164"/>
                  </a:lnTo>
                  <a:lnTo>
                    <a:pt x="134" y="158"/>
                  </a:lnTo>
                  <a:lnTo>
                    <a:pt x="138" y="152"/>
                  </a:lnTo>
                  <a:lnTo>
                    <a:pt x="140" y="144"/>
                  </a:lnTo>
                  <a:lnTo>
                    <a:pt x="140" y="134"/>
                  </a:lnTo>
                  <a:lnTo>
                    <a:pt x="140" y="126"/>
                  </a:lnTo>
                  <a:close/>
                </a:path>
              </a:pathLst>
            </a:custGeom>
            <a:solidFill>
              <a:schemeClr val="bg1"/>
            </a:solidFill>
            <a:ln w="9525">
              <a:noFill/>
              <a:round/>
              <a:headEnd/>
              <a:tailEnd/>
            </a:ln>
          </p:spPr>
          <p:txBody>
            <a:bodyPr/>
            <a:lstStyle/>
            <a:p>
              <a:endParaRPr lang="en-US" dirty="0"/>
            </a:p>
          </p:txBody>
        </p:sp>
        <p:sp>
          <p:nvSpPr>
            <p:cNvPr id="28" name="Freeform 19"/>
            <p:cNvSpPr>
              <a:spLocks noChangeAspect="1" noEditPoints="1"/>
            </p:cNvSpPr>
            <p:nvPr/>
          </p:nvSpPr>
          <p:spPr bwMode="white">
            <a:xfrm>
              <a:off x="4402" y="3735"/>
              <a:ext cx="58" cy="56"/>
            </a:xfrm>
            <a:custGeom>
              <a:avLst/>
              <a:gdLst>
                <a:gd name="T0" fmla="*/ 6 w 58"/>
                <a:gd name="T1" fmla="*/ 28 h 56"/>
                <a:gd name="T2" fmla="*/ 14 w 58"/>
                <a:gd name="T3" fmla="*/ 12 h 56"/>
                <a:gd name="T4" fmla="*/ 30 w 58"/>
                <a:gd name="T5" fmla="*/ 4 h 56"/>
                <a:gd name="T6" fmla="*/ 38 w 58"/>
                <a:gd name="T7" fmla="*/ 6 h 56"/>
                <a:gd name="T8" fmla="*/ 52 w 58"/>
                <a:gd name="T9" fmla="*/ 18 h 56"/>
                <a:gd name="T10" fmla="*/ 54 w 58"/>
                <a:gd name="T11" fmla="*/ 28 h 56"/>
                <a:gd name="T12" fmla="*/ 46 w 58"/>
                <a:gd name="T13" fmla="*/ 46 h 56"/>
                <a:gd name="T14" fmla="*/ 30 w 58"/>
                <a:gd name="T15" fmla="*/ 52 h 56"/>
                <a:gd name="T16" fmla="*/ 20 w 58"/>
                <a:gd name="T17" fmla="*/ 50 h 56"/>
                <a:gd name="T18" fmla="*/ 8 w 58"/>
                <a:gd name="T19" fmla="*/ 38 h 56"/>
                <a:gd name="T20" fmla="*/ 6 w 58"/>
                <a:gd name="T21" fmla="*/ 28 h 56"/>
                <a:gd name="T22" fmla="*/ 30 w 58"/>
                <a:gd name="T23" fmla="*/ 56 h 56"/>
                <a:gd name="T24" fmla="*/ 50 w 58"/>
                <a:gd name="T25" fmla="*/ 48 h 56"/>
                <a:gd name="T26" fmla="*/ 58 w 58"/>
                <a:gd name="T27" fmla="*/ 34 h 56"/>
                <a:gd name="T28" fmla="*/ 58 w 58"/>
                <a:gd name="T29" fmla="*/ 28 h 56"/>
                <a:gd name="T30" fmla="*/ 56 w 58"/>
                <a:gd name="T31" fmla="*/ 16 h 56"/>
                <a:gd name="T32" fmla="*/ 42 w 58"/>
                <a:gd name="T33" fmla="*/ 2 h 56"/>
                <a:gd name="T34" fmla="*/ 30 w 58"/>
                <a:gd name="T35" fmla="*/ 0 h 56"/>
                <a:gd name="T36" fmla="*/ 10 w 58"/>
                <a:gd name="T37" fmla="*/ 8 h 56"/>
                <a:gd name="T38" fmla="*/ 2 w 58"/>
                <a:gd name="T39" fmla="*/ 22 h 56"/>
                <a:gd name="T40" fmla="*/ 0 w 58"/>
                <a:gd name="T41" fmla="*/ 28 h 56"/>
                <a:gd name="T42" fmla="*/ 4 w 58"/>
                <a:gd name="T43" fmla="*/ 40 h 56"/>
                <a:gd name="T44" fmla="*/ 18 w 58"/>
                <a:gd name="T45" fmla="*/ 54 h 56"/>
                <a:gd name="T46" fmla="*/ 30 w 58"/>
                <a:gd name="T47" fmla="*/ 56 h 56"/>
                <a:gd name="T48" fmla="*/ 30 w 58"/>
                <a:gd name="T49" fmla="*/ 30 h 56"/>
                <a:gd name="T50" fmla="*/ 44 w 58"/>
                <a:gd name="T51" fmla="*/ 44 h 56"/>
                <a:gd name="T52" fmla="*/ 34 w 58"/>
                <a:gd name="T53" fmla="*/ 30 h 56"/>
                <a:gd name="T54" fmla="*/ 42 w 58"/>
                <a:gd name="T55" fmla="*/ 24 h 56"/>
                <a:gd name="T56" fmla="*/ 44 w 58"/>
                <a:gd name="T57" fmla="*/ 22 h 56"/>
                <a:gd name="T58" fmla="*/ 40 w 58"/>
                <a:gd name="T59" fmla="*/ 14 h 56"/>
                <a:gd name="T60" fmla="*/ 32 w 58"/>
                <a:gd name="T61" fmla="*/ 12 h 56"/>
                <a:gd name="T62" fmla="*/ 18 w 58"/>
                <a:gd name="T63" fmla="*/ 44 h 56"/>
                <a:gd name="T64" fmla="*/ 24 w 58"/>
                <a:gd name="T65" fmla="*/ 30 h 56"/>
                <a:gd name="T66" fmla="*/ 24 w 58"/>
                <a:gd name="T67" fmla="*/ 16 h 56"/>
                <a:gd name="T68" fmla="*/ 30 w 58"/>
                <a:gd name="T69" fmla="*/ 16 h 56"/>
                <a:gd name="T70" fmla="*/ 38 w 58"/>
                <a:gd name="T71" fmla="*/ 18 h 56"/>
                <a:gd name="T72" fmla="*/ 38 w 58"/>
                <a:gd name="T73" fmla="*/ 20 h 56"/>
                <a:gd name="T74" fmla="*/ 36 w 58"/>
                <a:gd name="T75" fmla="*/ 26 h 56"/>
                <a:gd name="T76" fmla="*/ 24 w 58"/>
                <a:gd name="T77" fmla="*/ 26 h 5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8"/>
                <a:gd name="T118" fmla="*/ 0 h 56"/>
                <a:gd name="T119" fmla="*/ 58 w 58"/>
                <a:gd name="T120" fmla="*/ 56 h 5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8" h="56">
                  <a:moveTo>
                    <a:pt x="6" y="28"/>
                  </a:moveTo>
                  <a:lnTo>
                    <a:pt x="6" y="28"/>
                  </a:lnTo>
                  <a:lnTo>
                    <a:pt x="8" y="18"/>
                  </a:lnTo>
                  <a:lnTo>
                    <a:pt x="14" y="12"/>
                  </a:lnTo>
                  <a:lnTo>
                    <a:pt x="20" y="6"/>
                  </a:lnTo>
                  <a:lnTo>
                    <a:pt x="30" y="4"/>
                  </a:lnTo>
                  <a:lnTo>
                    <a:pt x="38" y="6"/>
                  </a:lnTo>
                  <a:lnTo>
                    <a:pt x="46" y="12"/>
                  </a:lnTo>
                  <a:lnTo>
                    <a:pt x="52" y="18"/>
                  </a:lnTo>
                  <a:lnTo>
                    <a:pt x="54" y="28"/>
                  </a:lnTo>
                  <a:lnTo>
                    <a:pt x="52" y="38"/>
                  </a:lnTo>
                  <a:lnTo>
                    <a:pt x="46" y="46"/>
                  </a:lnTo>
                  <a:lnTo>
                    <a:pt x="38" y="50"/>
                  </a:lnTo>
                  <a:lnTo>
                    <a:pt x="30" y="52"/>
                  </a:lnTo>
                  <a:lnTo>
                    <a:pt x="20" y="50"/>
                  </a:lnTo>
                  <a:lnTo>
                    <a:pt x="14" y="46"/>
                  </a:lnTo>
                  <a:lnTo>
                    <a:pt x="8" y="38"/>
                  </a:lnTo>
                  <a:lnTo>
                    <a:pt x="6" y="28"/>
                  </a:lnTo>
                  <a:close/>
                  <a:moveTo>
                    <a:pt x="30" y="56"/>
                  </a:moveTo>
                  <a:lnTo>
                    <a:pt x="30" y="56"/>
                  </a:lnTo>
                  <a:lnTo>
                    <a:pt x="42" y="54"/>
                  </a:lnTo>
                  <a:lnTo>
                    <a:pt x="50" y="48"/>
                  </a:lnTo>
                  <a:lnTo>
                    <a:pt x="56" y="40"/>
                  </a:lnTo>
                  <a:lnTo>
                    <a:pt x="58" y="34"/>
                  </a:lnTo>
                  <a:lnTo>
                    <a:pt x="58" y="28"/>
                  </a:lnTo>
                  <a:lnTo>
                    <a:pt x="58" y="22"/>
                  </a:lnTo>
                  <a:lnTo>
                    <a:pt x="56" y="16"/>
                  </a:lnTo>
                  <a:lnTo>
                    <a:pt x="50" y="8"/>
                  </a:lnTo>
                  <a:lnTo>
                    <a:pt x="42" y="2"/>
                  </a:lnTo>
                  <a:lnTo>
                    <a:pt x="30" y="0"/>
                  </a:lnTo>
                  <a:lnTo>
                    <a:pt x="18" y="2"/>
                  </a:lnTo>
                  <a:lnTo>
                    <a:pt x="10" y="8"/>
                  </a:lnTo>
                  <a:lnTo>
                    <a:pt x="4" y="16"/>
                  </a:lnTo>
                  <a:lnTo>
                    <a:pt x="2" y="22"/>
                  </a:lnTo>
                  <a:lnTo>
                    <a:pt x="0" y="28"/>
                  </a:lnTo>
                  <a:lnTo>
                    <a:pt x="2" y="34"/>
                  </a:lnTo>
                  <a:lnTo>
                    <a:pt x="4" y="40"/>
                  </a:lnTo>
                  <a:lnTo>
                    <a:pt x="10" y="48"/>
                  </a:lnTo>
                  <a:lnTo>
                    <a:pt x="18" y="54"/>
                  </a:lnTo>
                  <a:lnTo>
                    <a:pt x="30" y="56"/>
                  </a:lnTo>
                  <a:close/>
                  <a:moveTo>
                    <a:pt x="24" y="30"/>
                  </a:moveTo>
                  <a:lnTo>
                    <a:pt x="30" y="30"/>
                  </a:lnTo>
                  <a:lnTo>
                    <a:pt x="38" y="44"/>
                  </a:lnTo>
                  <a:lnTo>
                    <a:pt x="44" y="44"/>
                  </a:lnTo>
                  <a:lnTo>
                    <a:pt x="34" y="30"/>
                  </a:lnTo>
                  <a:lnTo>
                    <a:pt x="40" y="28"/>
                  </a:lnTo>
                  <a:lnTo>
                    <a:pt x="42" y="24"/>
                  </a:lnTo>
                  <a:lnTo>
                    <a:pt x="44" y="22"/>
                  </a:lnTo>
                  <a:lnTo>
                    <a:pt x="42" y="16"/>
                  </a:lnTo>
                  <a:lnTo>
                    <a:pt x="40" y="14"/>
                  </a:lnTo>
                  <a:lnTo>
                    <a:pt x="36" y="12"/>
                  </a:lnTo>
                  <a:lnTo>
                    <a:pt x="32" y="12"/>
                  </a:lnTo>
                  <a:lnTo>
                    <a:pt x="18" y="12"/>
                  </a:lnTo>
                  <a:lnTo>
                    <a:pt x="18" y="44"/>
                  </a:lnTo>
                  <a:lnTo>
                    <a:pt x="24" y="44"/>
                  </a:lnTo>
                  <a:lnTo>
                    <a:pt x="24" y="30"/>
                  </a:lnTo>
                  <a:close/>
                  <a:moveTo>
                    <a:pt x="24" y="26"/>
                  </a:moveTo>
                  <a:lnTo>
                    <a:pt x="24" y="16"/>
                  </a:lnTo>
                  <a:lnTo>
                    <a:pt x="30" y="16"/>
                  </a:lnTo>
                  <a:lnTo>
                    <a:pt x="36" y="16"/>
                  </a:lnTo>
                  <a:lnTo>
                    <a:pt x="38" y="18"/>
                  </a:lnTo>
                  <a:lnTo>
                    <a:pt x="38" y="20"/>
                  </a:lnTo>
                  <a:lnTo>
                    <a:pt x="38" y="24"/>
                  </a:lnTo>
                  <a:lnTo>
                    <a:pt x="36" y="26"/>
                  </a:lnTo>
                  <a:lnTo>
                    <a:pt x="30" y="26"/>
                  </a:lnTo>
                  <a:lnTo>
                    <a:pt x="24" y="26"/>
                  </a:lnTo>
                  <a:close/>
                </a:path>
              </a:pathLst>
            </a:custGeom>
            <a:solidFill>
              <a:schemeClr val="bg1"/>
            </a:solidFill>
            <a:ln w="9525">
              <a:noFill/>
              <a:round/>
              <a:headEnd/>
              <a:tailEnd/>
            </a:ln>
          </p:spPr>
          <p:txBody>
            <a:bodyPr/>
            <a:lstStyle/>
            <a:p>
              <a:endParaRPr lang="en-US" dirty="0"/>
            </a:p>
          </p:txBody>
        </p:sp>
      </p:grpSp>
      <p:sp>
        <p:nvSpPr>
          <p:cNvPr id="17" name="Rectangle 223"/>
          <p:cNvSpPr>
            <a:spLocks noGrp="1" noChangeArrowheads="1"/>
          </p:cNvSpPr>
          <p:nvPr>
            <p:ph type="subTitle" idx="1" hasCustomPrompt="1"/>
          </p:nvPr>
        </p:nvSpPr>
        <p:spPr bwMode="white">
          <a:xfrm>
            <a:off x="381000" y="3468688"/>
            <a:ext cx="8291513" cy="2203450"/>
          </a:xfrm>
          <a:noFill/>
          <a:ln w="9525">
            <a:noFill/>
            <a:miter lim="800000"/>
            <a:headEnd/>
            <a:tailEnd/>
          </a:ln>
        </p:spPr>
        <p:txBody>
          <a:bodyPr rIns="0"/>
          <a:lstStyle>
            <a:lvl1pPr marL="347663" marR="0" indent="-347663" algn="l" defTabSz="914400" rtl="0" eaLnBrk="1" fontAlgn="base" latinLnBrk="0" hangingPunct="1">
              <a:lnSpc>
                <a:spcPct val="90000"/>
              </a:lnSpc>
              <a:spcBef>
                <a:spcPct val="30000"/>
              </a:spcBef>
              <a:spcAft>
                <a:spcPct val="10000"/>
              </a:spcAft>
              <a:buClr>
                <a:srgbClr val="00529B"/>
              </a:buClr>
              <a:buSzTx/>
              <a:buFont typeface="Times" pitchFamily="18" charset="0"/>
              <a:buNone/>
              <a:tabLst/>
              <a:defRPr lang="en-US" sz="2600" b="1" kern="1200">
                <a:solidFill>
                  <a:schemeClr val="bg1"/>
                </a:solidFill>
                <a:latin typeface="Arial" charset="0"/>
                <a:ea typeface="Arial Unicode MS" pitchFamily="34" charset="-128"/>
                <a:cs typeface="Arial Unicode MS" pitchFamily="34" charset="-128"/>
              </a:defRPr>
            </a:lvl1pPr>
          </a:lstStyle>
          <a:p>
            <a:r>
              <a:rPr lang="en-US" dirty="0" smtClean="0"/>
              <a:t>Divider Page Subtitle</a:t>
            </a:r>
          </a:p>
        </p:txBody>
      </p:sp>
      <p:sp>
        <p:nvSpPr>
          <p:cNvPr id="18" name="Rectangle 122"/>
          <p:cNvSpPr>
            <a:spLocks noGrp="1" noChangeArrowheads="1"/>
          </p:cNvSpPr>
          <p:nvPr>
            <p:ph type="ctrTitle" hasCustomPrompt="1"/>
          </p:nvPr>
        </p:nvSpPr>
        <p:spPr bwMode="white">
          <a:xfrm>
            <a:off x="381000" y="420688"/>
            <a:ext cx="8305800" cy="2352675"/>
          </a:xfrm>
          <a:ln/>
        </p:spPr>
        <p:txBody>
          <a:bodyPr tIns="45720" bIns="45720" anchor="b"/>
          <a:lstStyle>
            <a:lvl1pPr eaLnBrk="1" hangingPunct="1">
              <a:lnSpc>
                <a:spcPct val="100000"/>
              </a:lnSpc>
              <a:spcBef>
                <a:spcPct val="0"/>
              </a:spcBef>
              <a:spcAft>
                <a:spcPct val="0"/>
              </a:spcAft>
              <a:defRPr sz="3800">
                <a:solidFill>
                  <a:schemeClr val="bg1"/>
                </a:solidFill>
              </a:defRPr>
            </a:lvl1pPr>
          </a:lstStyle>
          <a:p>
            <a:pPr eaLnBrk="1" hangingPunct="1">
              <a:lnSpc>
                <a:spcPct val="100000"/>
              </a:lnSpc>
              <a:spcBef>
                <a:spcPct val="0"/>
              </a:spcBef>
              <a:spcAft>
                <a:spcPct val="0"/>
              </a:spcAft>
            </a:pPr>
            <a:r>
              <a:rPr lang="en-US" sz="3800" b="1" dirty="0" smtClean="0">
                <a:solidFill>
                  <a:schemeClr val="bg1"/>
                </a:solidFill>
              </a:rPr>
              <a:t>Divider Page Title </a:t>
            </a:r>
            <a:endParaRPr lang="en-US" sz="3800" b="1" dirty="0">
              <a:solidFill>
                <a:schemeClr val="bg1"/>
              </a:solidFill>
            </a:endParaRPr>
          </a:p>
        </p:txBody>
      </p:sp>
      <p:sp>
        <p:nvSpPr>
          <p:cNvPr id="22" name="Rectangle 5"/>
          <p:cNvSpPr>
            <a:spLocks noGrp="1" noChangeArrowheads="1"/>
          </p:cNvSpPr>
          <p:nvPr>
            <p:ph type="ftr" sz="quarter" idx="10"/>
          </p:nvPr>
        </p:nvSpPr>
        <p:spPr bwMode="white">
          <a:xfrm>
            <a:off x="4343400" y="6489641"/>
            <a:ext cx="457200" cy="228600"/>
          </a:xfrm>
          <a:ln/>
        </p:spPr>
        <p:txBody>
          <a:bodyPr/>
          <a:lstStyle>
            <a:lvl1pPr>
              <a:defRPr>
                <a:solidFill>
                  <a:schemeClr val="bg1"/>
                </a:solidFill>
              </a:defRPr>
            </a:lvl1pPr>
          </a:lstStyle>
          <a:p>
            <a:pPr>
              <a:defRPr/>
            </a:pPr>
            <a:r>
              <a:rPr lang="en-US" dirty="0" smtClean="0"/>
              <a:t> </a:t>
            </a:r>
            <a:fld id="{6B94FA92-FD85-4028-8A65-25E5DEB3133D}" type="slidenum">
              <a:rPr lang="en-US" smtClean="0"/>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52"/>
          <p:cNvSpPr>
            <a:spLocks noGrp="1" noChangeArrowheads="1"/>
          </p:cNvSpPr>
          <p:nvPr>
            <p:ph type="body" idx="1"/>
          </p:nvPr>
        </p:nvSpPr>
        <p:spPr bwMode="gray">
          <a:xfrm>
            <a:off x="285750" y="1362075"/>
            <a:ext cx="8356600" cy="44196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7" name="Rectangle 53"/>
          <p:cNvSpPr>
            <a:spLocks noGrp="1" noChangeArrowheads="1"/>
          </p:cNvSpPr>
          <p:nvPr>
            <p:ph type="title"/>
          </p:nvPr>
        </p:nvSpPr>
        <p:spPr bwMode="auto">
          <a:xfrm>
            <a:off x="277813" y="190500"/>
            <a:ext cx="8362950" cy="885825"/>
          </a:xfrm>
          <a:prstGeom prst="rect">
            <a:avLst/>
          </a:prstGeom>
          <a:noFill/>
          <a:ln w="9525" algn="ctr">
            <a:noFill/>
            <a:miter lim="800000"/>
            <a:headEnd/>
            <a:tailEnd/>
          </a:ln>
        </p:spPr>
        <p:txBody>
          <a:bodyPr vert="horz" wrap="square" lIns="91440" tIns="91440" rIns="91440" bIns="91440" numCol="1" anchor="b" anchorCtr="0" compatLnSpc="1">
            <a:prstTxWarp prst="textNoShape">
              <a:avLst/>
            </a:prstTxWarp>
          </a:bodyPr>
          <a:lstStyle/>
          <a:p>
            <a:pPr lvl="0"/>
            <a:r>
              <a:rPr lang="en-US" smtClean="0"/>
              <a:t>Click to edit Master title style</a:t>
            </a:r>
          </a:p>
        </p:txBody>
      </p:sp>
      <p:grpSp>
        <p:nvGrpSpPr>
          <p:cNvPr id="1028" name="Group 95"/>
          <p:cNvGrpSpPr>
            <a:grpSpLocks noChangeAspect="1"/>
          </p:cNvGrpSpPr>
          <p:nvPr/>
        </p:nvGrpSpPr>
        <p:grpSpPr bwMode="auto">
          <a:xfrm>
            <a:off x="7493000" y="6369050"/>
            <a:ext cx="1143000" cy="257175"/>
            <a:chOff x="3020" y="3469"/>
            <a:chExt cx="1440" cy="326"/>
          </a:xfrm>
        </p:grpSpPr>
        <p:sp>
          <p:nvSpPr>
            <p:cNvPr id="279648" name="Freeform 96"/>
            <p:cNvSpPr>
              <a:spLocks noChangeAspect="1"/>
            </p:cNvSpPr>
            <p:nvPr userDrawn="1"/>
          </p:nvSpPr>
          <p:spPr bwMode="gray">
            <a:xfrm>
              <a:off x="4322" y="3576"/>
              <a:ext cx="132" cy="211"/>
            </a:xfrm>
            <a:custGeom>
              <a:avLst/>
              <a:gdLst/>
              <a:ahLst/>
              <a:cxnLst>
                <a:cxn ang="0">
                  <a:pos x="132" y="0"/>
                </a:cxn>
                <a:cxn ang="0">
                  <a:pos x="128" y="50"/>
                </a:cxn>
                <a:cxn ang="0">
                  <a:pos x="106" y="50"/>
                </a:cxn>
                <a:cxn ang="0">
                  <a:pos x="106" y="50"/>
                </a:cxn>
                <a:cxn ang="0">
                  <a:pos x="96" y="50"/>
                </a:cxn>
                <a:cxn ang="0">
                  <a:pos x="86" y="54"/>
                </a:cxn>
                <a:cxn ang="0">
                  <a:pos x="78" y="60"/>
                </a:cxn>
                <a:cxn ang="0">
                  <a:pos x="70" y="66"/>
                </a:cxn>
                <a:cxn ang="0">
                  <a:pos x="64" y="74"/>
                </a:cxn>
                <a:cxn ang="0">
                  <a:pos x="60" y="82"/>
                </a:cxn>
                <a:cxn ang="0">
                  <a:pos x="58" y="92"/>
                </a:cxn>
                <a:cxn ang="0">
                  <a:pos x="58" y="100"/>
                </a:cxn>
                <a:cxn ang="0">
                  <a:pos x="58" y="212"/>
                </a:cxn>
                <a:cxn ang="0">
                  <a:pos x="0" y="212"/>
                </a:cxn>
                <a:cxn ang="0">
                  <a:pos x="0" y="0"/>
                </a:cxn>
                <a:cxn ang="0">
                  <a:pos x="54" y="0"/>
                </a:cxn>
                <a:cxn ang="0">
                  <a:pos x="56" y="26"/>
                </a:cxn>
                <a:cxn ang="0">
                  <a:pos x="56" y="26"/>
                </a:cxn>
                <a:cxn ang="0">
                  <a:pos x="66" y="14"/>
                </a:cxn>
                <a:cxn ang="0">
                  <a:pos x="78" y="6"/>
                </a:cxn>
                <a:cxn ang="0">
                  <a:pos x="94" y="2"/>
                </a:cxn>
                <a:cxn ang="0">
                  <a:pos x="112" y="0"/>
                </a:cxn>
                <a:cxn ang="0">
                  <a:pos x="132" y="0"/>
                </a:cxn>
              </a:cxnLst>
              <a:rect l="0" t="0" r="r" b="b"/>
              <a:pathLst>
                <a:path w="132" h="212">
                  <a:moveTo>
                    <a:pt x="132" y="0"/>
                  </a:moveTo>
                  <a:lnTo>
                    <a:pt x="128" y="50"/>
                  </a:lnTo>
                  <a:lnTo>
                    <a:pt x="106" y="50"/>
                  </a:lnTo>
                  <a:lnTo>
                    <a:pt x="106" y="50"/>
                  </a:lnTo>
                  <a:lnTo>
                    <a:pt x="96" y="50"/>
                  </a:lnTo>
                  <a:lnTo>
                    <a:pt x="86" y="54"/>
                  </a:lnTo>
                  <a:lnTo>
                    <a:pt x="78" y="60"/>
                  </a:lnTo>
                  <a:lnTo>
                    <a:pt x="70" y="66"/>
                  </a:lnTo>
                  <a:lnTo>
                    <a:pt x="64" y="74"/>
                  </a:lnTo>
                  <a:lnTo>
                    <a:pt x="60" y="82"/>
                  </a:lnTo>
                  <a:lnTo>
                    <a:pt x="58" y="92"/>
                  </a:lnTo>
                  <a:lnTo>
                    <a:pt x="58" y="100"/>
                  </a:lnTo>
                  <a:lnTo>
                    <a:pt x="58" y="212"/>
                  </a:lnTo>
                  <a:lnTo>
                    <a:pt x="0" y="212"/>
                  </a:lnTo>
                  <a:lnTo>
                    <a:pt x="0" y="0"/>
                  </a:lnTo>
                  <a:lnTo>
                    <a:pt x="54" y="0"/>
                  </a:lnTo>
                  <a:lnTo>
                    <a:pt x="56" y="26"/>
                  </a:lnTo>
                  <a:lnTo>
                    <a:pt x="56" y="26"/>
                  </a:lnTo>
                  <a:lnTo>
                    <a:pt x="66" y="14"/>
                  </a:lnTo>
                  <a:lnTo>
                    <a:pt x="78" y="6"/>
                  </a:lnTo>
                  <a:lnTo>
                    <a:pt x="94" y="2"/>
                  </a:lnTo>
                  <a:lnTo>
                    <a:pt x="112" y="0"/>
                  </a:lnTo>
                  <a:lnTo>
                    <a:pt x="132" y="0"/>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279649" name="Freeform 97"/>
            <p:cNvSpPr>
              <a:spLocks noChangeAspect="1"/>
            </p:cNvSpPr>
            <p:nvPr userDrawn="1"/>
          </p:nvSpPr>
          <p:spPr bwMode="gray">
            <a:xfrm>
              <a:off x="3860" y="3570"/>
              <a:ext cx="194" cy="217"/>
            </a:xfrm>
            <a:custGeom>
              <a:avLst/>
              <a:gdLst/>
              <a:ahLst/>
              <a:cxnLst>
                <a:cxn ang="0">
                  <a:pos x="194" y="218"/>
                </a:cxn>
                <a:cxn ang="0">
                  <a:pos x="136" y="218"/>
                </a:cxn>
                <a:cxn ang="0">
                  <a:pos x="136" y="106"/>
                </a:cxn>
                <a:cxn ang="0">
                  <a:pos x="136" y="106"/>
                </a:cxn>
                <a:cxn ang="0">
                  <a:pos x="136" y="88"/>
                </a:cxn>
                <a:cxn ang="0">
                  <a:pos x="134" y="78"/>
                </a:cxn>
                <a:cxn ang="0">
                  <a:pos x="132" y="70"/>
                </a:cxn>
                <a:cxn ang="0">
                  <a:pos x="128" y="64"/>
                </a:cxn>
                <a:cxn ang="0">
                  <a:pos x="122" y="58"/>
                </a:cxn>
                <a:cxn ang="0">
                  <a:pos x="112" y="54"/>
                </a:cxn>
                <a:cxn ang="0">
                  <a:pos x="102" y="52"/>
                </a:cxn>
                <a:cxn ang="0">
                  <a:pos x="102" y="52"/>
                </a:cxn>
                <a:cxn ang="0">
                  <a:pos x="90" y="54"/>
                </a:cxn>
                <a:cxn ang="0">
                  <a:pos x="82" y="56"/>
                </a:cxn>
                <a:cxn ang="0">
                  <a:pos x="74" y="62"/>
                </a:cxn>
                <a:cxn ang="0">
                  <a:pos x="68" y="68"/>
                </a:cxn>
                <a:cxn ang="0">
                  <a:pos x="62" y="76"/>
                </a:cxn>
                <a:cxn ang="0">
                  <a:pos x="60" y="84"/>
                </a:cxn>
                <a:cxn ang="0">
                  <a:pos x="58" y="92"/>
                </a:cxn>
                <a:cxn ang="0">
                  <a:pos x="58" y="102"/>
                </a:cxn>
                <a:cxn ang="0">
                  <a:pos x="58" y="218"/>
                </a:cxn>
                <a:cxn ang="0">
                  <a:pos x="0" y="218"/>
                </a:cxn>
                <a:cxn ang="0">
                  <a:pos x="0" y="6"/>
                </a:cxn>
                <a:cxn ang="0">
                  <a:pos x="52" y="6"/>
                </a:cxn>
                <a:cxn ang="0">
                  <a:pos x="54" y="32"/>
                </a:cxn>
                <a:cxn ang="0">
                  <a:pos x="54" y="32"/>
                </a:cxn>
                <a:cxn ang="0">
                  <a:pos x="64" y="20"/>
                </a:cxn>
                <a:cxn ang="0">
                  <a:pos x="78" y="10"/>
                </a:cxn>
                <a:cxn ang="0">
                  <a:pos x="88" y="6"/>
                </a:cxn>
                <a:cxn ang="0">
                  <a:pos x="96" y="4"/>
                </a:cxn>
                <a:cxn ang="0">
                  <a:pos x="106" y="2"/>
                </a:cxn>
                <a:cxn ang="0">
                  <a:pos x="118" y="0"/>
                </a:cxn>
                <a:cxn ang="0">
                  <a:pos x="118" y="0"/>
                </a:cxn>
                <a:cxn ang="0">
                  <a:pos x="138" y="2"/>
                </a:cxn>
                <a:cxn ang="0">
                  <a:pos x="154" y="8"/>
                </a:cxn>
                <a:cxn ang="0">
                  <a:pos x="168" y="16"/>
                </a:cxn>
                <a:cxn ang="0">
                  <a:pos x="178" y="26"/>
                </a:cxn>
                <a:cxn ang="0">
                  <a:pos x="186" y="40"/>
                </a:cxn>
                <a:cxn ang="0">
                  <a:pos x="190" y="54"/>
                </a:cxn>
                <a:cxn ang="0">
                  <a:pos x="194" y="70"/>
                </a:cxn>
                <a:cxn ang="0">
                  <a:pos x="194" y="86"/>
                </a:cxn>
                <a:cxn ang="0">
                  <a:pos x="194" y="218"/>
                </a:cxn>
              </a:cxnLst>
              <a:rect l="0" t="0" r="r" b="b"/>
              <a:pathLst>
                <a:path w="194" h="218">
                  <a:moveTo>
                    <a:pt x="194" y="218"/>
                  </a:moveTo>
                  <a:lnTo>
                    <a:pt x="136" y="218"/>
                  </a:lnTo>
                  <a:lnTo>
                    <a:pt x="136" y="106"/>
                  </a:lnTo>
                  <a:lnTo>
                    <a:pt x="136" y="106"/>
                  </a:lnTo>
                  <a:lnTo>
                    <a:pt x="136" y="88"/>
                  </a:lnTo>
                  <a:lnTo>
                    <a:pt x="134" y="78"/>
                  </a:lnTo>
                  <a:lnTo>
                    <a:pt x="132" y="70"/>
                  </a:lnTo>
                  <a:lnTo>
                    <a:pt x="128" y="64"/>
                  </a:lnTo>
                  <a:lnTo>
                    <a:pt x="122" y="58"/>
                  </a:lnTo>
                  <a:lnTo>
                    <a:pt x="112" y="54"/>
                  </a:lnTo>
                  <a:lnTo>
                    <a:pt x="102" y="52"/>
                  </a:lnTo>
                  <a:lnTo>
                    <a:pt x="102" y="52"/>
                  </a:lnTo>
                  <a:lnTo>
                    <a:pt x="90" y="54"/>
                  </a:lnTo>
                  <a:lnTo>
                    <a:pt x="82" y="56"/>
                  </a:lnTo>
                  <a:lnTo>
                    <a:pt x="74" y="62"/>
                  </a:lnTo>
                  <a:lnTo>
                    <a:pt x="68" y="68"/>
                  </a:lnTo>
                  <a:lnTo>
                    <a:pt x="62" y="76"/>
                  </a:lnTo>
                  <a:lnTo>
                    <a:pt x="60" y="84"/>
                  </a:lnTo>
                  <a:lnTo>
                    <a:pt x="58" y="92"/>
                  </a:lnTo>
                  <a:lnTo>
                    <a:pt x="58" y="102"/>
                  </a:lnTo>
                  <a:lnTo>
                    <a:pt x="58" y="218"/>
                  </a:lnTo>
                  <a:lnTo>
                    <a:pt x="0" y="218"/>
                  </a:lnTo>
                  <a:lnTo>
                    <a:pt x="0" y="6"/>
                  </a:lnTo>
                  <a:lnTo>
                    <a:pt x="52" y="6"/>
                  </a:lnTo>
                  <a:lnTo>
                    <a:pt x="54" y="32"/>
                  </a:lnTo>
                  <a:lnTo>
                    <a:pt x="54" y="32"/>
                  </a:lnTo>
                  <a:lnTo>
                    <a:pt x="64" y="20"/>
                  </a:lnTo>
                  <a:lnTo>
                    <a:pt x="78" y="10"/>
                  </a:lnTo>
                  <a:lnTo>
                    <a:pt x="88" y="6"/>
                  </a:lnTo>
                  <a:lnTo>
                    <a:pt x="96" y="4"/>
                  </a:lnTo>
                  <a:lnTo>
                    <a:pt x="106" y="2"/>
                  </a:lnTo>
                  <a:lnTo>
                    <a:pt x="118" y="0"/>
                  </a:lnTo>
                  <a:lnTo>
                    <a:pt x="118" y="0"/>
                  </a:lnTo>
                  <a:lnTo>
                    <a:pt x="138" y="2"/>
                  </a:lnTo>
                  <a:lnTo>
                    <a:pt x="154" y="8"/>
                  </a:lnTo>
                  <a:lnTo>
                    <a:pt x="168" y="16"/>
                  </a:lnTo>
                  <a:lnTo>
                    <a:pt x="178" y="26"/>
                  </a:lnTo>
                  <a:lnTo>
                    <a:pt x="186" y="40"/>
                  </a:lnTo>
                  <a:lnTo>
                    <a:pt x="190" y="54"/>
                  </a:lnTo>
                  <a:lnTo>
                    <a:pt x="194" y="70"/>
                  </a:lnTo>
                  <a:lnTo>
                    <a:pt x="194" y="86"/>
                  </a:lnTo>
                  <a:lnTo>
                    <a:pt x="194" y="218"/>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279650" name="Freeform 98"/>
            <p:cNvSpPr>
              <a:spLocks noChangeAspect="1"/>
            </p:cNvSpPr>
            <p:nvPr userDrawn="1"/>
          </p:nvSpPr>
          <p:spPr bwMode="gray">
            <a:xfrm>
              <a:off x="3720" y="3515"/>
              <a:ext cx="114" cy="276"/>
            </a:xfrm>
            <a:custGeom>
              <a:avLst/>
              <a:gdLst/>
              <a:ahLst/>
              <a:cxnLst>
                <a:cxn ang="0">
                  <a:pos x="114" y="224"/>
                </a:cxn>
                <a:cxn ang="0">
                  <a:pos x="110" y="272"/>
                </a:cxn>
                <a:cxn ang="0">
                  <a:pos x="110" y="272"/>
                </a:cxn>
                <a:cxn ang="0">
                  <a:pos x="90" y="276"/>
                </a:cxn>
                <a:cxn ang="0">
                  <a:pos x="70" y="276"/>
                </a:cxn>
                <a:cxn ang="0">
                  <a:pos x="70" y="276"/>
                </a:cxn>
                <a:cxn ang="0">
                  <a:pos x="50" y="276"/>
                </a:cxn>
                <a:cxn ang="0">
                  <a:pos x="36" y="272"/>
                </a:cxn>
                <a:cxn ang="0">
                  <a:pos x="24" y="266"/>
                </a:cxn>
                <a:cxn ang="0">
                  <a:pos x="14" y="258"/>
                </a:cxn>
                <a:cxn ang="0">
                  <a:pos x="8" y="248"/>
                </a:cxn>
                <a:cxn ang="0">
                  <a:pos x="2" y="234"/>
                </a:cxn>
                <a:cxn ang="0">
                  <a:pos x="0" y="220"/>
                </a:cxn>
                <a:cxn ang="0">
                  <a:pos x="0" y="202"/>
                </a:cxn>
                <a:cxn ang="0">
                  <a:pos x="0" y="0"/>
                </a:cxn>
                <a:cxn ang="0">
                  <a:pos x="58" y="0"/>
                </a:cxn>
                <a:cxn ang="0">
                  <a:pos x="58" y="60"/>
                </a:cxn>
                <a:cxn ang="0">
                  <a:pos x="114" y="60"/>
                </a:cxn>
                <a:cxn ang="0">
                  <a:pos x="110" y="110"/>
                </a:cxn>
                <a:cxn ang="0">
                  <a:pos x="58" y="110"/>
                </a:cxn>
                <a:cxn ang="0">
                  <a:pos x="58" y="198"/>
                </a:cxn>
                <a:cxn ang="0">
                  <a:pos x="58" y="198"/>
                </a:cxn>
                <a:cxn ang="0">
                  <a:pos x="58" y="210"/>
                </a:cxn>
                <a:cxn ang="0">
                  <a:pos x="62" y="220"/>
                </a:cxn>
                <a:cxn ang="0">
                  <a:pos x="66" y="224"/>
                </a:cxn>
                <a:cxn ang="0">
                  <a:pos x="70" y="226"/>
                </a:cxn>
                <a:cxn ang="0">
                  <a:pos x="84" y="228"/>
                </a:cxn>
                <a:cxn ang="0">
                  <a:pos x="84" y="228"/>
                </a:cxn>
                <a:cxn ang="0">
                  <a:pos x="98" y="228"/>
                </a:cxn>
                <a:cxn ang="0">
                  <a:pos x="114" y="224"/>
                </a:cxn>
                <a:cxn ang="0">
                  <a:pos x="114" y="224"/>
                </a:cxn>
              </a:cxnLst>
              <a:rect l="0" t="0" r="r" b="b"/>
              <a:pathLst>
                <a:path w="114" h="276">
                  <a:moveTo>
                    <a:pt x="114" y="224"/>
                  </a:moveTo>
                  <a:lnTo>
                    <a:pt x="110" y="272"/>
                  </a:lnTo>
                  <a:lnTo>
                    <a:pt x="110" y="272"/>
                  </a:lnTo>
                  <a:lnTo>
                    <a:pt x="90" y="276"/>
                  </a:lnTo>
                  <a:lnTo>
                    <a:pt x="70" y="276"/>
                  </a:lnTo>
                  <a:lnTo>
                    <a:pt x="70" y="276"/>
                  </a:lnTo>
                  <a:lnTo>
                    <a:pt x="50" y="276"/>
                  </a:lnTo>
                  <a:lnTo>
                    <a:pt x="36" y="272"/>
                  </a:lnTo>
                  <a:lnTo>
                    <a:pt x="24" y="266"/>
                  </a:lnTo>
                  <a:lnTo>
                    <a:pt x="14" y="258"/>
                  </a:lnTo>
                  <a:lnTo>
                    <a:pt x="8" y="248"/>
                  </a:lnTo>
                  <a:lnTo>
                    <a:pt x="2" y="234"/>
                  </a:lnTo>
                  <a:lnTo>
                    <a:pt x="0" y="220"/>
                  </a:lnTo>
                  <a:lnTo>
                    <a:pt x="0" y="202"/>
                  </a:lnTo>
                  <a:lnTo>
                    <a:pt x="0" y="0"/>
                  </a:lnTo>
                  <a:lnTo>
                    <a:pt x="58" y="0"/>
                  </a:lnTo>
                  <a:lnTo>
                    <a:pt x="58" y="60"/>
                  </a:lnTo>
                  <a:lnTo>
                    <a:pt x="114" y="60"/>
                  </a:lnTo>
                  <a:lnTo>
                    <a:pt x="110" y="110"/>
                  </a:lnTo>
                  <a:lnTo>
                    <a:pt x="58" y="110"/>
                  </a:lnTo>
                  <a:lnTo>
                    <a:pt x="58" y="198"/>
                  </a:lnTo>
                  <a:lnTo>
                    <a:pt x="58" y="198"/>
                  </a:lnTo>
                  <a:lnTo>
                    <a:pt x="58" y="210"/>
                  </a:lnTo>
                  <a:lnTo>
                    <a:pt x="62" y="220"/>
                  </a:lnTo>
                  <a:lnTo>
                    <a:pt x="66" y="224"/>
                  </a:lnTo>
                  <a:lnTo>
                    <a:pt x="70" y="226"/>
                  </a:lnTo>
                  <a:lnTo>
                    <a:pt x="84" y="228"/>
                  </a:lnTo>
                  <a:lnTo>
                    <a:pt x="84" y="228"/>
                  </a:lnTo>
                  <a:lnTo>
                    <a:pt x="98" y="228"/>
                  </a:lnTo>
                  <a:lnTo>
                    <a:pt x="114" y="224"/>
                  </a:lnTo>
                  <a:lnTo>
                    <a:pt x="114" y="224"/>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279651" name="Freeform 99"/>
            <p:cNvSpPr>
              <a:spLocks noChangeAspect="1"/>
            </p:cNvSpPr>
            <p:nvPr userDrawn="1"/>
          </p:nvSpPr>
          <p:spPr bwMode="gray">
            <a:xfrm>
              <a:off x="3574" y="3576"/>
              <a:ext cx="126" cy="211"/>
            </a:xfrm>
            <a:custGeom>
              <a:avLst/>
              <a:gdLst/>
              <a:ahLst/>
              <a:cxnLst>
                <a:cxn ang="0">
                  <a:pos x="126" y="0"/>
                </a:cxn>
                <a:cxn ang="0">
                  <a:pos x="122" y="50"/>
                </a:cxn>
                <a:cxn ang="0">
                  <a:pos x="106" y="50"/>
                </a:cxn>
                <a:cxn ang="0">
                  <a:pos x="106" y="50"/>
                </a:cxn>
                <a:cxn ang="0">
                  <a:pos x="96" y="50"/>
                </a:cxn>
                <a:cxn ang="0">
                  <a:pos x="86" y="54"/>
                </a:cxn>
                <a:cxn ang="0">
                  <a:pos x="76" y="60"/>
                </a:cxn>
                <a:cxn ang="0">
                  <a:pos x="70" y="66"/>
                </a:cxn>
                <a:cxn ang="0">
                  <a:pos x="64" y="74"/>
                </a:cxn>
                <a:cxn ang="0">
                  <a:pos x="60" y="82"/>
                </a:cxn>
                <a:cxn ang="0">
                  <a:pos x="58" y="92"/>
                </a:cxn>
                <a:cxn ang="0">
                  <a:pos x="58" y="100"/>
                </a:cxn>
                <a:cxn ang="0">
                  <a:pos x="58" y="212"/>
                </a:cxn>
                <a:cxn ang="0">
                  <a:pos x="0" y="212"/>
                </a:cxn>
                <a:cxn ang="0">
                  <a:pos x="0" y="0"/>
                </a:cxn>
                <a:cxn ang="0">
                  <a:pos x="54" y="0"/>
                </a:cxn>
                <a:cxn ang="0">
                  <a:pos x="56" y="26"/>
                </a:cxn>
                <a:cxn ang="0">
                  <a:pos x="56" y="26"/>
                </a:cxn>
                <a:cxn ang="0">
                  <a:pos x="66" y="14"/>
                </a:cxn>
                <a:cxn ang="0">
                  <a:pos x="80" y="6"/>
                </a:cxn>
                <a:cxn ang="0">
                  <a:pos x="94" y="2"/>
                </a:cxn>
                <a:cxn ang="0">
                  <a:pos x="112" y="0"/>
                </a:cxn>
                <a:cxn ang="0">
                  <a:pos x="126" y="0"/>
                </a:cxn>
              </a:cxnLst>
              <a:rect l="0" t="0" r="r" b="b"/>
              <a:pathLst>
                <a:path w="126" h="212">
                  <a:moveTo>
                    <a:pt x="126" y="0"/>
                  </a:moveTo>
                  <a:lnTo>
                    <a:pt x="122" y="50"/>
                  </a:lnTo>
                  <a:lnTo>
                    <a:pt x="106" y="50"/>
                  </a:lnTo>
                  <a:lnTo>
                    <a:pt x="106" y="50"/>
                  </a:lnTo>
                  <a:lnTo>
                    <a:pt x="96" y="50"/>
                  </a:lnTo>
                  <a:lnTo>
                    <a:pt x="86" y="54"/>
                  </a:lnTo>
                  <a:lnTo>
                    <a:pt x="76" y="60"/>
                  </a:lnTo>
                  <a:lnTo>
                    <a:pt x="70" y="66"/>
                  </a:lnTo>
                  <a:lnTo>
                    <a:pt x="64" y="74"/>
                  </a:lnTo>
                  <a:lnTo>
                    <a:pt x="60" y="82"/>
                  </a:lnTo>
                  <a:lnTo>
                    <a:pt x="58" y="92"/>
                  </a:lnTo>
                  <a:lnTo>
                    <a:pt x="58" y="100"/>
                  </a:lnTo>
                  <a:lnTo>
                    <a:pt x="58" y="212"/>
                  </a:lnTo>
                  <a:lnTo>
                    <a:pt x="0" y="212"/>
                  </a:lnTo>
                  <a:lnTo>
                    <a:pt x="0" y="0"/>
                  </a:lnTo>
                  <a:lnTo>
                    <a:pt x="54" y="0"/>
                  </a:lnTo>
                  <a:lnTo>
                    <a:pt x="56" y="26"/>
                  </a:lnTo>
                  <a:lnTo>
                    <a:pt x="56" y="26"/>
                  </a:lnTo>
                  <a:lnTo>
                    <a:pt x="66" y="14"/>
                  </a:lnTo>
                  <a:lnTo>
                    <a:pt x="80" y="6"/>
                  </a:lnTo>
                  <a:lnTo>
                    <a:pt x="94" y="2"/>
                  </a:lnTo>
                  <a:lnTo>
                    <a:pt x="112" y="0"/>
                  </a:lnTo>
                  <a:lnTo>
                    <a:pt x="126" y="0"/>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279652" name="Freeform 100"/>
            <p:cNvSpPr>
              <a:spLocks noChangeAspect="1"/>
            </p:cNvSpPr>
            <p:nvPr userDrawn="1"/>
          </p:nvSpPr>
          <p:spPr bwMode="gray">
            <a:xfrm>
              <a:off x="3020" y="3469"/>
              <a:ext cx="294" cy="326"/>
            </a:xfrm>
            <a:custGeom>
              <a:avLst/>
              <a:gdLst/>
              <a:ahLst/>
              <a:cxnLst>
                <a:cxn ang="0">
                  <a:pos x="294" y="296"/>
                </a:cxn>
                <a:cxn ang="0">
                  <a:pos x="234" y="320"/>
                </a:cxn>
                <a:cxn ang="0">
                  <a:pos x="202" y="326"/>
                </a:cxn>
                <a:cxn ang="0">
                  <a:pos x="164" y="326"/>
                </a:cxn>
                <a:cxn ang="0">
                  <a:pos x="148" y="326"/>
                </a:cxn>
                <a:cxn ang="0">
                  <a:pos x="114" y="320"/>
                </a:cxn>
                <a:cxn ang="0">
                  <a:pos x="84" y="308"/>
                </a:cxn>
                <a:cxn ang="0">
                  <a:pos x="58" y="292"/>
                </a:cxn>
                <a:cxn ang="0">
                  <a:pos x="36" y="272"/>
                </a:cxn>
                <a:cxn ang="0">
                  <a:pos x="20" y="246"/>
                </a:cxn>
                <a:cxn ang="0">
                  <a:pos x="8" y="216"/>
                </a:cxn>
                <a:cxn ang="0">
                  <a:pos x="2" y="182"/>
                </a:cxn>
                <a:cxn ang="0">
                  <a:pos x="0" y="164"/>
                </a:cxn>
                <a:cxn ang="0">
                  <a:pos x="4" y="128"/>
                </a:cxn>
                <a:cxn ang="0">
                  <a:pos x="12" y="96"/>
                </a:cxn>
                <a:cxn ang="0">
                  <a:pos x="28" y="68"/>
                </a:cxn>
                <a:cxn ang="0">
                  <a:pos x="48" y="44"/>
                </a:cxn>
                <a:cxn ang="0">
                  <a:pos x="72" y="26"/>
                </a:cxn>
                <a:cxn ang="0">
                  <a:pos x="100" y="12"/>
                </a:cxn>
                <a:cxn ang="0">
                  <a:pos x="130" y="2"/>
                </a:cxn>
                <a:cxn ang="0">
                  <a:pos x="164" y="0"/>
                </a:cxn>
                <a:cxn ang="0">
                  <a:pos x="182" y="0"/>
                </a:cxn>
                <a:cxn ang="0">
                  <a:pos x="216" y="4"/>
                </a:cxn>
                <a:cxn ang="0">
                  <a:pos x="248" y="14"/>
                </a:cxn>
                <a:cxn ang="0">
                  <a:pos x="276" y="30"/>
                </a:cxn>
                <a:cxn ang="0">
                  <a:pos x="250" y="82"/>
                </a:cxn>
                <a:cxn ang="0">
                  <a:pos x="232" y="70"/>
                </a:cxn>
                <a:cxn ang="0">
                  <a:pos x="188" y="56"/>
                </a:cxn>
                <a:cxn ang="0">
                  <a:pos x="162" y="56"/>
                </a:cxn>
                <a:cxn ang="0">
                  <a:pos x="122" y="64"/>
                </a:cxn>
                <a:cxn ang="0">
                  <a:pos x="90" y="86"/>
                </a:cxn>
                <a:cxn ang="0">
                  <a:pos x="72" y="120"/>
                </a:cxn>
                <a:cxn ang="0">
                  <a:pos x="64" y="160"/>
                </a:cxn>
                <a:cxn ang="0">
                  <a:pos x="66" y="184"/>
                </a:cxn>
                <a:cxn ang="0">
                  <a:pos x="80" y="224"/>
                </a:cxn>
                <a:cxn ang="0">
                  <a:pos x="106" y="254"/>
                </a:cxn>
                <a:cxn ang="0">
                  <a:pos x="144" y="270"/>
                </a:cxn>
                <a:cxn ang="0">
                  <a:pos x="166" y="272"/>
                </a:cxn>
                <a:cxn ang="0">
                  <a:pos x="204" y="270"/>
                </a:cxn>
                <a:cxn ang="0">
                  <a:pos x="234" y="260"/>
                </a:cxn>
                <a:cxn ang="0">
                  <a:pos x="170" y="194"/>
                </a:cxn>
                <a:cxn ang="0">
                  <a:pos x="294" y="140"/>
                </a:cxn>
              </a:cxnLst>
              <a:rect l="0" t="0" r="r" b="b"/>
              <a:pathLst>
                <a:path w="294" h="326">
                  <a:moveTo>
                    <a:pt x="294" y="296"/>
                  </a:moveTo>
                  <a:lnTo>
                    <a:pt x="294" y="296"/>
                  </a:lnTo>
                  <a:lnTo>
                    <a:pt x="266" y="310"/>
                  </a:lnTo>
                  <a:lnTo>
                    <a:pt x="234" y="320"/>
                  </a:lnTo>
                  <a:lnTo>
                    <a:pt x="218" y="322"/>
                  </a:lnTo>
                  <a:lnTo>
                    <a:pt x="202" y="326"/>
                  </a:lnTo>
                  <a:lnTo>
                    <a:pt x="184" y="326"/>
                  </a:lnTo>
                  <a:lnTo>
                    <a:pt x="164" y="326"/>
                  </a:lnTo>
                  <a:lnTo>
                    <a:pt x="164" y="326"/>
                  </a:lnTo>
                  <a:lnTo>
                    <a:pt x="148" y="326"/>
                  </a:lnTo>
                  <a:lnTo>
                    <a:pt x="130" y="324"/>
                  </a:lnTo>
                  <a:lnTo>
                    <a:pt x="114" y="320"/>
                  </a:lnTo>
                  <a:lnTo>
                    <a:pt x="98" y="314"/>
                  </a:lnTo>
                  <a:lnTo>
                    <a:pt x="84" y="308"/>
                  </a:lnTo>
                  <a:lnTo>
                    <a:pt x="70" y="300"/>
                  </a:lnTo>
                  <a:lnTo>
                    <a:pt x="58" y="292"/>
                  </a:lnTo>
                  <a:lnTo>
                    <a:pt x="46" y="282"/>
                  </a:lnTo>
                  <a:lnTo>
                    <a:pt x="36" y="272"/>
                  </a:lnTo>
                  <a:lnTo>
                    <a:pt x="28" y="258"/>
                  </a:lnTo>
                  <a:lnTo>
                    <a:pt x="20" y="246"/>
                  </a:lnTo>
                  <a:lnTo>
                    <a:pt x="12" y="232"/>
                  </a:lnTo>
                  <a:lnTo>
                    <a:pt x="8" y="216"/>
                  </a:lnTo>
                  <a:lnTo>
                    <a:pt x="4" y="200"/>
                  </a:lnTo>
                  <a:lnTo>
                    <a:pt x="2" y="182"/>
                  </a:lnTo>
                  <a:lnTo>
                    <a:pt x="0" y="164"/>
                  </a:lnTo>
                  <a:lnTo>
                    <a:pt x="0" y="164"/>
                  </a:lnTo>
                  <a:lnTo>
                    <a:pt x="2" y="146"/>
                  </a:lnTo>
                  <a:lnTo>
                    <a:pt x="4" y="128"/>
                  </a:lnTo>
                  <a:lnTo>
                    <a:pt x="8" y="112"/>
                  </a:lnTo>
                  <a:lnTo>
                    <a:pt x="12" y="96"/>
                  </a:lnTo>
                  <a:lnTo>
                    <a:pt x="20" y="82"/>
                  </a:lnTo>
                  <a:lnTo>
                    <a:pt x="28" y="68"/>
                  </a:lnTo>
                  <a:lnTo>
                    <a:pt x="36" y="56"/>
                  </a:lnTo>
                  <a:lnTo>
                    <a:pt x="48" y="44"/>
                  </a:lnTo>
                  <a:lnTo>
                    <a:pt x="58" y="34"/>
                  </a:lnTo>
                  <a:lnTo>
                    <a:pt x="72" y="26"/>
                  </a:lnTo>
                  <a:lnTo>
                    <a:pt x="84" y="18"/>
                  </a:lnTo>
                  <a:lnTo>
                    <a:pt x="100" y="12"/>
                  </a:lnTo>
                  <a:lnTo>
                    <a:pt x="114" y="6"/>
                  </a:lnTo>
                  <a:lnTo>
                    <a:pt x="130" y="2"/>
                  </a:lnTo>
                  <a:lnTo>
                    <a:pt x="148" y="0"/>
                  </a:lnTo>
                  <a:lnTo>
                    <a:pt x="164" y="0"/>
                  </a:lnTo>
                  <a:lnTo>
                    <a:pt x="164" y="0"/>
                  </a:lnTo>
                  <a:lnTo>
                    <a:pt x="182" y="0"/>
                  </a:lnTo>
                  <a:lnTo>
                    <a:pt x="200" y="2"/>
                  </a:lnTo>
                  <a:lnTo>
                    <a:pt x="216" y="4"/>
                  </a:lnTo>
                  <a:lnTo>
                    <a:pt x="232" y="8"/>
                  </a:lnTo>
                  <a:lnTo>
                    <a:pt x="248" y="14"/>
                  </a:lnTo>
                  <a:lnTo>
                    <a:pt x="262" y="22"/>
                  </a:lnTo>
                  <a:lnTo>
                    <a:pt x="276" y="30"/>
                  </a:lnTo>
                  <a:lnTo>
                    <a:pt x="290" y="40"/>
                  </a:lnTo>
                  <a:lnTo>
                    <a:pt x="250" y="82"/>
                  </a:lnTo>
                  <a:lnTo>
                    <a:pt x="250" y="82"/>
                  </a:lnTo>
                  <a:lnTo>
                    <a:pt x="232" y="70"/>
                  </a:lnTo>
                  <a:lnTo>
                    <a:pt x="212" y="62"/>
                  </a:lnTo>
                  <a:lnTo>
                    <a:pt x="188" y="56"/>
                  </a:lnTo>
                  <a:lnTo>
                    <a:pt x="162" y="56"/>
                  </a:lnTo>
                  <a:lnTo>
                    <a:pt x="162" y="56"/>
                  </a:lnTo>
                  <a:lnTo>
                    <a:pt x="140" y="58"/>
                  </a:lnTo>
                  <a:lnTo>
                    <a:pt x="122" y="64"/>
                  </a:lnTo>
                  <a:lnTo>
                    <a:pt x="104" y="74"/>
                  </a:lnTo>
                  <a:lnTo>
                    <a:pt x="90" y="86"/>
                  </a:lnTo>
                  <a:lnTo>
                    <a:pt x="80" y="102"/>
                  </a:lnTo>
                  <a:lnTo>
                    <a:pt x="72" y="120"/>
                  </a:lnTo>
                  <a:lnTo>
                    <a:pt x="66" y="140"/>
                  </a:lnTo>
                  <a:lnTo>
                    <a:pt x="64" y="160"/>
                  </a:lnTo>
                  <a:lnTo>
                    <a:pt x="64" y="160"/>
                  </a:lnTo>
                  <a:lnTo>
                    <a:pt x="66" y="184"/>
                  </a:lnTo>
                  <a:lnTo>
                    <a:pt x="72" y="206"/>
                  </a:lnTo>
                  <a:lnTo>
                    <a:pt x="80" y="224"/>
                  </a:lnTo>
                  <a:lnTo>
                    <a:pt x="92" y="240"/>
                  </a:lnTo>
                  <a:lnTo>
                    <a:pt x="106" y="254"/>
                  </a:lnTo>
                  <a:lnTo>
                    <a:pt x="124" y="262"/>
                  </a:lnTo>
                  <a:lnTo>
                    <a:pt x="144" y="270"/>
                  </a:lnTo>
                  <a:lnTo>
                    <a:pt x="166" y="272"/>
                  </a:lnTo>
                  <a:lnTo>
                    <a:pt x="166" y="272"/>
                  </a:lnTo>
                  <a:lnTo>
                    <a:pt x="186" y="272"/>
                  </a:lnTo>
                  <a:lnTo>
                    <a:pt x="204" y="270"/>
                  </a:lnTo>
                  <a:lnTo>
                    <a:pt x="220" y="266"/>
                  </a:lnTo>
                  <a:lnTo>
                    <a:pt x="234" y="260"/>
                  </a:lnTo>
                  <a:lnTo>
                    <a:pt x="234" y="194"/>
                  </a:lnTo>
                  <a:lnTo>
                    <a:pt x="170" y="194"/>
                  </a:lnTo>
                  <a:lnTo>
                    <a:pt x="174" y="140"/>
                  </a:lnTo>
                  <a:lnTo>
                    <a:pt x="294" y="140"/>
                  </a:lnTo>
                  <a:lnTo>
                    <a:pt x="294" y="296"/>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279653" name="Freeform 101"/>
            <p:cNvSpPr>
              <a:spLocks noChangeAspect="1" noEditPoints="1"/>
            </p:cNvSpPr>
            <p:nvPr userDrawn="1"/>
          </p:nvSpPr>
          <p:spPr bwMode="gray">
            <a:xfrm>
              <a:off x="4080" y="3570"/>
              <a:ext cx="216" cy="223"/>
            </a:xfrm>
            <a:custGeom>
              <a:avLst/>
              <a:gdLst/>
              <a:ahLst/>
              <a:cxnLst>
                <a:cxn ang="0">
                  <a:pos x="58" y="132"/>
                </a:cxn>
                <a:cxn ang="0">
                  <a:pos x="60" y="142"/>
                </a:cxn>
                <a:cxn ang="0">
                  <a:pos x="70" y="158"/>
                </a:cxn>
                <a:cxn ang="0">
                  <a:pos x="84" y="170"/>
                </a:cxn>
                <a:cxn ang="0">
                  <a:pos x="102" y="176"/>
                </a:cxn>
                <a:cxn ang="0">
                  <a:pos x="112" y="176"/>
                </a:cxn>
                <a:cxn ang="0">
                  <a:pos x="144" y="172"/>
                </a:cxn>
                <a:cxn ang="0">
                  <a:pos x="170" y="150"/>
                </a:cxn>
                <a:cxn ang="0">
                  <a:pos x="208" y="180"/>
                </a:cxn>
                <a:cxn ang="0">
                  <a:pos x="188" y="200"/>
                </a:cxn>
                <a:cxn ang="0">
                  <a:pos x="164" y="214"/>
                </a:cxn>
                <a:cxn ang="0">
                  <a:pos x="140" y="222"/>
                </a:cxn>
                <a:cxn ang="0">
                  <a:pos x="112" y="224"/>
                </a:cxn>
                <a:cxn ang="0">
                  <a:pos x="90" y="222"/>
                </a:cxn>
                <a:cxn ang="0">
                  <a:pos x="50" y="206"/>
                </a:cxn>
                <a:cxn ang="0">
                  <a:pos x="20" y="178"/>
                </a:cxn>
                <a:cxn ang="0">
                  <a:pos x="2" y="136"/>
                </a:cxn>
                <a:cxn ang="0">
                  <a:pos x="0" y="112"/>
                </a:cxn>
                <a:cxn ang="0">
                  <a:pos x="8" y="66"/>
                </a:cxn>
                <a:cxn ang="0">
                  <a:pos x="32" y="32"/>
                </a:cxn>
                <a:cxn ang="0">
                  <a:pos x="68" y="8"/>
                </a:cxn>
                <a:cxn ang="0">
                  <a:pos x="110" y="0"/>
                </a:cxn>
                <a:cxn ang="0">
                  <a:pos x="134" y="2"/>
                </a:cxn>
                <a:cxn ang="0">
                  <a:pos x="174" y="18"/>
                </a:cxn>
                <a:cxn ang="0">
                  <a:pos x="200" y="46"/>
                </a:cxn>
                <a:cxn ang="0">
                  <a:pos x="214" y="90"/>
                </a:cxn>
                <a:cxn ang="0">
                  <a:pos x="216" y="132"/>
                </a:cxn>
                <a:cxn ang="0">
                  <a:pos x="158" y="88"/>
                </a:cxn>
                <a:cxn ang="0">
                  <a:pos x="154" y="70"/>
                </a:cxn>
                <a:cxn ang="0">
                  <a:pos x="144" y="56"/>
                </a:cxn>
                <a:cxn ang="0">
                  <a:pos x="128" y="48"/>
                </a:cxn>
                <a:cxn ang="0">
                  <a:pos x="108" y="46"/>
                </a:cxn>
                <a:cxn ang="0">
                  <a:pos x="98" y="46"/>
                </a:cxn>
                <a:cxn ang="0">
                  <a:pos x="82" y="52"/>
                </a:cxn>
                <a:cxn ang="0">
                  <a:pos x="68" y="64"/>
                </a:cxn>
                <a:cxn ang="0">
                  <a:pos x="60" y="80"/>
                </a:cxn>
                <a:cxn ang="0">
                  <a:pos x="158" y="88"/>
                </a:cxn>
              </a:cxnLst>
              <a:rect l="0" t="0" r="r" b="b"/>
              <a:pathLst>
                <a:path w="216" h="224">
                  <a:moveTo>
                    <a:pt x="216" y="132"/>
                  </a:moveTo>
                  <a:lnTo>
                    <a:pt x="58" y="132"/>
                  </a:lnTo>
                  <a:lnTo>
                    <a:pt x="58" y="132"/>
                  </a:lnTo>
                  <a:lnTo>
                    <a:pt x="60" y="142"/>
                  </a:lnTo>
                  <a:lnTo>
                    <a:pt x="64" y="150"/>
                  </a:lnTo>
                  <a:lnTo>
                    <a:pt x="70" y="158"/>
                  </a:lnTo>
                  <a:lnTo>
                    <a:pt x="76" y="164"/>
                  </a:lnTo>
                  <a:lnTo>
                    <a:pt x="84" y="170"/>
                  </a:lnTo>
                  <a:lnTo>
                    <a:pt x="92" y="174"/>
                  </a:lnTo>
                  <a:lnTo>
                    <a:pt x="102" y="176"/>
                  </a:lnTo>
                  <a:lnTo>
                    <a:pt x="112" y="176"/>
                  </a:lnTo>
                  <a:lnTo>
                    <a:pt x="112" y="176"/>
                  </a:lnTo>
                  <a:lnTo>
                    <a:pt x="128" y="176"/>
                  </a:lnTo>
                  <a:lnTo>
                    <a:pt x="144" y="172"/>
                  </a:lnTo>
                  <a:lnTo>
                    <a:pt x="156" y="162"/>
                  </a:lnTo>
                  <a:lnTo>
                    <a:pt x="170" y="150"/>
                  </a:lnTo>
                  <a:lnTo>
                    <a:pt x="208" y="180"/>
                  </a:lnTo>
                  <a:lnTo>
                    <a:pt x="208" y="180"/>
                  </a:lnTo>
                  <a:lnTo>
                    <a:pt x="198" y="190"/>
                  </a:lnTo>
                  <a:lnTo>
                    <a:pt x="188" y="200"/>
                  </a:lnTo>
                  <a:lnTo>
                    <a:pt x="176" y="208"/>
                  </a:lnTo>
                  <a:lnTo>
                    <a:pt x="164" y="214"/>
                  </a:lnTo>
                  <a:lnTo>
                    <a:pt x="152" y="218"/>
                  </a:lnTo>
                  <a:lnTo>
                    <a:pt x="140" y="222"/>
                  </a:lnTo>
                  <a:lnTo>
                    <a:pt x="126" y="224"/>
                  </a:lnTo>
                  <a:lnTo>
                    <a:pt x="112" y="224"/>
                  </a:lnTo>
                  <a:lnTo>
                    <a:pt x="112" y="224"/>
                  </a:lnTo>
                  <a:lnTo>
                    <a:pt x="90" y="222"/>
                  </a:lnTo>
                  <a:lnTo>
                    <a:pt x="68" y="216"/>
                  </a:lnTo>
                  <a:lnTo>
                    <a:pt x="50" y="206"/>
                  </a:lnTo>
                  <a:lnTo>
                    <a:pt x="32" y="194"/>
                  </a:lnTo>
                  <a:lnTo>
                    <a:pt x="20" y="178"/>
                  </a:lnTo>
                  <a:lnTo>
                    <a:pt x="10" y="158"/>
                  </a:lnTo>
                  <a:lnTo>
                    <a:pt x="2" y="136"/>
                  </a:lnTo>
                  <a:lnTo>
                    <a:pt x="0" y="112"/>
                  </a:lnTo>
                  <a:lnTo>
                    <a:pt x="0" y="112"/>
                  </a:lnTo>
                  <a:lnTo>
                    <a:pt x="2" y="88"/>
                  </a:lnTo>
                  <a:lnTo>
                    <a:pt x="8" y="66"/>
                  </a:lnTo>
                  <a:lnTo>
                    <a:pt x="18" y="48"/>
                  </a:lnTo>
                  <a:lnTo>
                    <a:pt x="32" y="32"/>
                  </a:lnTo>
                  <a:lnTo>
                    <a:pt x="48" y="18"/>
                  </a:lnTo>
                  <a:lnTo>
                    <a:pt x="68" y="8"/>
                  </a:lnTo>
                  <a:lnTo>
                    <a:pt x="88" y="2"/>
                  </a:lnTo>
                  <a:lnTo>
                    <a:pt x="110" y="0"/>
                  </a:lnTo>
                  <a:lnTo>
                    <a:pt x="110" y="0"/>
                  </a:lnTo>
                  <a:lnTo>
                    <a:pt x="134" y="2"/>
                  </a:lnTo>
                  <a:lnTo>
                    <a:pt x="156" y="8"/>
                  </a:lnTo>
                  <a:lnTo>
                    <a:pt x="174" y="18"/>
                  </a:lnTo>
                  <a:lnTo>
                    <a:pt x="190" y="30"/>
                  </a:lnTo>
                  <a:lnTo>
                    <a:pt x="200" y="46"/>
                  </a:lnTo>
                  <a:lnTo>
                    <a:pt x="210" y="66"/>
                  </a:lnTo>
                  <a:lnTo>
                    <a:pt x="214" y="90"/>
                  </a:lnTo>
                  <a:lnTo>
                    <a:pt x="216" y="116"/>
                  </a:lnTo>
                  <a:lnTo>
                    <a:pt x="216" y="132"/>
                  </a:lnTo>
                  <a:close/>
                  <a:moveTo>
                    <a:pt x="158" y="88"/>
                  </a:moveTo>
                  <a:lnTo>
                    <a:pt x="158" y="88"/>
                  </a:lnTo>
                  <a:lnTo>
                    <a:pt x="158" y="78"/>
                  </a:lnTo>
                  <a:lnTo>
                    <a:pt x="154" y="70"/>
                  </a:lnTo>
                  <a:lnTo>
                    <a:pt x="150" y="62"/>
                  </a:lnTo>
                  <a:lnTo>
                    <a:pt x="144" y="56"/>
                  </a:lnTo>
                  <a:lnTo>
                    <a:pt x="136" y="52"/>
                  </a:lnTo>
                  <a:lnTo>
                    <a:pt x="128" y="48"/>
                  </a:lnTo>
                  <a:lnTo>
                    <a:pt x="120" y="46"/>
                  </a:lnTo>
                  <a:lnTo>
                    <a:pt x="108" y="46"/>
                  </a:lnTo>
                  <a:lnTo>
                    <a:pt x="108" y="46"/>
                  </a:lnTo>
                  <a:lnTo>
                    <a:pt x="98" y="46"/>
                  </a:lnTo>
                  <a:lnTo>
                    <a:pt x="90" y="48"/>
                  </a:lnTo>
                  <a:lnTo>
                    <a:pt x="82" y="52"/>
                  </a:lnTo>
                  <a:lnTo>
                    <a:pt x="74" y="58"/>
                  </a:lnTo>
                  <a:lnTo>
                    <a:pt x="68" y="64"/>
                  </a:lnTo>
                  <a:lnTo>
                    <a:pt x="64" y="72"/>
                  </a:lnTo>
                  <a:lnTo>
                    <a:pt x="60" y="80"/>
                  </a:lnTo>
                  <a:lnTo>
                    <a:pt x="58" y="88"/>
                  </a:lnTo>
                  <a:lnTo>
                    <a:pt x="158" y="88"/>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279654" name="Freeform 102"/>
            <p:cNvSpPr>
              <a:spLocks noChangeAspect="1" noEditPoints="1"/>
            </p:cNvSpPr>
            <p:nvPr userDrawn="1"/>
          </p:nvSpPr>
          <p:spPr bwMode="gray">
            <a:xfrm>
              <a:off x="3342" y="3570"/>
              <a:ext cx="196" cy="223"/>
            </a:xfrm>
            <a:custGeom>
              <a:avLst/>
              <a:gdLst/>
              <a:ahLst/>
              <a:cxnLst>
                <a:cxn ang="0">
                  <a:pos x="196" y="218"/>
                </a:cxn>
                <a:cxn ang="0">
                  <a:pos x="144" y="198"/>
                </a:cxn>
                <a:cxn ang="0">
                  <a:pos x="138" y="204"/>
                </a:cxn>
                <a:cxn ang="0">
                  <a:pos x="114" y="218"/>
                </a:cxn>
                <a:cxn ang="0">
                  <a:pos x="78" y="224"/>
                </a:cxn>
                <a:cxn ang="0">
                  <a:pos x="62" y="224"/>
                </a:cxn>
                <a:cxn ang="0">
                  <a:pos x="36" y="216"/>
                </a:cxn>
                <a:cxn ang="0">
                  <a:pos x="14" y="200"/>
                </a:cxn>
                <a:cxn ang="0">
                  <a:pos x="2" y="176"/>
                </a:cxn>
                <a:cxn ang="0">
                  <a:pos x="0" y="160"/>
                </a:cxn>
                <a:cxn ang="0">
                  <a:pos x="4" y="136"/>
                </a:cxn>
                <a:cxn ang="0">
                  <a:pos x="12" y="118"/>
                </a:cxn>
                <a:cxn ang="0">
                  <a:pos x="28" y="104"/>
                </a:cxn>
                <a:cxn ang="0">
                  <a:pos x="46" y="96"/>
                </a:cxn>
                <a:cxn ang="0">
                  <a:pos x="88" y="86"/>
                </a:cxn>
                <a:cxn ang="0">
                  <a:pos x="130" y="84"/>
                </a:cxn>
                <a:cxn ang="0">
                  <a:pos x="140" y="82"/>
                </a:cxn>
                <a:cxn ang="0">
                  <a:pos x="140" y="72"/>
                </a:cxn>
                <a:cxn ang="0">
                  <a:pos x="134" y="60"/>
                </a:cxn>
                <a:cxn ang="0">
                  <a:pos x="124" y="50"/>
                </a:cxn>
                <a:cxn ang="0">
                  <a:pos x="106" y="46"/>
                </a:cxn>
                <a:cxn ang="0">
                  <a:pos x="96" y="46"/>
                </a:cxn>
                <a:cxn ang="0">
                  <a:pos x="66" y="52"/>
                </a:cxn>
                <a:cxn ang="0">
                  <a:pos x="40" y="68"/>
                </a:cxn>
                <a:cxn ang="0">
                  <a:pos x="6" y="34"/>
                </a:cxn>
                <a:cxn ang="0">
                  <a:pos x="28" y="18"/>
                </a:cxn>
                <a:cxn ang="0">
                  <a:pos x="76" y="2"/>
                </a:cxn>
                <a:cxn ang="0">
                  <a:pos x="100" y="0"/>
                </a:cxn>
                <a:cxn ang="0">
                  <a:pos x="144" y="6"/>
                </a:cxn>
                <a:cxn ang="0">
                  <a:pos x="174" y="22"/>
                </a:cxn>
                <a:cxn ang="0">
                  <a:pos x="190" y="46"/>
                </a:cxn>
                <a:cxn ang="0">
                  <a:pos x="196" y="80"/>
                </a:cxn>
                <a:cxn ang="0">
                  <a:pos x="140" y="126"/>
                </a:cxn>
                <a:cxn ang="0">
                  <a:pos x="132" y="126"/>
                </a:cxn>
                <a:cxn ang="0">
                  <a:pos x="96" y="128"/>
                </a:cxn>
                <a:cxn ang="0">
                  <a:pos x="74" y="134"/>
                </a:cxn>
                <a:cxn ang="0">
                  <a:pos x="60" y="146"/>
                </a:cxn>
                <a:cxn ang="0">
                  <a:pos x="58" y="156"/>
                </a:cxn>
                <a:cxn ang="0">
                  <a:pos x="62" y="168"/>
                </a:cxn>
                <a:cxn ang="0">
                  <a:pos x="70" y="176"/>
                </a:cxn>
                <a:cxn ang="0">
                  <a:pos x="84" y="180"/>
                </a:cxn>
                <a:cxn ang="0">
                  <a:pos x="114" y="174"/>
                </a:cxn>
                <a:cxn ang="0">
                  <a:pos x="128" y="164"/>
                </a:cxn>
                <a:cxn ang="0">
                  <a:pos x="138" y="152"/>
                </a:cxn>
                <a:cxn ang="0">
                  <a:pos x="140" y="134"/>
                </a:cxn>
              </a:cxnLst>
              <a:rect l="0" t="0" r="r" b="b"/>
              <a:pathLst>
                <a:path w="196" h="224">
                  <a:moveTo>
                    <a:pt x="196" y="80"/>
                  </a:moveTo>
                  <a:lnTo>
                    <a:pt x="196" y="218"/>
                  </a:lnTo>
                  <a:lnTo>
                    <a:pt x="146" y="218"/>
                  </a:lnTo>
                  <a:lnTo>
                    <a:pt x="144" y="198"/>
                  </a:lnTo>
                  <a:lnTo>
                    <a:pt x="144" y="198"/>
                  </a:lnTo>
                  <a:lnTo>
                    <a:pt x="138" y="204"/>
                  </a:lnTo>
                  <a:lnTo>
                    <a:pt x="130" y="210"/>
                  </a:lnTo>
                  <a:lnTo>
                    <a:pt x="114" y="218"/>
                  </a:lnTo>
                  <a:lnTo>
                    <a:pt x="96" y="222"/>
                  </a:lnTo>
                  <a:lnTo>
                    <a:pt x="78" y="224"/>
                  </a:lnTo>
                  <a:lnTo>
                    <a:pt x="78" y="224"/>
                  </a:lnTo>
                  <a:lnTo>
                    <a:pt x="62" y="224"/>
                  </a:lnTo>
                  <a:lnTo>
                    <a:pt x="48" y="220"/>
                  </a:lnTo>
                  <a:lnTo>
                    <a:pt x="36" y="216"/>
                  </a:lnTo>
                  <a:lnTo>
                    <a:pt x="24" y="208"/>
                  </a:lnTo>
                  <a:lnTo>
                    <a:pt x="14" y="200"/>
                  </a:lnTo>
                  <a:lnTo>
                    <a:pt x="8" y="188"/>
                  </a:lnTo>
                  <a:lnTo>
                    <a:pt x="2" y="176"/>
                  </a:lnTo>
                  <a:lnTo>
                    <a:pt x="0" y="160"/>
                  </a:lnTo>
                  <a:lnTo>
                    <a:pt x="0" y="160"/>
                  </a:lnTo>
                  <a:lnTo>
                    <a:pt x="0" y="148"/>
                  </a:lnTo>
                  <a:lnTo>
                    <a:pt x="4" y="136"/>
                  </a:lnTo>
                  <a:lnTo>
                    <a:pt x="8" y="126"/>
                  </a:lnTo>
                  <a:lnTo>
                    <a:pt x="12" y="118"/>
                  </a:lnTo>
                  <a:lnTo>
                    <a:pt x="20" y="110"/>
                  </a:lnTo>
                  <a:lnTo>
                    <a:pt x="28" y="104"/>
                  </a:lnTo>
                  <a:lnTo>
                    <a:pt x="36" y="100"/>
                  </a:lnTo>
                  <a:lnTo>
                    <a:pt x="46" y="96"/>
                  </a:lnTo>
                  <a:lnTo>
                    <a:pt x="66" y="90"/>
                  </a:lnTo>
                  <a:lnTo>
                    <a:pt x="88" y="86"/>
                  </a:lnTo>
                  <a:lnTo>
                    <a:pt x="110" y="84"/>
                  </a:lnTo>
                  <a:lnTo>
                    <a:pt x="130" y="84"/>
                  </a:lnTo>
                  <a:lnTo>
                    <a:pt x="140" y="84"/>
                  </a:lnTo>
                  <a:lnTo>
                    <a:pt x="140" y="82"/>
                  </a:lnTo>
                  <a:lnTo>
                    <a:pt x="140" y="82"/>
                  </a:lnTo>
                  <a:lnTo>
                    <a:pt x="140" y="72"/>
                  </a:lnTo>
                  <a:lnTo>
                    <a:pt x="138" y="66"/>
                  </a:lnTo>
                  <a:lnTo>
                    <a:pt x="134" y="60"/>
                  </a:lnTo>
                  <a:lnTo>
                    <a:pt x="130" y="54"/>
                  </a:lnTo>
                  <a:lnTo>
                    <a:pt x="124" y="50"/>
                  </a:lnTo>
                  <a:lnTo>
                    <a:pt x="116" y="48"/>
                  </a:lnTo>
                  <a:lnTo>
                    <a:pt x="106" y="46"/>
                  </a:lnTo>
                  <a:lnTo>
                    <a:pt x="96" y="46"/>
                  </a:lnTo>
                  <a:lnTo>
                    <a:pt x="96" y="46"/>
                  </a:lnTo>
                  <a:lnTo>
                    <a:pt x="80" y="46"/>
                  </a:lnTo>
                  <a:lnTo>
                    <a:pt x="66" y="52"/>
                  </a:lnTo>
                  <a:lnTo>
                    <a:pt x="52" y="58"/>
                  </a:lnTo>
                  <a:lnTo>
                    <a:pt x="40" y="68"/>
                  </a:lnTo>
                  <a:lnTo>
                    <a:pt x="6" y="34"/>
                  </a:lnTo>
                  <a:lnTo>
                    <a:pt x="6" y="34"/>
                  </a:lnTo>
                  <a:lnTo>
                    <a:pt x="18" y="26"/>
                  </a:lnTo>
                  <a:lnTo>
                    <a:pt x="28" y="18"/>
                  </a:lnTo>
                  <a:lnTo>
                    <a:pt x="52" y="8"/>
                  </a:lnTo>
                  <a:lnTo>
                    <a:pt x="76" y="2"/>
                  </a:lnTo>
                  <a:lnTo>
                    <a:pt x="100" y="0"/>
                  </a:lnTo>
                  <a:lnTo>
                    <a:pt x="100" y="0"/>
                  </a:lnTo>
                  <a:lnTo>
                    <a:pt x="124" y="2"/>
                  </a:lnTo>
                  <a:lnTo>
                    <a:pt x="144" y="6"/>
                  </a:lnTo>
                  <a:lnTo>
                    <a:pt x="160" y="12"/>
                  </a:lnTo>
                  <a:lnTo>
                    <a:pt x="174" y="22"/>
                  </a:lnTo>
                  <a:lnTo>
                    <a:pt x="184" y="34"/>
                  </a:lnTo>
                  <a:lnTo>
                    <a:pt x="190" y="46"/>
                  </a:lnTo>
                  <a:lnTo>
                    <a:pt x="194" y="62"/>
                  </a:lnTo>
                  <a:lnTo>
                    <a:pt x="196" y="80"/>
                  </a:lnTo>
                  <a:lnTo>
                    <a:pt x="196" y="80"/>
                  </a:lnTo>
                  <a:close/>
                  <a:moveTo>
                    <a:pt x="140" y="126"/>
                  </a:moveTo>
                  <a:lnTo>
                    <a:pt x="132" y="126"/>
                  </a:lnTo>
                  <a:lnTo>
                    <a:pt x="132" y="126"/>
                  </a:lnTo>
                  <a:lnTo>
                    <a:pt x="110" y="126"/>
                  </a:lnTo>
                  <a:lnTo>
                    <a:pt x="96" y="128"/>
                  </a:lnTo>
                  <a:lnTo>
                    <a:pt x="84" y="130"/>
                  </a:lnTo>
                  <a:lnTo>
                    <a:pt x="74" y="134"/>
                  </a:lnTo>
                  <a:lnTo>
                    <a:pt x="66" y="140"/>
                  </a:lnTo>
                  <a:lnTo>
                    <a:pt x="60" y="146"/>
                  </a:lnTo>
                  <a:lnTo>
                    <a:pt x="58" y="156"/>
                  </a:lnTo>
                  <a:lnTo>
                    <a:pt x="58" y="156"/>
                  </a:lnTo>
                  <a:lnTo>
                    <a:pt x="58" y="162"/>
                  </a:lnTo>
                  <a:lnTo>
                    <a:pt x="62" y="168"/>
                  </a:lnTo>
                  <a:lnTo>
                    <a:pt x="66" y="172"/>
                  </a:lnTo>
                  <a:lnTo>
                    <a:pt x="70" y="176"/>
                  </a:lnTo>
                  <a:lnTo>
                    <a:pt x="78" y="178"/>
                  </a:lnTo>
                  <a:lnTo>
                    <a:pt x="84" y="180"/>
                  </a:lnTo>
                  <a:lnTo>
                    <a:pt x="100" y="178"/>
                  </a:lnTo>
                  <a:lnTo>
                    <a:pt x="114" y="174"/>
                  </a:lnTo>
                  <a:lnTo>
                    <a:pt x="122" y="170"/>
                  </a:lnTo>
                  <a:lnTo>
                    <a:pt x="128" y="164"/>
                  </a:lnTo>
                  <a:lnTo>
                    <a:pt x="134" y="158"/>
                  </a:lnTo>
                  <a:lnTo>
                    <a:pt x="138" y="152"/>
                  </a:lnTo>
                  <a:lnTo>
                    <a:pt x="140" y="144"/>
                  </a:lnTo>
                  <a:lnTo>
                    <a:pt x="140" y="134"/>
                  </a:lnTo>
                  <a:lnTo>
                    <a:pt x="140" y="126"/>
                  </a:lnTo>
                  <a:close/>
                </a:path>
              </a:pathLst>
            </a:custGeom>
            <a:solidFill>
              <a:srgbClr val="0065A4"/>
            </a:solidFill>
            <a:ln w="9525">
              <a:noFill/>
              <a:round/>
              <a:headEnd/>
              <a:tailEnd/>
            </a:ln>
          </p:spPr>
          <p:txBody>
            <a:bodyPr/>
            <a:lstStyle/>
            <a:p>
              <a:pPr>
                <a:defRPr/>
              </a:pPr>
              <a:endParaRPr lang="en-US" dirty="0">
                <a:ea typeface="+mn-ea"/>
                <a:cs typeface="+mn-cs"/>
              </a:endParaRPr>
            </a:p>
          </p:txBody>
        </p:sp>
        <p:sp>
          <p:nvSpPr>
            <p:cNvPr id="279655" name="Freeform 103"/>
            <p:cNvSpPr>
              <a:spLocks noChangeAspect="1" noEditPoints="1"/>
            </p:cNvSpPr>
            <p:nvPr userDrawn="1"/>
          </p:nvSpPr>
          <p:spPr bwMode="gray">
            <a:xfrm>
              <a:off x="4402" y="3735"/>
              <a:ext cx="58" cy="56"/>
            </a:xfrm>
            <a:custGeom>
              <a:avLst/>
              <a:gdLst/>
              <a:ahLst/>
              <a:cxnLst>
                <a:cxn ang="0">
                  <a:pos x="6" y="28"/>
                </a:cxn>
                <a:cxn ang="0">
                  <a:pos x="14" y="12"/>
                </a:cxn>
                <a:cxn ang="0">
                  <a:pos x="30" y="4"/>
                </a:cxn>
                <a:cxn ang="0">
                  <a:pos x="38" y="6"/>
                </a:cxn>
                <a:cxn ang="0">
                  <a:pos x="52" y="18"/>
                </a:cxn>
                <a:cxn ang="0">
                  <a:pos x="54" y="28"/>
                </a:cxn>
                <a:cxn ang="0">
                  <a:pos x="46" y="46"/>
                </a:cxn>
                <a:cxn ang="0">
                  <a:pos x="30" y="52"/>
                </a:cxn>
                <a:cxn ang="0">
                  <a:pos x="20" y="50"/>
                </a:cxn>
                <a:cxn ang="0">
                  <a:pos x="8" y="38"/>
                </a:cxn>
                <a:cxn ang="0">
                  <a:pos x="6" y="28"/>
                </a:cxn>
                <a:cxn ang="0">
                  <a:pos x="30" y="56"/>
                </a:cxn>
                <a:cxn ang="0">
                  <a:pos x="50" y="48"/>
                </a:cxn>
                <a:cxn ang="0">
                  <a:pos x="58" y="34"/>
                </a:cxn>
                <a:cxn ang="0">
                  <a:pos x="58" y="28"/>
                </a:cxn>
                <a:cxn ang="0">
                  <a:pos x="56" y="16"/>
                </a:cxn>
                <a:cxn ang="0">
                  <a:pos x="42" y="2"/>
                </a:cxn>
                <a:cxn ang="0">
                  <a:pos x="30" y="0"/>
                </a:cxn>
                <a:cxn ang="0">
                  <a:pos x="10" y="8"/>
                </a:cxn>
                <a:cxn ang="0">
                  <a:pos x="2" y="22"/>
                </a:cxn>
                <a:cxn ang="0">
                  <a:pos x="0" y="28"/>
                </a:cxn>
                <a:cxn ang="0">
                  <a:pos x="4" y="40"/>
                </a:cxn>
                <a:cxn ang="0">
                  <a:pos x="18" y="54"/>
                </a:cxn>
                <a:cxn ang="0">
                  <a:pos x="30" y="56"/>
                </a:cxn>
                <a:cxn ang="0">
                  <a:pos x="30" y="30"/>
                </a:cxn>
                <a:cxn ang="0">
                  <a:pos x="44" y="44"/>
                </a:cxn>
                <a:cxn ang="0">
                  <a:pos x="34" y="30"/>
                </a:cxn>
                <a:cxn ang="0">
                  <a:pos x="42" y="24"/>
                </a:cxn>
                <a:cxn ang="0">
                  <a:pos x="44" y="22"/>
                </a:cxn>
                <a:cxn ang="0">
                  <a:pos x="40" y="14"/>
                </a:cxn>
                <a:cxn ang="0">
                  <a:pos x="32" y="12"/>
                </a:cxn>
                <a:cxn ang="0">
                  <a:pos x="18" y="44"/>
                </a:cxn>
                <a:cxn ang="0">
                  <a:pos x="24" y="30"/>
                </a:cxn>
                <a:cxn ang="0">
                  <a:pos x="24" y="16"/>
                </a:cxn>
                <a:cxn ang="0">
                  <a:pos x="30" y="16"/>
                </a:cxn>
                <a:cxn ang="0">
                  <a:pos x="38" y="18"/>
                </a:cxn>
                <a:cxn ang="0">
                  <a:pos x="38" y="20"/>
                </a:cxn>
                <a:cxn ang="0">
                  <a:pos x="36" y="26"/>
                </a:cxn>
                <a:cxn ang="0">
                  <a:pos x="24" y="26"/>
                </a:cxn>
              </a:cxnLst>
              <a:rect l="0" t="0" r="r" b="b"/>
              <a:pathLst>
                <a:path w="58" h="56">
                  <a:moveTo>
                    <a:pt x="6" y="28"/>
                  </a:moveTo>
                  <a:lnTo>
                    <a:pt x="6" y="28"/>
                  </a:lnTo>
                  <a:lnTo>
                    <a:pt x="8" y="18"/>
                  </a:lnTo>
                  <a:lnTo>
                    <a:pt x="14" y="12"/>
                  </a:lnTo>
                  <a:lnTo>
                    <a:pt x="20" y="6"/>
                  </a:lnTo>
                  <a:lnTo>
                    <a:pt x="30" y="4"/>
                  </a:lnTo>
                  <a:lnTo>
                    <a:pt x="30" y="4"/>
                  </a:lnTo>
                  <a:lnTo>
                    <a:pt x="38" y="6"/>
                  </a:lnTo>
                  <a:lnTo>
                    <a:pt x="46" y="12"/>
                  </a:lnTo>
                  <a:lnTo>
                    <a:pt x="52" y="18"/>
                  </a:lnTo>
                  <a:lnTo>
                    <a:pt x="54" y="28"/>
                  </a:lnTo>
                  <a:lnTo>
                    <a:pt x="54" y="28"/>
                  </a:lnTo>
                  <a:lnTo>
                    <a:pt x="52" y="38"/>
                  </a:lnTo>
                  <a:lnTo>
                    <a:pt x="46" y="46"/>
                  </a:lnTo>
                  <a:lnTo>
                    <a:pt x="38" y="50"/>
                  </a:lnTo>
                  <a:lnTo>
                    <a:pt x="30" y="52"/>
                  </a:lnTo>
                  <a:lnTo>
                    <a:pt x="30" y="52"/>
                  </a:lnTo>
                  <a:lnTo>
                    <a:pt x="20" y="50"/>
                  </a:lnTo>
                  <a:lnTo>
                    <a:pt x="14" y="46"/>
                  </a:lnTo>
                  <a:lnTo>
                    <a:pt x="8" y="38"/>
                  </a:lnTo>
                  <a:lnTo>
                    <a:pt x="6" y="28"/>
                  </a:lnTo>
                  <a:lnTo>
                    <a:pt x="6" y="28"/>
                  </a:lnTo>
                  <a:close/>
                  <a:moveTo>
                    <a:pt x="30" y="56"/>
                  </a:moveTo>
                  <a:lnTo>
                    <a:pt x="30" y="56"/>
                  </a:lnTo>
                  <a:lnTo>
                    <a:pt x="42" y="54"/>
                  </a:lnTo>
                  <a:lnTo>
                    <a:pt x="50" y="48"/>
                  </a:lnTo>
                  <a:lnTo>
                    <a:pt x="56" y="40"/>
                  </a:lnTo>
                  <a:lnTo>
                    <a:pt x="58" y="34"/>
                  </a:lnTo>
                  <a:lnTo>
                    <a:pt x="58" y="28"/>
                  </a:lnTo>
                  <a:lnTo>
                    <a:pt x="58" y="28"/>
                  </a:lnTo>
                  <a:lnTo>
                    <a:pt x="58" y="22"/>
                  </a:lnTo>
                  <a:lnTo>
                    <a:pt x="56" y="16"/>
                  </a:lnTo>
                  <a:lnTo>
                    <a:pt x="50" y="8"/>
                  </a:lnTo>
                  <a:lnTo>
                    <a:pt x="42" y="2"/>
                  </a:lnTo>
                  <a:lnTo>
                    <a:pt x="30" y="0"/>
                  </a:lnTo>
                  <a:lnTo>
                    <a:pt x="30" y="0"/>
                  </a:lnTo>
                  <a:lnTo>
                    <a:pt x="18" y="2"/>
                  </a:lnTo>
                  <a:lnTo>
                    <a:pt x="10" y="8"/>
                  </a:lnTo>
                  <a:lnTo>
                    <a:pt x="4" y="16"/>
                  </a:lnTo>
                  <a:lnTo>
                    <a:pt x="2" y="22"/>
                  </a:lnTo>
                  <a:lnTo>
                    <a:pt x="0" y="28"/>
                  </a:lnTo>
                  <a:lnTo>
                    <a:pt x="0" y="28"/>
                  </a:lnTo>
                  <a:lnTo>
                    <a:pt x="2" y="34"/>
                  </a:lnTo>
                  <a:lnTo>
                    <a:pt x="4" y="40"/>
                  </a:lnTo>
                  <a:lnTo>
                    <a:pt x="10" y="48"/>
                  </a:lnTo>
                  <a:lnTo>
                    <a:pt x="18" y="54"/>
                  </a:lnTo>
                  <a:lnTo>
                    <a:pt x="30" y="56"/>
                  </a:lnTo>
                  <a:lnTo>
                    <a:pt x="30" y="56"/>
                  </a:lnTo>
                  <a:close/>
                  <a:moveTo>
                    <a:pt x="24" y="30"/>
                  </a:moveTo>
                  <a:lnTo>
                    <a:pt x="30" y="30"/>
                  </a:lnTo>
                  <a:lnTo>
                    <a:pt x="38" y="44"/>
                  </a:lnTo>
                  <a:lnTo>
                    <a:pt x="44" y="44"/>
                  </a:lnTo>
                  <a:lnTo>
                    <a:pt x="34" y="30"/>
                  </a:lnTo>
                  <a:lnTo>
                    <a:pt x="34" y="30"/>
                  </a:lnTo>
                  <a:lnTo>
                    <a:pt x="40" y="28"/>
                  </a:lnTo>
                  <a:lnTo>
                    <a:pt x="42" y="24"/>
                  </a:lnTo>
                  <a:lnTo>
                    <a:pt x="44" y="22"/>
                  </a:lnTo>
                  <a:lnTo>
                    <a:pt x="44" y="22"/>
                  </a:lnTo>
                  <a:lnTo>
                    <a:pt x="42" y="16"/>
                  </a:lnTo>
                  <a:lnTo>
                    <a:pt x="40" y="14"/>
                  </a:lnTo>
                  <a:lnTo>
                    <a:pt x="36" y="12"/>
                  </a:lnTo>
                  <a:lnTo>
                    <a:pt x="32" y="12"/>
                  </a:lnTo>
                  <a:lnTo>
                    <a:pt x="18" y="12"/>
                  </a:lnTo>
                  <a:lnTo>
                    <a:pt x="18" y="44"/>
                  </a:lnTo>
                  <a:lnTo>
                    <a:pt x="24" y="44"/>
                  </a:lnTo>
                  <a:lnTo>
                    <a:pt x="24" y="30"/>
                  </a:lnTo>
                  <a:close/>
                  <a:moveTo>
                    <a:pt x="24" y="26"/>
                  </a:moveTo>
                  <a:lnTo>
                    <a:pt x="24" y="16"/>
                  </a:lnTo>
                  <a:lnTo>
                    <a:pt x="30" y="16"/>
                  </a:lnTo>
                  <a:lnTo>
                    <a:pt x="30" y="16"/>
                  </a:lnTo>
                  <a:lnTo>
                    <a:pt x="36" y="16"/>
                  </a:lnTo>
                  <a:lnTo>
                    <a:pt x="38" y="18"/>
                  </a:lnTo>
                  <a:lnTo>
                    <a:pt x="38" y="20"/>
                  </a:lnTo>
                  <a:lnTo>
                    <a:pt x="38" y="20"/>
                  </a:lnTo>
                  <a:lnTo>
                    <a:pt x="38" y="24"/>
                  </a:lnTo>
                  <a:lnTo>
                    <a:pt x="36" y="26"/>
                  </a:lnTo>
                  <a:lnTo>
                    <a:pt x="30" y="26"/>
                  </a:lnTo>
                  <a:lnTo>
                    <a:pt x="24" y="26"/>
                  </a:lnTo>
                  <a:close/>
                </a:path>
              </a:pathLst>
            </a:custGeom>
            <a:solidFill>
              <a:srgbClr val="0065A4"/>
            </a:solidFill>
            <a:ln w="9525">
              <a:noFill/>
              <a:round/>
              <a:headEnd/>
              <a:tailEnd/>
            </a:ln>
          </p:spPr>
          <p:txBody>
            <a:bodyPr/>
            <a:lstStyle/>
            <a:p>
              <a:pPr>
                <a:defRPr/>
              </a:pPr>
              <a:endParaRPr lang="en-US" dirty="0">
                <a:ea typeface="+mn-ea"/>
                <a:cs typeface="+mn-cs"/>
              </a:endParaRPr>
            </a:p>
          </p:txBody>
        </p:sp>
      </p:grpSp>
      <p:sp>
        <p:nvSpPr>
          <p:cNvPr id="1029" name="Rectangle 5"/>
          <p:cNvSpPr>
            <a:spLocks noGrp="1" noChangeArrowheads="1"/>
          </p:cNvSpPr>
          <p:nvPr>
            <p:ph type="ftr" sz="quarter" idx="3"/>
          </p:nvPr>
        </p:nvSpPr>
        <p:spPr bwMode="gray">
          <a:xfrm>
            <a:off x="4343400" y="6490389"/>
            <a:ext cx="457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lnSpc>
                <a:spcPct val="100000"/>
              </a:lnSpc>
              <a:spcBef>
                <a:spcPct val="0"/>
              </a:spcBef>
              <a:spcAft>
                <a:spcPct val="0"/>
              </a:spcAft>
              <a:defRPr sz="800" b="0">
                <a:solidFill>
                  <a:srgbClr val="00529B"/>
                </a:solidFill>
                <a:ea typeface="+mn-ea"/>
                <a:cs typeface="+mn-cs"/>
              </a:defRPr>
            </a:lvl1pPr>
          </a:lstStyle>
          <a:p>
            <a:pPr>
              <a:defRPr/>
            </a:pPr>
            <a:r>
              <a:rPr lang="en-US" dirty="0"/>
              <a:t> </a:t>
            </a:r>
            <a:fld id="{E1E29525-C903-49F9-BB30-68358B75B68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8" r:id="rId1"/>
    <p:sldLayoutId id="2147483677" r:id="rId2"/>
    <p:sldLayoutId id="2147483679" r:id="rId3"/>
    <p:sldLayoutId id="2147483681" r:id="rId4"/>
    <p:sldLayoutId id="2147483682" r:id="rId5"/>
    <p:sldLayoutId id="2147483689" r:id="rId6"/>
  </p:sldLayoutIdLst>
  <p:transition/>
  <p:timing>
    <p:tnLst>
      <p:par>
        <p:cTn id="1" dur="indefinite" restart="never" nodeType="tmRoot"/>
      </p:par>
    </p:tnLst>
  </p:timing>
  <p:hf sldNum="0" hdr="0" dt="0"/>
  <p:txStyles>
    <p:titleStyle>
      <a:lvl1pPr algn="l" rtl="0" eaLnBrk="1" fontAlgn="base" hangingPunct="1">
        <a:lnSpc>
          <a:spcPct val="90000"/>
        </a:lnSpc>
        <a:spcBef>
          <a:spcPct val="0"/>
        </a:spcBef>
        <a:spcAft>
          <a:spcPct val="0"/>
        </a:spcAft>
        <a:defRPr lang="en-US" sz="3200" b="1" smtClean="0">
          <a:solidFill>
            <a:srgbClr val="00529B"/>
          </a:solidFill>
          <a:latin typeface="+mj-lt"/>
          <a:ea typeface="+mj-ea"/>
          <a:cs typeface="+mj-cs"/>
        </a:defRPr>
      </a:lvl1pPr>
      <a:lvl2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2pPr>
      <a:lvl3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3pPr>
      <a:lvl4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4pPr>
      <a:lvl5pPr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5pPr>
      <a:lvl6pPr marL="457200"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6pPr>
      <a:lvl7pPr marL="914400"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7pPr>
      <a:lvl8pPr marL="1371600"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8pPr>
      <a:lvl9pPr marL="1828800" algn="l" rtl="0" eaLnBrk="1" fontAlgn="base" hangingPunct="1">
        <a:spcBef>
          <a:spcPct val="0"/>
        </a:spcBef>
        <a:spcAft>
          <a:spcPct val="0"/>
        </a:spcAft>
        <a:defRPr sz="3200" b="1">
          <a:solidFill>
            <a:srgbClr val="00529B"/>
          </a:solidFill>
          <a:latin typeface="Arial" charset="0"/>
          <a:ea typeface="Arial Unicode MS" pitchFamily="34" charset="-128"/>
          <a:cs typeface="Arial Unicode MS" pitchFamily="34" charset="-128"/>
        </a:defRPr>
      </a:lvl9pPr>
    </p:titleStyle>
    <p:bodyStyle>
      <a:lvl1pPr marL="347663" indent="-347663" algn="l" rtl="0" eaLnBrk="1" fontAlgn="base" hangingPunct="1">
        <a:lnSpc>
          <a:spcPct val="90000"/>
        </a:lnSpc>
        <a:spcBef>
          <a:spcPct val="30000"/>
        </a:spcBef>
        <a:spcAft>
          <a:spcPct val="10000"/>
        </a:spcAft>
        <a:buClr>
          <a:srgbClr val="00529B"/>
        </a:buClr>
        <a:buFont typeface="Times" pitchFamily="18" charset="0"/>
        <a:buChar char="•"/>
        <a:defRPr sz="2800">
          <a:solidFill>
            <a:schemeClr val="tx1"/>
          </a:solidFill>
          <a:latin typeface="+mn-lt"/>
          <a:ea typeface="+mn-ea"/>
          <a:cs typeface="+mn-cs"/>
        </a:defRPr>
      </a:lvl1pPr>
      <a:lvl2pPr marL="635000" indent="-173038" algn="l" rtl="0" eaLnBrk="1" fontAlgn="base" hangingPunct="1">
        <a:lnSpc>
          <a:spcPct val="90000"/>
        </a:lnSpc>
        <a:spcBef>
          <a:spcPct val="30000"/>
        </a:spcBef>
        <a:spcAft>
          <a:spcPct val="10000"/>
        </a:spcAft>
        <a:buClr>
          <a:schemeClr val="tx1"/>
        </a:buClr>
        <a:buFont typeface="Arial" charset="0"/>
        <a:buChar char="-"/>
        <a:defRPr sz="2400">
          <a:solidFill>
            <a:schemeClr val="tx1"/>
          </a:solidFill>
          <a:latin typeface="+mn-lt"/>
          <a:ea typeface="+mn-ea"/>
          <a:cs typeface="+mn-cs"/>
        </a:defRPr>
      </a:lvl2pPr>
      <a:lvl3pPr marL="922338" indent="-173038"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3pPr>
      <a:lvl4pPr marL="1209675" indent="-173038" algn="l" rtl="0" eaLnBrk="1" fontAlgn="base" hangingPunct="1">
        <a:lnSpc>
          <a:spcPct val="90000"/>
        </a:lnSpc>
        <a:spcBef>
          <a:spcPct val="30000"/>
        </a:spcBef>
        <a:spcAft>
          <a:spcPct val="10000"/>
        </a:spcAft>
        <a:buClr>
          <a:schemeClr val="tx1"/>
        </a:buClr>
        <a:buFont typeface="Arial" charset="0"/>
        <a:buChar char="-"/>
        <a:defRPr sz="2000">
          <a:solidFill>
            <a:schemeClr val="tx1"/>
          </a:solidFill>
          <a:latin typeface="+mn-lt"/>
          <a:ea typeface="+mn-ea"/>
          <a:cs typeface="+mn-cs"/>
        </a:defRPr>
      </a:lvl4pPr>
      <a:lvl5pPr marL="1497013" indent="-173038"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5pPr>
      <a:lvl6pPr marL="1954213" indent="-173038"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6pPr>
      <a:lvl7pPr marL="2411413" indent="-173038"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7pPr>
      <a:lvl8pPr marL="2868613" indent="-173038"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8pPr>
      <a:lvl9pPr marL="3325813" indent="-173038" algn="l" rtl="0" eaLnBrk="1" fontAlgn="base" hangingPunct="1">
        <a:lnSpc>
          <a:spcPct val="90000"/>
        </a:lnSpc>
        <a:spcBef>
          <a:spcPct val="30000"/>
        </a:spcBef>
        <a:spcAft>
          <a:spcPct val="10000"/>
        </a:spcAft>
        <a:buClr>
          <a:schemeClr val="tx1"/>
        </a:buClr>
        <a:buFont typeface="Times" pitchFamily="18" charset="0"/>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gartner.com/eu/symposium/"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92"/>
          <p:cNvSpPr>
            <a:spLocks noGrp="1" noChangeArrowheads="1"/>
          </p:cNvSpPr>
          <p:nvPr>
            <p:ph type="subTitle" idx="1"/>
          </p:nvPr>
        </p:nvSpPr>
        <p:spPr/>
        <p:txBody>
          <a:bodyPr/>
          <a:lstStyle/>
          <a:p>
            <a:r>
              <a:rPr lang="hu-HU" dirty="0" smtClean="0"/>
              <a:t>Németh János Pál</a:t>
            </a:r>
          </a:p>
          <a:p>
            <a:r>
              <a:rPr lang="hu-HU" sz="2400" dirty="0" smtClean="0"/>
              <a:t>Gartner </a:t>
            </a:r>
            <a:r>
              <a:rPr lang="hu-HU" sz="2400" dirty="0" err="1" smtClean="0"/>
              <a:t>Executive</a:t>
            </a:r>
            <a:r>
              <a:rPr lang="hu-HU" sz="2400" dirty="0" smtClean="0"/>
              <a:t> Partner</a:t>
            </a:r>
          </a:p>
          <a:p>
            <a:r>
              <a:rPr lang="hu-HU" sz="2400" dirty="0" smtClean="0"/>
              <a:t>PMSZ 20. Körkapcsolás</a:t>
            </a:r>
          </a:p>
          <a:p>
            <a:r>
              <a:rPr lang="hu-HU" sz="2400" dirty="0" smtClean="0"/>
              <a:t>2013. </a:t>
            </a:r>
            <a:r>
              <a:rPr lang="hu-HU" sz="2400" dirty="0"/>
              <a:t>o</a:t>
            </a:r>
            <a:r>
              <a:rPr lang="hu-HU" sz="2400" dirty="0" smtClean="0"/>
              <a:t>któber 17. </a:t>
            </a:r>
            <a:endParaRPr lang="en-US" sz="2400" dirty="0"/>
          </a:p>
        </p:txBody>
      </p:sp>
      <p:sp>
        <p:nvSpPr>
          <p:cNvPr id="3075" name="Rectangle 91"/>
          <p:cNvSpPr>
            <a:spLocks noGrp="1" noChangeArrowheads="1"/>
          </p:cNvSpPr>
          <p:nvPr>
            <p:ph type="ctrTitle"/>
          </p:nvPr>
        </p:nvSpPr>
        <p:spPr/>
        <p:txBody>
          <a:bodyPr/>
          <a:lstStyle/>
          <a:p>
            <a:pPr algn="r"/>
            <a:r>
              <a:rPr lang="hu-HU" dirty="0" smtClean="0"/>
              <a:t>PPM szoftver trendek</a:t>
            </a:r>
            <a:endParaRPr lang="en-US" sz="3600" dirty="0"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IT PPM </a:t>
            </a:r>
            <a:r>
              <a:rPr lang="hu-HU" dirty="0" smtClean="0"/>
              <a:t>szoftverek és a közösségi szolgáltatások</a:t>
            </a:r>
            <a:endParaRPr lang="hu-HU" dirty="0"/>
          </a:p>
        </p:txBody>
      </p:sp>
      <p:sp>
        <p:nvSpPr>
          <p:cNvPr id="3" name="Tartalom helye 2"/>
          <p:cNvSpPr>
            <a:spLocks noGrp="1"/>
          </p:cNvSpPr>
          <p:nvPr>
            <p:ph idx="1"/>
          </p:nvPr>
        </p:nvSpPr>
        <p:spPr/>
        <p:txBody>
          <a:bodyPr>
            <a:normAutofit fontScale="92500" lnSpcReduction="20000"/>
          </a:bodyPr>
          <a:lstStyle/>
          <a:p>
            <a:pPr marL="0" indent="0">
              <a:buNone/>
            </a:pPr>
            <a:r>
              <a:rPr lang="hu-HU" dirty="0" smtClean="0"/>
              <a:t>Többféle megközelítés:</a:t>
            </a:r>
          </a:p>
          <a:p>
            <a:r>
              <a:rPr lang="hu-HU" dirty="0" smtClean="0"/>
              <a:t>Klasszikus alap kommunikációs eszközök és funkciók használata</a:t>
            </a:r>
          </a:p>
          <a:p>
            <a:r>
              <a:rPr lang="hu-HU" dirty="0" smtClean="0"/>
              <a:t>Közösségi és csoportmunka szállítókkal való partnerségek kialakítása (pl. </a:t>
            </a:r>
            <a:r>
              <a:rPr lang="hu-HU" dirty="0" err="1" smtClean="0"/>
              <a:t>Salesforce</a:t>
            </a:r>
            <a:r>
              <a:rPr lang="hu-HU" dirty="0" smtClean="0"/>
              <a:t> </a:t>
            </a:r>
            <a:r>
              <a:rPr lang="hu-HU" dirty="0" err="1" smtClean="0"/>
              <a:t>Chatter</a:t>
            </a:r>
            <a:r>
              <a:rPr lang="hu-HU" dirty="0" smtClean="0"/>
              <a:t>, </a:t>
            </a:r>
            <a:r>
              <a:rPr lang="hu-HU" dirty="0" err="1" smtClean="0"/>
              <a:t>Jive</a:t>
            </a:r>
            <a:r>
              <a:rPr lang="hu-HU" dirty="0" smtClean="0"/>
              <a:t>)</a:t>
            </a:r>
          </a:p>
          <a:p>
            <a:r>
              <a:rPr lang="hu-HU" dirty="0" smtClean="0"/>
              <a:t>Saját közösségi szolgáltatások és csoportmunka integrálása a központi termékbe (pl. Microsoft – </a:t>
            </a:r>
            <a:r>
              <a:rPr lang="hu-HU" dirty="0" err="1" smtClean="0"/>
              <a:t>Yammer</a:t>
            </a:r>
            <a:r>
              <a:rPr lang="hu-HU" dirty="0" smtClean="0"/>
              <a:t>)</a:t>
            </a:r>
          </a:p>
          <a:p>
            <a:r>
              <a:rPr lang="hu-HU" dirty="0" smtClean="0"/>
              <a:t>Egyelőre nem biztos, hogy a közösségi és csoportmunka funkciók hosszú távon is a PPM szoftverek részét fogják-e képezni</a:t>
            </a:r>
            <a:endParaRPr lang="hu-HU" dirty="0"/>
          </a:p>
        </p:txBody>
      </p:sp>
      <p:sp>
        <p:nvSpPr>
          <p:cNvPr id="4" name="Élőláb helye 3"/>
          <p:cNvSpPr>
            <a:spLocks noGrp="1"/>
          </p:cNvSpPr>
          <p:nvPr>
            <p:ph type="ftr" sz="quarter" idx="10"/>
          </p:nvPr>
        </p:nvSpPr>
        <p:spPr/>
        <p:txBody>
          <a:bodyPr/>
          <a:lstStyle/>
          <a:p>
            <a:pPr>
              <a:defRPr/>
            </a:pPr>
            <a:r>
              <a:rPr lang="en-US" dirty="0" smtClean="0"/>
              <a:t> </a:t>
            </a:r>
            <a:fld id="{6B94FA92-FD85-4028-8A65-25E5DEB3133D}" type="slidenum">
              <a:rPr lang="en-US" smtClean="0"/>
              <a:pPr>
                <a:defRPr/>
              </a:pPr>
              <a:t>9</a:t>
            </a:fld>
            <a:endParaRPr lang="en-US" dirty="0"/>
          </a:p>
        </p:txBody>
      </p:sp>
    </p:spTree>
    <p:extLst>
      <p:ext uri="{BB962C8B-B14F-4D97-AF65-F5344CB8AC3E}">
        <p14:creationId xmlns:p14="http://schemas.microsoft.com/office/powerpoint/2010/main" val="341881195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a:t>IT PPM szoftverek és </a:t>
            </a:r>
            <a:r>
              <a:rPr lang="hu-HU" dirty="0" smtClean="0"/>
              <a:t>mobil támogatás</a:t>
            </a:r>
            <a:endParaRPr lang="hu-HU" dirty="0"/>
          </a:p>
        </p:txBody>
      </p:sp>
      <p:sp>
        <p:nvSpPr>
          <p:cNvPr id="3" name="Tartalom helye 2"/>
          <p:cNvSpPr>
            <a:spLocks noGrp="1"/>
          </p:cNvSpPr>
          <p:nvPr>
            <p:ph idx="1"/>
          </p:nvPr>
        </p:nvSpPr>
        <p:spPr/>
        <p:txBody>
          <a:bodyPr/>
          <a:lstStyle/>
          <a:p>
            <a:r>
              <a:rPr lang="hu-HU" dirty="0" smtClean="0"/>
              <a:t>Dedikált </a:t>
            </a:r>
            <a:r>
              <a:rPr lang="hu-HU" dirty="0" err="1" smtClean="0"/>
              <a:t>appok</a:t>
            </a:r>
            <a:r>
              <a:rPr lang="hu-HU" dirty="0" smtClean="0"/>
              <a:t> fejlesztése helyett a HTML5 alapú fejlesztés a jellemző a szállítók körében a változatos mobileszközök miatt</a:t>
            </a:r>
          </a:p>
          <a:p>
            <a:endParaRPr lang="hu-HU" dirty="0" smtClean="0"/>
          </a:p>
          <a:p>
            <a:pPr marL="0" indent="0">
              <a:buNone/>
            </a:pPr>
            <a:r>
              <a:rPr lang="hu-HU" b="1" dirty="0" smtClean="0"/>
              <a:t>Jellemző mobil funkciók:</a:t>
            </a:r>
          </a:p>
          <a:p>
            <a:r>
              <a:rPr lang="hu-HU" dirty="0" smtClean="0"/>
              <a:t>Idő </a:t>
            </a:r>
            <a:r>
              <a:rPr lang="hu-HU" dirty="0" err="1" smtClean="0"/>
              <a:t>riportolás</a:t>
            </a:r>
            <a:endParaRPr lang="hu-HU" dirty="0" smtClean="0"/>
          </a:p>
          <a:p>
            <a:r>
              <a:rPr lang="hu-HU" dirty="0" smtClean="0"/>
              <a:t>Jóváhagyás</a:t>
            </a:r>
          </a:p>
          <a:p>
            <a:r>
              <a:rPr lang="hu-HU" dirty="0" smtClean="0"/>
              <a:t>Vezetői jelentések</a:t>
            </a:r>
            <a:endParaRPr lang="hu-HU" dirty="0"/>
          </a:p>
        </p:txBody>
      </p:sp>
      <p:sp>
        <p:nvSpPr>
          <p:cNvPr id="4" name="Élőláb helye 3"/>
          <p:cNvSpPr>
            <a:spLocks noGrp="1"/>
          </p:cNvSpPr>
          <p:nvPr>
            <p:ph type="ftr" sz="quarter" idx="10"/>
          </p:nvPr>
        </p:nvSpPr>
        <p:spPr/>
        <p:txBody>
          <a:bodyPr/>
          <a:lstStyle/>
          <a:p>
            <a:pPr>
              <a:defRPr/>
            </a:pPr>
            <a:r>
              <a:rPr lang="en-US" smtClean="0"/>
              <a:t> </a:t>
            </a:r>
            <a:fld id="{6B94FA92-FD85-4028-8A65-25E5DEB3133D}" type="slidenum">
              <a:rPr lang="en-US" smtClean="0"/>
              <a:pPr>
                <a:defRPr/>
              </a:pPr>
              <a:t>10</a:t>
            </a:fld>
            <a:endParaRPr lang="en-US" dirty="0"/>
          </a:p>
        </p:txBody>
      </p:sp>
    </p:spTree>
    <p:extLst>
      <p:ext uri="{BB962C8B-B14F-4D97-AF65-F5344CB8AC3E}">
        <p14:creationId xmlns:p14="http://schemas.microsoft.com/office/powerpoint/2010/main" val="252702686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Piaci életciklus</a:t>
            </a:r>
            <a:endParaRPr lang="hu-HU" dirty="0"/>
          </a:p>
        </p:txBody>
      </p:sp>
      <p:pic>
        <p:nvPicPr>
          <p:cNvPr id="5" name="Tartalom helye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43208" y="1245376"/>
            <a:ext cx="7832159" cy="5387199"/>
          </a:xfrm>
        </p:spPr>
      </p:pic>
    </p:spTree>
    <p:extLst>
      <p:ext uri="{BB962C8B-B14F-4D97-AF65-F5344CB8AC3E}">
        <p14:creationId xmlns:p14="http://schemas.microsoft.com/office/powerpoint/2010/main" val="96496350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MarketScope</a:t>
            </a:r>
            <a:endParaRPr lang="hu-HU" dirty="0"/>
          </a:p>
        </p:txBody>
      </p:sp>
      <p:pic>
        <p:nvPicPr>
          <p:cNvPr id="5" name="Tartalom helye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4379" y="2045145"/>
            <a:ext cx="8640763" cy="3928022"/>
          </a:xfrm>
        </p:spPr>
      </p:pic>
    </p:spTree>
    <p:extLst>
      <p:ext uri="{BB962C8B-B14F-4D97-AF65-F5344CB8AC3E}">
        <p14:creationId xmlns:p14="http://schemas.microsoft.com/office/powerpoint/2010/main" val="33823522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Magic</a:t>
            </a:r>
            <a:r>
              <a:rPr lang="hu-HU" dirty="0" smtClean="0"/>
              <a:t> </a:t>
            </a:r>
            <a:r>
              <a:rPr lang="hu-HU" dirty="0" err="1" smtClean="0"/>
              <a:t>Quadrant</a:t>
            </a:r>
            <a:endParaRPr lang="hu-HU" dirty="0"/>
          </a:p>
        </p:txBody>
      </p:sp>
      <p:pic>
        <p:nvPicPr>
          <p:cNvPr id="5" name="Tartalom helye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37341" y="1076325"/>
            <a:ext cx="5643894" cy="5841579"/>
          </a:xfrm>
        </p:spPr>
      </p:pic>
    </p:spTree>
    <p:extLst>
      <p:ext uri="{BB962C8B-B14F-4D97-AF65-F5344CB8AC3E}">
        <p14:creationId xmlns:p14="http://schemas.microsoft.com/office/powerpoint/2010/main" val="44053242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sz="2800" dirty="0"/>
              <a:t>Magic Quadrant for Cloud-Based IT Project and Portfolio Management Services</a:t>
            </a:r>
            <a:endParaRPr lang="hu-HU" sz="2800" dirty="0"/>
          </a:p>
        </p:txBody>
      </p:sp>
      <p:pic>
        <p:nvPicPr>
          <p:cNvPr id="5" name="Tartalom helye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12238" y="1310093"/>
            <a:ext cx="5894100" cy="5547907"/>
          </a:xfrm>
        </p:spPr>
      </p:pic>
    </p:spTree>
    <p:extLst>
      <p:ext uri="{BB962C8B-B14F-4D97-AF65-F5344CB8AC3E}">
        <p14:creationId xmlns:p14="http://schemas.microsoft.com/office/powerpoint/2010/main" val="297406184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dirty="0" err="1"/>
              <a:t>MarketScope</a:t>
            </a:r>
            <a:r>
              <a:rPr lang="en-US" dirty="0"/>
              <a:t> for IT Project and Portfolio Management Software Applications</a:t>
            </a:r>
            <a:endParaRPr lang="hu-HU" dirty="0"/>
          </a:p>
        </p:txBody>
      </p:sp>
      <p:pic>
        <p:nvPicPr>
          <p:cNvPr id="5" name="Tartalom helye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55564" y="1076325"/>
            <a:ext cx="7007447" cy="5711398"/>
          </a:xfrm>
        </p:spPr>
      </p:pic>
    </p:spTree>
    <p:extLst>
      <p:ext uri="{BB962C8B-B14F-4D97-AF65-F5344CB8AC3E}">
        <p14:creationId xmlns:p14="http://schemas.microsoft.com/office/powerpoint/2010/main" val="230871211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hu-HU" dirty="0" smtClean="0"/>
              <a:t>Ajánlott </a:t>
            </a:r>
            <a:r>
              <a:rPr lang="en-US" dirty="0" smtClean="0"/>
              <a:t>Gartner </a:t>
            </a:r>
            <a:r>
              <a:rPr lang="hu-HU" dirty="0" smtClean="0"/>
              <a:t>elemzések</a:t>
            </a:r>
            <a:endParaRPr lang="en-US" dirty="0" smtClean="0"/>
          </a:p>
        </p:txBody>
      </p:sp>
      <p:sp>
        <p:nvSpPr>
          <p:cNvPr id="10" name="Content Placeholder 9"/>
          <p:cNvSpPr>
            <a:spLocks noGrp="1"/>
          </p:cNvSpPr>
          <p:nvPr>
            <p:ph idx="1"/>
          </p:nvPr>
        </p:nvSpPr>
        <p:spPr/>
        <p:txBody>
          <a:bodyPr/>
          <a:lstStyle/>
          <a:p>
            <a:pPr marL="463550" indent="-463550">
              <a:buFont typeface="Wingdings" pitchFamily="2" charset="2"/>
              <a:buChar char="è"/>
            </a:pPr>
            <a:r>
              <a:rPr lang="en-US" sz="2400" b="1" dirty="0" err="1"/>
              <a:t>ITScore</a:t>
            </a:r>
            <a:r>
              <a:rPr lang="en-US" sz="2400" b="1" dirty="0"/>
              <a:t> for Program and Portfolio </a:t>
            </a:r>
            <a:r>
              <a:rPr lang="en-US" sz="2400" b="1" dirty="0" smtClean="0"/>
              <a:t>Management</a:t>
            </a:r>
            <a:r>
              <a:rPr lang="en-US" sz="2400" dirty="0"/>
              <a:t>     Lars </a:t>
            </a:r>
            <a:r>
              <a:rPr lang="en-US" sz="2400" dirty="0" err="1"/>
              <a:t>Mieritz</a:t>
            </a:r>
            <a:r>
              <a:rPr lang="en-US" sz="2400" dirty="0"/>
              <a:t> </a:t>
            </a:r>
            <a:r>
              <a:rPr lang="en-US" sz="2400" dirty="0" smtClean="0"/>
              <a:t>(</a:t>
            </a:r>
            <a:r>
              <a:rPr lang="en-US" sz="2400" dirty="0"/>
              <a:t>G00247478</a:t>
            </a:r>
            <a:r>
              <a:rPr lang="en-US" sz="2400" dirty="0" smtClean="0"/>
              <a:t>)</a:t>
            </a:r>
            <a:endParaRPr lang="hu-HU" sz="2400" dirty="0" smtClean="0"/>
          </a:p>
          <a:p>
            <a:pPr marL="463550" indent="-463550">
              <a:buFont typeface="Wingdings" pitchFamily="2" charset="2"/>
              <a:buChar char="è"/>
            </a:pPr>
            <a:r>
              <a:rPr lang="en-US" sz="2400" b="1" dirty="0" err="1"/>
              <a:t>MarketScope</a:t>
            </a:r>
            <a:r>
              <a:rPr lang="en-US" sz="2400" b="1" dirty="0"/>
              <a:t> for IT Project and Portfolio Management Software </a:t>
            </a:r>
            <a:r>
              <a:rPr lang="hu-HU" sz="2400" b="1" dirty="0" smtClean="0"/>
              <a:t/>
            </a:r>
            <a:br>
              <a:rPr lang="hu-HU" sz="2400" b="1" dirty="0" smtClean="0"/>
            </a:br>
            <a:r>
              <a:rPr lang="en-US" sz="2400" dirty="0"/>
              <a:t>Daniel B. </a:t>
            </a:r>
            <a:r>
              <a:rPr lang="en-US" sz="2400" dirty="0" err="1"/>
              <a:t>Stang</a:t>
            </a:r>
            <a:r>
              <a:rPr lang="en-US" sz="2400" dirty="0"/>
              <a:t>, Robert A. </a:t>
            </a:r>
            <a:r>
              <a:rPr lang="en-US" sz="2400" dirty="0" smtClean="0"/>
              <a:t>Handler</a:t>
            </a:r>
            <a:r>
              <a:rPr lang="hu-HU" sz="2400" dirty="0" smtClean="0"/>
              <a:t> </a:t>
            </a:r>
            <a:r>
              <a:rPr lang="en-US" sz="2400" dirty="0"/>
              <a:t>(G00247057)</a:t>
            </a:r>
          </a:p>
          <a:p>
            <a:pPr marL="463550" indent="-463550">
              <a:buFont typeface="Wingdings" pitchFamily="2" charset="2"/>
              <a:buChar char="è"/>
            </a:pPr>
            <a:r>
              <a:rPr lang="en-US" sz="2400" b="1" dirty="0"/>
              <a:t>Magic Quadrant for Cloud-Based IT Project and Portfolio Management </a:t>
            </a:r>
            <a:r>
              <a:rPr lang="en-US" sz="2400" b="1" dirty="0" smtClean="0"/>
              <a:t>Services</a:t>
            </a:r>
            <a:r>
              <a:rPr lang="hu-HU" sz="2400" b="1" dirty="0" smtClean="0"/>
              <a:t/>
            </a:r>
            <a:br>
              <a:rPr lang="hu-HU" sz="2400" b="1" dirty="0" smtClean="0"/>
            </a:br>
            <a:r>
              <a:rPr lang="en-US" sz="2400" dirty="0"/>
              <a:t>Daniel B. </a:t>
            </a:r>
            <a:r>
              <a:rPr lang="en-US" sz="2400" dirty="0" err="1"/>
              <a:t>Stang</a:t>
            </a:r>
            <a:r>
              <a:rPr lang="en-US" sz="2400" dirty="0"/>
              <a:t>, Robert A. </a:t>
            </a:r>
            <a:r>
              <a:rPr lang="en-US" sz="2400" dirty="0" smtClean="0"/>
              <a:t>Handler</a:t>
            </a:r>
            <a:r>
              <a:rPr lang="hu-HU" sz="2400" dirty="0" smtClean="0"/>
              <a:t> </a:t>
            </a:r>
            <a:r>
              <a:rPr lang="en-US" sz="2400" dirty="0" smtClean="0"/>
              <a:t>(G00247058</a:t>
            </a:r>
            <a:r>
              <a:rPr lang="en-US" sz="2400" dirty="0"/>
              <a:t>)</a:t>
            </a:r>
          </a:p>
          <a:p>
            <a:pPr marL="463550" indent="-463550">
              <a:buFont typeface="Wingdings" pitchFamily="2" charset="2"/>
              <a:buChar char="è"/>
            </a:pPr>
            <a:endParaRPr lang="en-US" sz="2400" dirty="0" smtClean="0"/>
          </a:p>
        </p:txBody>
      </p:sp>
      <p:sp>
        <p:nvSpPr>
          <p:cNvPr id="5" name="Rectangle 10"/>
          <p:cNvSpPr>
            <a:spLocks noChangeArrowheads="1"/>
          </p:cNvSpPr>
          <p:nvPr/>
        </p:nvSpPr>
        <p:spPr bwMode="auto">
          <a:xfrm>
            <a:off x="0" y="6607811"/>
            <a:ext cx="4120451" cy="230832"/>
          </a:xfrm>
          <a:prstGeom prst="rect">
            <a:avLst/>
          </a:prstGeom>
          <a:noFill/>
          <a:ln w="9525" algn="ctr">
            <a:noFill/>
            <a:miter lim="800000"/>
            <a:headEnd/>
            <a:tailEnd/>
          </a:ln>
        </p:spPr>
        <p:txBody>
          <a:bodyPr wrap="square" anchor="b">
            <a:spAutoFit/>
          </a:bodyPr>
          <a:lstStyle/>
          <a:p>
            <a:pPr algn="l" eaLnBrk="1" fontAlgn="auto" hangingPunct="1">
              <a:lnSpc>
                <a:spcPct val="100000"/>
              </a:lnSpc>
              <a:spcBef>
                <a:spcPts val="0"/>
              </a:spcBef>
              <a:spcAft>
                <a:spcPts val="0"/>
              </a:spcAft>
              <a:defRPr/>
            </a:pPr>
            <a:r>
              <a:rPr lang="en-US" sz="900" kern="0" dirty="0">
                <a:solidFill>
                  <a:sysClr val="windowText" lastClr="000000"/>
                </a:solidFill>
              </a:rPr>
              <a:t>For more information, stop by </a:t>
            </a:r>
            <a:r>
              <a:rPr lang="en-US" sz="900" kern="0" dirty="0" smtClean="0">
                <a:solidFill>
                  <a:sysClr val="windowText" lastClr="000000"/>
                </a:solidFill>
              </a:rPr>
              <a:t>Gartner </a:t>
            </a:r>
            <a:r>
              <a:rPr lang="en-US" sz="900" kern="0" dirty="0">
                <a:solidFill>
                  <a:sysClr val="windowText" lastClr="000000"/>
                </a:solidFill>
              </a:rPr>
              <a:t>Research Zone.</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Content Placeholder 2"/>
          <p:cNvSpPr>
            <a:spLocks noGrp="1"/>
          </p:cNvSpPr>
          <p:nvPr>
            <p:ph type="subTitle" idx="1"/>
          </p:nvPr>
        </p:nvSpPr>
        <p:spPr>
          <a:xfrm>
            <a:off x="4533900" y="3468688"/>
            <a:ext cx="3852863" cy="2203450"/>
          </a:xfrm>
        </p:spPr>
        <p:txBody>
          <a:bodyPr/>
          <a:lstStyle/>
          <a:p>
            <a:r>
              <a:rPr lang="hu-HU" sz="1800" b="1" dirty="0">
                <a:ea typeface="ＭＳ Ｐゴシック" panose="020B0600070205080204" pitchFamily="34" charset="-128"/>
              </a:rPr>
              <a:t>Németh János Pál</a:t>
            </a:r>
          </a:p>
          <a:p>
            <a:r>
              <a:rPr lang="hu-HU" sz="1800" dirty="0">
                <a:ea typeface="ＭＳ Ｐゴシック" panose="020B0600070205080204" pitchFamily="34" charset="-128"/>
              </a:rPr>
              <a:t>+36 30 265 9999</a:t>
            </a:r>
          </a:p>
          <a:p>
            <a:r>
              <a:rPr lang="hu-HU" sz="1800" dirty="0" err="1">
                <a:solidFill>
                  <a:schemeClr val="accent1"/>
                </a:solidFill>
                <a:ea typeface="ＭＳ Ｐゴシック" panose="020B0600070205080204" pitchFamily="34" charset="-128"/>
              </a:rPr>
              <a:t>Janos.Pal.Nemeth</a:t>
            </a:r>
            <a:r>
              <a:rPr lang="hu-HU" sz="1800" dirty="0">
                <a:solidFill>
                  <a:schemeClr val="accent1"/>
                </a:solidFill>
                <a:ea typeface="ＭＳ Ｐゴシック" panose="020B0600070205080204" pitchFamily="34" charset="-128"/>
              </a:rPr>
              <a:t>@</a:t>
            </a:r>
            <a:r>
              <a:rPr lang="hu-HU" sz="1800" dirty="0" err="1">
                <a:solidFill>
                  <a:schemeClr val="accent1"/>
                </a:solidFill>
                <a:ea typeface="ＭＳ Ｐゴシック" panose="020B0600070205080204" pitchFamily="34" charset="-128"/>
              </a:rPr>
              <a:t>gartner.com</a:t>
            </a:r>
            <a:endParaRPr lang="hu-HU" sz="1800" dirty="0">
              <a:solidFill>
                <a:schemeClr val="accent1"/>
              </a:solidFill>
              <a:ea typeface="ＭＳ Ｐゴシック" panose="020B0600070205080204" pitchFamily="34" charset="-128"/>
            </a:endParaRPr>
          </a:p>
          <a:p>
            <a:endParaRPr lang="hu-HU" sz="1800" b="1" dirty="0" smtClean="0">
              <a:ea typeface="ＭＳ Ｐゴシック" panose="020B0600070205080204" pitchFamily="34" charset="-128"/>
            </a:endParaRPr>
          </a:p>
          <a:p>
            <a:r>
              <a:rPr lang="hu-HU" sz="1800" b="1" dirty="0" err="1" smtClean="0">
                <a:ea typeface="ＭＳ Ｐゴシック" panose="020B0600070205080204" pitchFamily="34" charset="-128"/>
              </a:rPr>
              <a:t>ITango</a:t>
            </a:r>
            <a:r>
              <a:rPr lang="hu-HU" sz="1800" b="1" dirty="0" smtClean="0">
                <a:ea typeface="ＭＳ Ｐゴシック" panose="020B0600070205080204" pitchFamily="34" charset="-128"/>
              </a:rPr>
              <a:t> </a:t>
            </a:r>
            <a:r>
              <a:rPr lang="hu-HU" sz="1800" b="1" dirty="0">
                <a:ea typeface="ＭＳ Ｐゴシック" panose="020B0600070205080204" pitchFamily="34" charset="-128"/>
              </a:rPr>
              <a:t>– Gartner Magyarország</a:t>
            </a:r>
          </a:p>
          <a:p>
            <a:pPr eaLnBrk="1" hangingPunct="1"/>
            <a:r>
              <a:rPr lang="hu-HU" sz="1800" dirty="0" err="1" smtClean="0">
                <a:solidFill>
                  <a:schemeClr val="accent1"/>
                </a:solidFill>
                <a:ea typeface="ＭＳ Ｐゴシック" panose="020B0600070205080204" pitchFamily="34" charset="-128"/>
              </a:rPr>
              <a:t>www.gartner.com</a:t>
            </a:r>
            <a:endParaRPr lang="hu-HU" sz="1800" dirty="0">
              <a:solidFill>
                <a:schemeClr val="accent1"/>
              </a:solidFill>
              <a:ea typeface="ＭＳ Ｐゴシック" panose="020B0600070205080204" pitchFamily="34" charset="-128"/>
            </a:endParaRPr>
          </a:p>
          <a:p>
            <a:pPr eaLnBrk="1" hangingPunct="1"/>
            <a:r>
              <a:rPr lang="hu-HU" sz="1800" dirty="0" err="1" smtClean="0">
                <a:solidFill>
                  <a:schemeClr val="accent1"/>
                </a:solidFill>
                <a:ea typeface="ＭＳ Ｐゴシック" panose="020B0600070205080204" pitchFamily="34" charset="-128"/>
              </a:rPr>
              <a:t>itango.hu</a:t>
            </a:r>
            <a:endParaRPr lang="hu-HU" sz="1800" dirty="0">
              <a:solidFill>
                <a:schemeClr val="accent1"/>
              </a:solidFill>
              <a:ea typeface="ＭＳ Ｐゴシック" panose="020B0600070205080204" pitchFamily="34" charset="-128"/>
            </a:endParaRPr>
          </a:p>
          <a:p>
            <a:pPr eaLnBrk="1" hangingPunct="1"/>
            <a:endParaRPr lang="en-US" sz="2400" dirty="0">
              <a:ea typeface="ＭＳ Ｐゴシック" panose="020B0600070205080204" pitchFamily="34" charset="-128"/>
            </a:endParaRPr>
          </a:p>
        </p:txBody>
      </p:sp>
      <p:pic>
        <p:nvPicPr>
          <p:cNvPr id="6" name="Kép 5">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839" y="549436"/>
            <a:ext cx="8330224" cy="2090954"/>
          </a:xfrm>
          <a:prstGeom prst="rect">
            <a:avLst/>
          </a:prstGeom>
          <a:effectLst>
            <a:softEdge rad="38100"/>
          </a:effectLst>
        </p:spPr>
      </p:pic>
    </p:spTree>
    <p:extLst>
      <p:ext uri="{BB962C8B-B14F-4D97-AF65-F5344CB8AC3E}">
        <p14:creationId xmlns:p14="http://schemas.microsoft.com/office/powerpoint/2010/main" val="71235665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hu-HU" sz="3000" dirty="0" smtClean="0"/>
              <a:t>A </a:t>
            </a:r>
            <a:r>
              <a:rPr lang="en-US" sz="3000" dirty="0" smtClean="0"/>
              <a:t>PPM </a:t>
            </a:r>
            <a:r>
              <a:rPr lang="hu-HU" sz="3000" dirty="0" smtClean="0"/>
              <a:t>érettségi modell (</a:t>
            </a:r>
            <a:r>
              <a:rPr lang="en-US" sz="3000" dirty="0" smtClean="0"/>
              <a:t>Maturity Model</a:t>
            </a:r>
            <a:r>
              <a:rPr lang="hu-HU" sz="3000" dirty="0" smtClean="0"/>
              <a:t>) dimenziói</a:t>
            </a:r>
            <a:endParaRPr lang="en-US" sz="3000" dirty="0" smtClean="0"/>
          </a:p>
        </p:txBody>
      </p:sp>
      <p:grpSp>
        <p:nvGrpSpPr>
          <p:cNvPr id="2" name="Group 2"/>
          <p:cNvGrpSpPr/>
          <p:nvPr/>
        </p:nvGrpSpPr>
        <p:grpSpPr bwMode="ltGray">
          <a:xfrm>
            <a:off x="617030" y="1332612"/>
            <a:ext cx="7805272" cy="5033264"/>
            <a:chOff x="1224716" y="1725470"/>
            <a:chExt cx="7196051" cy="4640405"/>
          </a:xfrm>
        </p:grpSpPr>
        <p:sp>
          <p:nvSpPr>
            <p:cNvPr id="4" name="Rectangle 4"/>
            <p:cNvSpPr>
              <a:spLocks noChangeArrowheads="1"/>
            </p:cNvSpPr>
            <p:nvPr/>
          </p:nvSpPr>
          <p:spPr bwMode="ltGray">
            <a:xfrm>
              <a:off x="3051174" y="3592513"/>
              <a:ext cx="914400" cy="2357437"/>
            </a:xfrm>
            <a:prstGeom prst="rect">
              <a:avLst/>
            </a:prstGeom>
            <a:solidFill>
              <a:srgbClr val="B9D0DC"/>
            </a:solidFill>
            <a:ln w="12700" algn="ctr">
              <a:noFill/>
              <a:miter lim="800000"/>
              <a:headEnd type="none" w="lg" len="lg"/>
              <a:tailEnd type="none" w="lg" len="lg"/>
            </a:ln>
          </p:spPr>
          <p:txBody>
            <a:bodyPr wrap="none" anchor="ctr">
              <a:noAutofit/>
            </a:bodyPr>
            <a:lstStyle/>
            <a:p>
              <a:endParaRPr lang="en-GB" sz="2800" dirty="0"/>
            </a:p>
          </p:txBody>
        </p:sp>
        <p:sp>
          <p:nvSpPr>
            <p:cNvPr id="5" name="Rectangle 5"/>
            <p:cNvSpPr>
              <a:spLocks noChangeArrowheads="1"/>
            </p:cNvSpPr>
            <p:nvPr/>
          </p:nvSpPr>
          <p:spPr bwMode="ltGray">
            <a:xfrm>
              <a:off x="4114874" y="3163889"/>
              <a:ext cx="914400" cy="2786062"/>
            </a:xfrm>
            <a:prstGeom prst="rect">
              <a:avLst/>
            </a:prstGeom>
            <a:solidFill>
              <a:srgbClr val="6E96D5"/>
            </a:solidFill>
            <a:ln w="12700" algn="ctr">
              <a:noFill/>
              <a:miter lim="800000"/>
              <a:headEnd type="none" w="lg" len="lg"/>
              <a:tailEnd type="none" w="lg" len="lg"/>
            </a:ln>
          </p:spPr>
          <p:txBody>
            <a:bodyPr wrap="none" anchor="ctr">
              <a:noAutofit/>
            </a:bodyPr>
            <a:lstStyle/>
            <a:p>
              <a:endParaRPr lang="en-GB" sz="2800" dirty="0"/>
            </a:p>
          </p:txBody>
        </p:sp>
        <p:sp>
          <p:nvSpPr>
            <p:cNvPr id="6" name="Rectangle 6"/>
            <p:cNvSpPr>
              <a:spLocks noChangeArrowheads="1"/>
            </p:cNvSpPr>
            <p:nvPr/>
          </p:nvSpPr>
          <p:spPr bwMode="ltGray">
            <a:xfrm>
              <a:off x="5178573" y="2722564"/>
              <a:ext cx="938109" cy="3227387"/>
            </a:xfrm>
            <a:prstGeom prst="rect">
              <a:avLst/>
            </a:prstGeom>
            <a:solidFill>
              <a:srgbClr val="969696"/>
            </a:solidFill>
            <a:ln w="12700" algn="ctr">
              <a:noFill/>
              <a:miter lim="800000"/>
              <a:headEnd type="none" w="lg" len="lg"/>
              <a:tailEnd type="none" w="lg" len="lg"/>
            </a:ln>
          </p:spPr>
          <p:txBody>
            <a:bodyPr wrap="none" anchor="ctr">
              <a:noAutofit/>
            </a:bodyPr>
            <a:lstStyle/>
            <a:p>
              <a:endParaRPr lang="en-GB" sz="2800" dirty="0"/>
            </a:p>
          </p:txBody>
        </p:sp>
        <p:sp>
          <p:nvSpPr>
            <p:cNvPr id="7" name="Rectangle 7"/>
            <p:cNvSpPr>
              <a:spLocks noChangeArrowheads="1"/>
            </p:cNvSpPr>
            <p:nvPr/>
          </p:nvSpPr>
          <p:spPr bwMode="ltGray">
            <a:xfrm>
              <a:off x="6265983" y="2349500"/>
              <a:ext cx="945955" cy="3600450"/>
            </a:xfrm>
            <a:prstGeom prst="rect">
              <a:avLst/>
            </a:prstGeom>
            <a:solidFill>
              <a:srgbClr val="00529B"/>
            </a:solidFill>
            <a:ln w="12700" algn="ctr">
              <a:noFill/>
              <a:miter lim="800000"/>
              <a:headEnd type="none" w="lg" len="lg"/>
              <a:tailEnd type="none" w="lg" len="lg"/>
            </a:ln>
          </p:spPr>
          <p:txBody>
            <a:bodyPr wrap="none" anchor="ctr">
              <a:noAutofit/>
            </a:bodyPr>
            <a:lstStyle/>
            <a:p>
              <a:endParaRPr lang="en-GB" sz="2800" dirty="0"/>
            </a:p>
          </p:txBody>
        </p:sp>
        <p:sp>
          <p:nvSpPr>
            <p:cNvPr id="8" name="Rectangle 8"/>
            <p:cNvSpPr>
              <a:spLocks noChangeArrowheads="1"/>
            </p:cNvSpPr>
            <p:nvPr/>
          </p:nvSpPr>
          <p:spPr bwMode="ltGray">
            <a:xfrm>
              <a:off x="7361238" y="2035175"/>
              <a:ext cx="914400" cy="3914775"/>
            </a:xfrm>
            <a:prstGeom prst="rect">
              <a:avLst/>
            </a:prstGeom>
            <a:solidFill>
              <a:srgbClr val="374B6A"/>
            </a:solidFill>
            <a:ln w="12700" algn="ctr">
              <a:noFill/>
              <a:miter lim="800000"/>
              <a:headEnd type="none" w="lg" len="lg"/>
              <a:tailEnd type="none" w="lg" len="lg"/>
            </a:ln>
          </p:spPr>
          <p:txBody>
            <a:bodyPr wrap="none" anchor="ctr">
              <a:noAutofit/>
            </a:bodyPr>
            <a:lstStyle/>
            <a:p>
              <a:pPr algn="l"/>
              <a:endParaRPr lang="en-GB" sz="2800" dirty="0"/>
            </a:p>
          </p:txBody>
        </p:sp>
        <p:sp>
          <p:nvSpPr>
            <p:cNvPr id="9" name="Text Box 10"/>
            <p:cNvSpPr txBox="1">
              <a:spLocks noChangeAspect="1" noChangeArrowheads="1"/>
            </p:cNvSpPr>
            <p:nvPr/>
          </p:nvSpPr>
          <p:spPr bwMode="ltGray">
            <a:xfrm>
              <a:off x="3166993" y="3249727"/>
              <a:ext cx="605936" cy="193899"/>
            </a:xfrm>
            <a:prstGeom prst="rect">
              <a:avLst/>
            </a:prstGeom>
            <a:noFill/>
            <a:ln w="12700" algn="ctr">
              <a:noFill/>
              <a:miter lim="800000"/>
              <a:headEnd type="none" w="lg" len="lg"/>
              <a:tailEnd type="none" w="lg" len="lg"/>
            </a:ln>
          </p:spPr>
          <p:txBody>
            <a:bodyPr wrap="none" lIns="0" tIns="0" rIns="0" bIns="0">
              <a:noAutofit/>
            </a:bodyPr>
            <a:lstStyle/>
            <a:p>
              <a:pPr eaLnBrk="1" hangingPunct="1"/>
              <a:r>
                <a:rPr lang="en-US" sz="1800" b="1" dirty="0" smtClean="0"/>
                <a:t>1</a:t>
              </a:r>
              <a:r>
                <a:rPr lang="hu-HU" sz="1800" b="1" dirty="0" smtClean="0"/>
                <a:t>. szint</a:t>
              </a:r>
              <a:endParaRPr lang="en-US" sz="1800" b="1" dirty="0"/>
            </a:p>
          </p:txBody>
        </p:sp>
        <p:sp>
          <p:nvSpPr>
            <p:cNvPr id="10" name="Text Box 11"/>
            <p:cNvSpPr txBox="1">
              <a:spLocks noChangeAspect="1" noChangeArrowheads="1"/>
            </p:cNvSpPr>
            <p:nvPr/>
          </p:nvSpPr>
          <p:spPr bwMode="ltGray">
            <a:xfrm>
              <a:off x="5340033" y="2384136"/>
              <a:ext cx="605936" cy="193899"/>
            </a:xfrm>
            <a:prstGeom prst="rect">
              <a:avLst/>
            </a:prstGeom>
            <a:noFill/>
            <a:ln w="12700" algn="ctr">
              <a:noFill/>
              <a:miter lim="800000"/>
              <a:headEnd type="none" w="lg" len="lg"/>
              <a:tailEnd type="none" w="lg" len="lg"/>
            </a:ln>
          </p:spPr>
          <p:txBody>
            <a:bodyPr wrap="none" lIns="0" tIns="0" rIns="0" bIns="0">
              <a:noAutofit/>
            </a:bodyPr>
            <a:lstStyle/>
            <a:p>
              <a:pPr eaLnBrk="1" hangingPunct="1"/>
              <a:r>
                <a:rPr lang="hu-HU" sz="1800" b="1" dirty="0" smtClean="0"/>
                <a:t>3. szint</a:t>
              </a:r>
              <a:endParaRPr lang="en-US" sz="1800" b="1" dirty="0"/>
            </a:p>
          </p:txBody>
        </p:sp>
        <p:sp>
          <p:nvSpPr>
            <p:cNvPr id="11" name="Text Box 12"/>
            <p:cNvSpPr txBox="1">
              <a:spLocks noChangeAspect="1" noChangeArrowheads="1"/>
            </p:cNvSpPr>
            <p:nvPr/>
          </p:nvSpPr>
          <p:spPr bwMode="ltGray">
            <a:xfrm>
              <a:off x="4253513" y="2826716"/>
              <a:ext cx="605936" cy="193899"/>
            </a:xfrm>
            <a:prstGeom prst="rect">
              <a:avLst/>
            </a:prstGeom>
            <a:noFill/>
            <a:ln w="12700" algn="ctr">
              <a:noFill/>
              <a:miter lim="800000"/>
              <a:headEnd type="none" w="lg" len="lg"/>
              <a:tailEnd type="none" w="lg" len="lg"/>
            </a:ln>
          </p:spPr>
          <p:txBody>
            <a:bodyPr wrap="none" lIns="0" tIns="0" rIns="0" bIns="0">
              <a:noAutofit/>
            </a:bodyPr>
            <a:lstStyle/>
            <a:p>
              <a:pPr eaLnBrk="1" hangingPunct="1"/>
              <a:r>
                <a:rPr lang="hu-HU" sz="1800" b="1" dirty="0" smtClean="0"/>
                <a:t>2. szint</a:t>
              </a:r>
              <a:endParaRPr lang="en-US" sz="1800" b="1" dirty="0"/>
            </a:p>
          </p:txBody>
        </p:sp>
        <p:sp>
          <p:nvSpPr>
            <p:cNvPr id="12" name="Text Box 13"/>
            <p:cNvSpPr txBox="1">
              <a:spLocks noChangeAspect="1" noChangeArrowheads="1"/>
            </p:cNvSpPr>
            <p:nvPr/>
          </p:nvSpPr>
          <p:spPr bwMode="ltGray">
            <a:xfrm>
              <a:off x="6426552" y="2039169"/>
              <a:ext cx="605936" cy="193899"/>
            </a:xfrm>
            <a:prstGeom prst="rect">
              <a:avLst/>
            </a:prstGeom>
            <a:noFill/>
            <a:ln w="12700" algn="ctr">
              <a:noFill/>
              <a:miter lim="800000"/>
              <a:headEnd type="none" w="lg" len="lg"/>
              <a:tailEnd type="none" w="lg" len="lg"/>
            </a:ln>
          </p:spPr>
          <p:txBody>
            <a:bodyPr wrap="none" lIns="0" tIns="0" rIns="0" bIns="0">
              <a:noAutofit/>
            </a:bodyPr>
            <a:lstStyle/>
            <a:p>
              <a:pPr eaLnBrk="1" hangingPunct="1"/>
              <a:r>
                <a:rPr lang="hu-HU" sz="1800" b="1" dirty="0" smtClean="0"/>
                <a:t>4. szint</a:t>
              </a:r>
              <a:endParaRPr lang="en-US" sz="1800" b="1" dirty="0"/>
            </a:p>
          </p:txBody>
        </p:sp>
        <p:sp>
          <p:nvSpPr>
            <p:cNvPr id="13" name="Text Box 14"/>
            <p:cNvSpPr txBox="1">
              <a:spLocks noChangeAspect="1" noChangeArrowheads="1"/>
            </p:cNvSpPr>
            <p:nvPr/>
          </p:nvSpPr>
          <p:spPr bwMode="ltGray">
            <a:xfrm>
              <a:off x="7513069" y="1725470"/>
              <a:ext cx="605936" cy="193899"/>
            </a:xfrm>
            <a:prstGeom prst="rect">
              <a:avLst/>
            </a:prstGeom>
            <a:noFill/>
            <a:ln w="12700" algn="ctr">
              <a:noFill/>
              <a:miter lim="800000"/>
              <a:headEnd type="none" w="lg" len="lg"/>
              <a:tailEnd type="none" w="lg" len="lg"/>
            </a:ln>
          </p:spPr>
          <p:txBody>
            <a:bodyPr wrap="none" lIns="0" tIns="0" rIns="0" bIns="0">
              <a:noAutofit/>
            </a:bodyPr>
            <a:lstStyle/>
            <a:p>
              <a:pPr eaLnBrk="1" hangingPunct="1"/>
              <a:r>
                <a:rPr lang="hu-HU" sz="1800" b="1" dirty="0" smtClean="0"/>
                <a:t>5. szint</a:t>
              </a:r>
              <a:endParaRPr lang="en-US" sz="1800" b="1" dirty="0"/>
            </a:p>
          </p:txBody>
        </p:sp>
        <p:sp>
          <p:nvSpPr>
            <p:cNvPr id="14" name="Line 15"/>
            <p:cNvSpPr>
              <a:spLocks noChangeAspect="1" noChangeShapeType="1"/>
            </p:cNvSpPr>
            <p:nvPr/>
          </p:nvSpPr>
          <p:spPr bwMode="ltGray">
            <a:xfrm>
              <a:off x="3047079" y="6079871"/>
              <a:ext cx="5373688" cy="0"/>
            </a:xfrm>
            <a:prstGeom prst="line">
              <a:avLst/>
            </a:prstGeom>
            <a:noFill/>
            <a:ln w="28575">
              <a:solidFill>
                <a:srgbClr val="969696"/>
              </a:solidFill>
              <a:round/>
              <a:headEnd type="none" w="lg" len="lg"/>
              <a:tailEnd type="triangle" w="med" len="med"/>
            </a:ln>
          </p:spPr>
          <p:txBody>
            <a:bodyPr wrap="none" anchor="ctr">
              <a:noAutofit/>
            </a:bodyPr>
            <a:lstStyle/>
            <a:p>
              <a:endParaRPr lang="en-GB" sz="2800" dirty="0"/>
            </a:p>
          </p:txBody>
        </p:sp>
        <p:sp>
          <p:nvSpPr>
            <p:cNvPr id="15" name="Text Box 16"/>
            <p:cNvSpPr txBox="1">
              <a:spLocks noChangeAspect="1" noChangeArrowheads="1"/>
            </p:cNvSpPr>
            <p:nvPr/>
          </p:nvSpPr>
          <p:spPr bwMode="ltGray">
            <a:xfrm>
              <a:off x="4911725" y="6153150"/>
              <a:ext cx="1179513" cy="212725"/>
            </a:xfrm>
            <a:prstGeom prst="rect">
              <a:avLst/>
            </a:prstGeom>
            <a:noFill/>
            <a:ln w="12700" algn="ctr">
              <a:noFill/>
              <a:miter lim="800000"/>
              <a:headEnd type="none" w="lg" len="lg"/>
              <a:tailEnd type="none" w="lg" len="lg"/>
            </a:ln>
          </p:spPr>
          <p:txBody>
            <a:bodyPr lIns="0" tIns="0" rIns="0" bIns="0">
              <a:noAutofit/>
            </a:bodyPr>
            <a:lstStyle/>
            <a:p>
              <a:pPr algn="l" eaLnBrk="1" hangingPunct="1"/>
              <a:r>
                <a:rPr lang="hu-HU" sz="1600" b="1" dirty="0" smtClean="0"/>
                <a:t>Fejlődés</a:t>
              </a:r>
              <a:endParaRPr lang="en-US" sz="1600" b="1" dirty="0"/>
            </a:p>
          </p:txBody>
        </p:sp>
        <p:sp>
          <p:nvSpPr>
            <p:cNvPr id="16" name="Text Box 17"/>
            <p:cNvSpPr txBox="1">
              <a:spLocks noChangeArrowheads="1"/>
            </p:cNvSpPr>
            <p:nvPr/>
          </p:nvSpPr>
          <p:spPr bwMode="ltGray">
            <a:xfrm>
              <a:off x="1224716" y="4576879"/>
              <a:ext cx="1291829" cy="286232"/>
            </a:xfrm>
            <a:prstGeom prst="rect">
              <a:avLst/>
            </a:prstGeom>
            <a:noFill/>
            <a:ln w="12700" algn="ctr">
              <a:noFill/>
              <a:miter lim="800000"/>
              <a:headEnd type="none" w="lg" len="lg"/>
              <a:tailEnd type="none" w="lg" len="lg"/>
            </a:ln>
          </p:spPr>
          <p:txBody>
            <a:bodyPr wrap="none">
              <a:noAutofit/>
            </a:bodyPr>
            <a:lstStyle/>
            <a:p>
              <a:pPr marL="117475" indent="-117475" algn="l" eaLnBrk="1" hangingPunct="1">
                <a:buClr>
                  <a:srgbClr val="00529B"/>
                </a:buClr>
                <a:buFont typeface="Arial" pitchFamily="34" charset="0"/>
                <a:buChar char="•"/>
              </a:pPr>
              <a:r>
                <a:rPr lang="hu-HU" sz="1800" dirty="0" smtClean="0"/>
                <a:t>Technológia</a:t>
              </a:r>
              <a:endParaRPr lang="en-US" sz="1800" dirty="0"/>
            </a:p>
          </p:txBody>
        </p:sp>
        <p:sp>
          <p:nvSpPr>
            <p:cNvPr id="17" name="Text Box 18"/>
            <p:cNvSpPr txBox="1">
              <a:spLocks noChangeArrowheads="1"/>
            </p:cNvSpPr>
            <p:nvPr/>
          </p:nvSpPr>
          <p:spPr bwMode="ltGray">
            <a:xfrm>
              <a:off x="1224716" y="3604333"/>
              <a:ext cx="889987" cy="286232"/>
            </a:xfrm>
            <a:prstGeom prst="rect">
              <a:avLst/>
            </a:prstGeom>
            <a:noFill/>
            <a:ln w="12700" algn="ctr">
              <a:noFill/>
              <a:miter lim="800000"/>
              <a:headEnd type="none" w="lg" len="lg"/>
              <a:tailEnd type="none" w="lg" len="lg"/>
            </a:ln>
          </p:spPr>
          <p:txBody>
            <a:bodyPr wrap="none">
              <a:noAutofit/>
            </a:bodyPr>
            <a:lstStyle/>
            <a:p>
              <a:pPr marL="117475" indent="-117475" algn="l" eaLnBrk="1" hangingPunct="1">
                <a:buClr>
                  <a:srgbClr val="00529B"/>
                </a:buClr>
                <a:buFont typeface="Arial" pitchFamily="34" charset="0"/>
                <a:buChar char="•"/>
              </a:pPr>
              <a:r>
                <a:rPr lang="hu-HU" sz="1800" dirty="0" smtClean="0"/>
                <a:t>Emberek</a:t>
              </a:r>
              <a:endParaRPr lang="en-US" sz="1800" dirty="0"/>
            </a:p>
          </p:txBody>
        </p:sp>
        <p:sp>
          <p:nvSpPr>
            <p:cNvPr id="18" name="Text Box 19"/>
            <p:cNvSpPr txBox="1">
              <a:spLocks noChangeArrowheads="1"/>
            </p:cNvSpPr>
            <p:nvPr/>
          </p:nvSpPr>
          <p:spPr bwMode="ltGray">
            <a:xfrm>
              <a:off x="1224716" y="3988755"/>
              <a:ext cx="1566454" cy="480131"/>
            </a:xfrm>
            <a:prstGeom prst="rect">
              <a:avLst/>
            </a:prstGeom>
            <a:noFill/>
            <a:ln w="12700" algn="ctr">
              <a:noFill/>
              <a:miter lim="800000"/>
              <a:headEnd type="none" w="lg" len="lg"/>
              <a:tailEnd type="none" w="lg" len="lg"/>
            </a:ln>
          </p:spPr>
          <p:txBody>
            <a:bodyPr wrap="none">
              <a:noAutofit/>
            </a:bodyPr>
            <a:lstStyle/>
            <a:p>
              <a:pPr marL="117475" indent="-117475" algn="l" eaLnBrk="1" hangingPunct="1">
                <a:buClr>
                  <a:srgbClr val="00529B"/>
                </a:buClr>
                <a:buFont typeface="Arial" pitchFamily="34" charset="0"/>
                <a:buChar char="•"/>
              </a:pPr>
              <a:r>
                <a:rPr lang="en-US" sz="1800" dirty="0" smtClean="0"/>
                <a:t>PPM </a:t>
              </a:r>
              <a:r>
                <a:rPr lang="hu-HU" sz="1800" dirty="0" smtClean="0"/>
                <a:t>gyakorlatok </a:t>
              </a:r>
              <a:br>
                <a:rPr lang="hu-HU" sz="1800" dirty="0" smtClean="0"/>
              </a:br>
              <a:r>
                <a:rPr lang="hu-HU" sz="1800" dirty="0" smtClean="0"/>
                <a:t>és folyamatok</a:t>
              </a:r>
              <a:endParaRPr lang="en-US" sz="1800" dirty="0"/>
            </a:p>
          </p:txBody>
        </p:sp>
        <p:sp>
          <p:nvSpPr>
            <p:cNvPr id="19" name="Text Box 20"/>
            <p:cNvSpPr txBox="1">
              <a:spLocks noChangeArrowheads="1"/>
            </p:cNvSpPr>
            <p:nvPr/>
          </p:nvSpPr>
          <p:spPr bwMode="ltGray">
            <a:xfrm>
              <a:off x="1224716" y="4961301"/>
              <a:ext cx="1396536" cy="480131"/>
            </a:xfrm>
            <a:prstGeom prst="rect">
              <a:avLst/>
            </a:prstGeom>
            <a:noFill/>
            <a:ln w="12700" algn="ctr">
              <a:noFill/>
              <a:miter lim="800000"/>
              <a:headEnd type="none" w="lg" len="lg"/>
              <a:tailEnd type="none" w="lg" len="lg"/>
            </a:ln>
          </p:spPr>
          <p:txBody>
            <a:bodyPr wrap="none">
              <a:noAutofit/>
            </a:bodyPr>
            <a:lstStyle/>
            <a:p>
              <a:pPr marL="117475" indent="-117475" algn="l" eaLnBrk="1" hangingPunct="1">
                <a:buClr>
                  <a:srgbClr val="00529B"/>
                </a:buClr>
                <a:buFont typeface="Arial" pitchFamily="34" charset="0"/>
                <a:buChar char="•"/>
              </a:pPr>
              <a:r>
                <a:rPr lang="hu-HU" sz="1800" dirty="0" smtClean="0"/>
                <a:t>Pénzügyi </a:t>
              </a:r>
              <a:br>
                <a:rPr lang="hu-HU" sz="1800" dirty="0" smtClean="0"/>
              </a:br>
              <a:r>
                <a:rPr lang="hu-HU" sz="1800" dirty="0" smtClean="0"/>
                <a:t>menedzsment</a:t>
              </a:r>
              <a:endParaRPr lang="en-US" sz="1800" dirty="0"/>
            </a:p>
          </p:txBody>
        </p:sp>
        <p:sp>
          <p:nvSpPr>
            <p:cNvPr id="20" name="Text Box 21"/>
            <p:cNvSpPr txBox="1">
              <a:spLocks noChangeArrowheads="1"/>
            </p:cNvSpPr>
            <p:nvPr/>
          </p:nvSpPr>
          <p:spPr bwMode="ltGray">
            <a:xfrm>
              <a:off x="1224716" y="5588637"/>
              <a:ext cx="1475084" cy="286232"/>
            </a:xfrm>
            <a:prstGeom prst="rect">
              <a:avLst/>
            </a:prstGeom>
            <a:noFill/>
            <a:ln w="12700" algn="ctr">
              <a:noFill/>
              <a:miter lim="800000"/>
              <a:headEnd type="none" w="lg" len="lg"/>
              <a:tailEnd type="none" w="lg" len="lg"/>
            </a:ln>
          </p:spPr>
          <p:txBody>
            <a:bodyPr wrap="none">
              <a:noAutofit/>
            </a:bodyPr>
            <a:lstStyle/>
            <a:p>
              <a:pPr marL="117475" indent="-117475" algn="l" eaLnBrk="1" hangingPunct="1">
                <a:buClr>
                  <a:srgbClr val="00529B"/>
                </a:buClr>
                <a:buFont typeface="Arial" pitchFamily="34" charset="0"/>
                <a:buChar char="•"/>
              </a:pPr>
              <a:r>
                <a:rPr lang="hu-HU" sz="1800" dirty="0" smtClean="0"/>
                <a:t>Kapcsolatok</a:t>
              </a:r>
              <a:endParaRPr lang="en-US" sz="1800" dirty="0"/>
            </a:p>
          </p:txBody>
        </p:sp>
        <p:sp>
          <p:nvSpPr>
            <p:cNvPr id="21" name="Text Box 23"/>
            <p:cNvSpPr txBox="1">
              <a:spLocks noChangeAspect="1" noChangeArrowheads="1"/>
            </p:cNvSpPr>
            <p:nvPr/>
          </p:nvSpPr>
          <p:spPr bwMode="ltGray">
            <a:xfrm>
              <a:off x="3170085" y="3690938"/>
              <a:ext cx="623887" cy="182562"/>
            </a:xfrm>
            <a:prstGeom prst="rect">
              <a:avLst/>
            </a:prstGeom>
            <a:noFill/>
            <a:ln w="12700" algn="ctr">
              <a:noFill/>
              <a:miter lim="800000"/>
              <a:headEnd type="none" w="lg" len="lg"/>
              <a:tailEnd type="none" w="lg" len="lg"/>
            </a:ln>
          </p:spPr>
          <p:txBody>
            <a:bodyPr wrap="none" lIns="0" tIns="0" rIns="0" bIns="0">
              <a:noAutofit/>
            </a:bodyPr>
            <a:lstStyle/>
            <a:p>
              <a:pPr algn="l" eaLnBrk="1" hangingPunct="1"/>
              <a:r>
                <a:rPr lang="en-US" sz="1400" b="1" dirty="0" smtClean="0"/>
                <a:t>Reactive</a:t>
              </a:r>
              <a:endParaRPr lang="en-US" sz="1400" b="1" dirty="0"/>
            </a:p>
          </p:txBody>
        </p:sp>
        <p:sp>
          <p:nvSpPr>
            <p:cNvPr id="22" name="Text Box 24"/>
            <p:cNvSpPr txBox="1">
              <a:spLocks noChangeAspect="1" noChangeArrowheads="1"/>
            </p:cNvSpPr>
            <p:nvPr/>
          </p:nvSpPr>
          <p:spPr bwMode="ltGray">
            <a:xfrm>
              <a:off x="4181847" y="3246438"/>
              <a:ext cx="727763" cy="406265"/>
            </a:xfrm>
            <a:prstGeom prst="rect">
              <a:avLst/>
            </a:prstGeom>
            <a:noFill/>
            <a:ln w="12700" algn="ctr">
              <a:noFill/>
              <a:miter lim="800000"/>
              <a:headEnd type="none" w="lg" len="lg"/>
              <a:tailEnd type="none" w="lg" len="lg"/>
            </a:ln>
          </p:spPr>
          <p:txBody>
            <a:bodyPr wrap="none" lIns="0" tIns="0" rIns="0" bIns="0">
              <a:noAutofit/>
            </a:bodyPr>
            <a:lstStyle/>
            <a:p>
              <a:pPr algn="l" eaLnBrk="1" hangingPunct="1"/>
              <a:r>
                <a:rPr lang="en-US" sz="1400" b="1" dirty="0" smtClean="0">
                  <a:solidFill>
                    <a:schemeClr val="bg1"/>
                  </a:solidFill>
                </a:rPr>
                <a:t>Emerging</a:t>
              </a:r>
              <a:br>
                <a:rPr lang="en-US" sz="1400" b="1" dirty="0" smtClean="0">
                  <a:solidFill>
                    <a:schemeClr val="bg1"/>
                  </a:solidFill>
                </a:rPr>
              </a:br>
              <a:r>
                <a:rPr lang="en-US" sz="1400" b="1" dirty="0" smtClean="0">
                  <a:solidFill>
                    <a:schemeClr val="bg1"/>
                  </a:solidFill>
                </a:rPr>
                <a:t>Discipline</a:t>
              </a:r>
              <a:endParaRPr lang="en-US" sz="1400" b="1" dirty="0">
                <a:solidFill>
                  <a:schemeClr val="bg1"/>
                </a:solidFill>
              </a:endParaRPr>
            </a:p>
          </p:txBody>
        </p:sp>
        <p:sp>
          <p:nvSpPr>
            <p:cNvPr id="23" name="Text Box 25"/>
            <p:cNvSpPr txBox="1">
              <a:spLocks noChangeAspect="1" noChangeArrowheads="1"/>
            </p:cNvSpPr>
            <p:nvPr/>
          </p:nvSpPr>
          <p:spPr bwMode="ltGray">
            <a:xfrm>
              <a:off x="5222938" y="2790159"/>
              <a:ext cx="796693" cy="406265"/>
            </a:xfrm>
            <a:prstGeom prst="rect">
              <a:avLst/>
            </a:prstGeom>
            <a:noFill/>
            <a:ln w="12700" algn="ctr">
              <a:noFill/>
              <a:miter lim="800000"/>
              <a:headEnd type="none" w="lg" len="lg"/>
              <a:tailEnd type="none" w="lg" len="lg"/>
            </a:ln>
          </p:spPr>
          <p:txBody>
            <a:bodyPr wrap="none" lIns="0" tIns="0" rIns="0" bIns="0">
              <a:noAutofit/>
            </a:bodyPr>
            <a:lstStyle/>
            <a:p>
              <a:pPr algn="l" eaLnBrk="1" hangingPunct="1"/>
              <a:r>
                <a:rPr lang="en-US" sz="1400" b="1" dirty="0" smtClean="0">
                  <a:solidFill>
                    <a:schemeClr val="bg1"/>
                  </a:solidFill>
                </a:rPr>
                <a:t>Initial</a:t>
              </a:r>
              <a:br>
                <a:rPr lang="en-US" sz="1400" b="1" dirty="0" smtClean="0">
                  <a:solidFill>
                    <a:schemeClr val="bg1"/>
                  </a:solidFill>
                </a:rPr>
              </a:br>
              <a:r>
                <a:rPr lang="en-US" sz="1400" b="1" dirty="0" smtClean="0">
                  <a:solidFill>
                    <a:schemeClr val="bg1"/>
                  </a:solidFill>
                </a:rPr>
                <a:t>Integration</a:t>
              </a:r>
              <a:endParaRPr lang="en-US" sz="1400" b="1" dirty="0">
                <a:solidFill>
                  <a:schemeClr val="bg1"/>
                </a:solidFill>
              </a:endParaRPr>
            </a:p>
          </p:txBody>
        </p:sp>
        <p:sp>
          <p:nvSpPr>
            <p:cNvPr id="24" name="Text Box 26"/>
            <p:cNvSpPr txBox="1">
              <a:spLocks noChangeAspect="1" noChangeArrowheads="1"/>
            </p:cNvSpPr>
            <p:nvPr/>
          </p:nvSpPr>
          <p:spPr bwMode="ltGray">
            <a:xfrm>
              <a:off x="6323724" y="2438400"/>
              <a:ext cx="796693" cy="461665"/>
            </a:xfrm>
            <a:prstGeom prst="rect">
              <a:avLst/>
            </a:prstGeom>
            <a:noFill/>
            <a:ln w="12700" algn="ctr">
              <a:noFill/>
              <a:miter lim="800000"/>
              <a:headEnd type="none" w="lg" len="lg"/>
              <a:tailEnd type="none" w="lg" len="lg"/>
            </a:ln>
          </p:spPr>
          <p:txBody>
            <a:bodyPr wrap="none" lIns="0" tIns="0" rIns="0" bIns="0">
              <a:noAutofit/>
            </a:bodyPr>
            <a:lstStyle/>
            <a:p>
              <a:pPr algn="l" eaLnBrk="1" hangingPunct="1"/>
              <a:r>
                <a:rPr lang="en-US" sz="1400" b="1" dirty="0" smtClean="0">
                  <a:solidFill>
                    <a:schemeClr val="bg1"/>
                  </a:solidFill>
                </a:rPr>
                <a:t>Effective</a:t>
              </a:r>
              <a:br>
                <a:rPr lang="en-US" sz="1400" b="1" dirty="0" smtClean="0">
                  <a:solidFill>
                    <a:schemeClr val="bg1"/>
                  </a:solidFill>
                </a:rPr>
              </a:br>
              <a:r>
                <a:rPr lang="en-US" sz="1400" b="1" dirty="0" smtClean="0">
                  <a:solidFill>
                    <a:schemeClr val="bg1"/>
                  </a:solidFill>
                </a:rPr>
                <a:t>Integration</a:t>
              </a:r>
              <a:endParaRPr lang="en-US" sz="1400" b="1" dirty="0">
                <a:solidFill>
                  <a:schemeClr val="bg1"/>
                </a:solidFill>
              </a:endParaRPr>
            </a:p>
          </p:txBody>
        </p:sp>
        <p:sp>
          <p:nvSpPr>
            <p:cNvPr id="25" name="Text Box 27"/>
            <p:cNvSpPr txBox="1">
              <a:spLocks noChangeAspect="1" noChangeArrowheads="1"/>
            </p:cNvSpPr>
            <p:nvPr/>
          </p:nvSpPr>
          <p:spPr bwMode="ltGray">
            <a:xfrm>
              <a:off x="7410543" y="2146098"/>
              <a:ext cx="780663" cy="332399"/>
            </a:xfrm>
            <a:prstGeom prst="rect">
              <a:avLst/>
            </a:prstGeom>
            <a:noFill/>
            <a:ln w="12700" algn="ctr">
              <a:noFill/>
              <a:miter lim="800000"/>
              <a:headEnd type="none" w="lg" len="lg"/>
              <a:tailEnd type="none" w="lg" len="lg"/>
            </a:ln>
          </p:spPr>
          <p:txBody>
            <a:bodyPr wrap="none" lIns="0" tIns="0" rIns="0" bIns="0">
              <a:noAutofit/>
            </a:bodyPr>
            <a:lstStyle/>
            <a:p>
              <a:pPr algn="l" eaLnBrk="1" hangingPunct="1"/>
              <a:r>
                <a:rPr lang="en-US" sz="1400" b="1" dirty="0" smtClean="0">
                  <a:solidFill>
                    <a:schemeClr val="bg1"/>
                  </a:solidFill>
                </a:rPr>
                <a:t>Effective</a:t>
              </a:r>
              <a:br>
                <a:rPr lang="en-US" sz="1400" b="1" dirty="0" smtClean="0">
                  <a:solidFill>
                    <a:schemeClr val="bg1"/>
                  </a:solidFill>
                </a:rPr>
              </a:br>
              <a:r>
                <a:rPr lang="en-US" sz="1400" b="1" dirty="0" smtClean="0">
                  <a:solidFill>
                    <a:schemeClr val="bg1"/>
                  </a:solidFill>
                </a:rPr>
                <a:t>Innovation</a:t>
              </a:r>
              <a:endParaRPr lang="en-US" sz="1400" b="1" dirty="0">
                <a:solidFill>
                  <a:schemeClr val="bg1"/>
                </a:solidFill>
              </a:endParaRPr>
            </a:p>
          </p:txBody>
        </p:sp>
      </p:grpSp>
    </p:spTree>
    <p:extLst>
      <p:ext uri="{BB962C8B-B14F-4D97-AF65-F5344CB8AC3E}">
        <p14:creationId xmlns:p14="http://schemas.microsoft.com/office/powerpoint/2010/main" val="374879932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PPM érettségi modell 5 szintje</a:t>
            </a:r>
            <a:endParaRPr lang="hu-HU" dirty="0"/>
          </a:p>
        </p:txBody>
      </p:sp>
      <p:pic>
        <p:nvPicPr>
          <p:cNvPr id="5" name="Tartalom helye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64281" y="946150"/>
            <a:ext cx="6990013" cy="5508805"/>
          </a:xfrm>
        </p:spPr>
      </p:pic>
    </p:spTree>
    <p:extLst>
      <p:ext uri="{BB962C8B-B14F-4D97-AF65-F5344CB8AC3E}">
        <p14:creationId xmlns:p14="http://schemas.microsoft.com/office/powerpoint/2010/main" val="145685414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506413" y="6342713"/>
            <a:ext cx="1891239" cy="286232"/>
          </a:xfrm>
          <a:prstGeom prst="rect">
            <a:avLst/>
          </a:prstGeom>
          <a:noFill/>
        </p:spPr>
        <p:txBody>
          <a:bodyPr wrap="square" rtlCol="0">
            <a:spAutoFit/>
          </a:bodyPr>
          <a:lstStyle/>
          <a:p>
            <a:pPr algn="l"/>
            <a:r>
              <a:rPr lang="en-US" sz="1400" b="0" dirty="0" smtClean="0">
                <a:solidFill>
                  <a:schemeClr val="bg1">
                    <a:lumMod val="50000"/>
                  </a:schemeClr>
                </a:solidFill>
              </a:rPr>
              <a:t>N = </a:t>
            </a:r>
            <a:r>
              <a:rPr lang="en-US" sz="1400" dirty="0" smtClean="0">
                <a:solidFill>
                  <a:schemeClr val="bg1">
                    <a:lumMod val="50000"/>
                  </a:schemeClr>
                </a:solidFill>
              </a:rPr>
              <a:t>185</a:t>
            </a:r>
            <a:r>
              <a:rPr lang="en-US" sz="1400" b="0" dirty="0" smtClean="0">
                <a:solidFill>
                  <a:schemeClr val="bg1">
                    <a:lumMod val="50000"/>
                  </a:schemeClr>
                </a:solidFill>
              </a:rPr>
              <a:t> end users</a:t>
            </a:r>
            <a:endParaRPr lang="en-US" sz="1400" b="0" dirty="0">
              <a:solidFill>
                <a:schemeClr val="bg1">
                  <a:lumMod val="50000"/>
                </a:schemeClr>
              </a:solidFill>
            </a:endParaRPr>
          </a:p>
        </p:txBody>
      </p:sp>
      <p:graphicFrame>
        <p:nvGraphicFramePr>
          <p:cNvPr id="7" name="Chart 6"/>
          <p:cNvGraphicFramePr/>
          <p:nvPr>
            <p:extLst>
              <p:ext uri="{D42A27DB-BD31-4B8C-83A1-F6EECF244321}">
                <p14:modId xmlns:p14="http://schemas.microsoft.com/office/powerpoint/2010/main" val="70800594"/>
              </p:ext>
            </p:extLst>
          </p:nvPr>
        </p:nvGraphicFramePr>
        <p:xfrm>
          <a:off x="506413" y="1397000"/>
          <a:ext cx="7537449" cy="4844143"/>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p:cNvSpPr>
            <a:spLocks noGrp="1"/>
          </p:cNvSpPr>
          <p:nvPr>
            <p:ph type="title"/>
          </p:nvPr>
        </p:nvSpPr>
        <p:spPr/>
        <p:txBody>
          <a:bodyPr/>
          <a:lstStyle/>
          <a:p>
            <a:pPr lvl="0"/>
            <a:r>
              <a:rPr lang="en-US" dirty="0"/>
              <a:t>ITScore PPM </a:t>
            </a:r>
            <a:r>
              <a:rPr lang="en-US" dirty="0" smtClean="0">
                <a:cs typeface="Arial"/>
              </a:rPr>
              <a:t>—</a:t>
            </a:r>
            <a:r>
              <a:rPr lang="en-US" dirty="0" smtClean="0"/>
              <a:t> </a:t>
            </a:r>
            <a:r>
              <a:rPr lang="hu-HU" dirty="0" smtClean="0"/>
              <a:t>átlagos értékek</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PPM érettségi modell 5 szintje (technológia)</a:t>
            </a:r>
            <a:endParaRPr lang="hu-HU" dirty="0"/>
          </a:p>
        </p:txBody>
      </p:sp>
      <p:sp>
        <p:nvSpPr>
          <p:cNvPr id="3" name="Content Placeholder 2"/>
          <p:cNvSpPr>
            <a:spLocks noGrp="1"/>
          </p:cNvSpPr>
          <p:nvPr>
            <p:ph idx="1"/>
          </p:nvPr>
        </p:nvSpPr>
        <p:spPr/>
        <p:txBody>
          <a:bodyPr/>
          <a:lstStyle/>
          <a:p>
            <a:pPr marL="0" indent="0">
              <a:buNone/>
            </a:pPr>
            <a:r>
              <a:rPr lang="en-US" sz="2400" dirty="0" smtClean="0"/>
              <a:t>L1: </a:t>
            </a:r>
            <a:r>
              <a:rPr lang="en-US" sz="2400" dirty="0" err="1" smtClean="0"/>
              <a:t>Projekt</a:t>
            </a:r>
            <a:r>
              <a:rPr lang="en-US" sz="2400" dirty="0" smtClean="0"/>
              <a:t> </a:t>
            </a:r>
            <a:r>
              <a:rPr lang="en-US" sz="2400" dirty="0" err="1" smtClean="0"/>
              <a:t>ütemező</a:t>
            </a:r>
            <a:r>
              <a:rPr lang="en-US" sz="2400" dirty="0" smtClean="0"/>
              <a:t> </a:t>
            </a:r>
            <a:r>
              <a:rPr lang="en-US" sz="2400" dirty="0" err="1" smtClean="0"/>
              <a:t>és</a:t>
            </a:r>
            <a:r>
              <a:rPr lang="en-US" sz="2400" dirty="0" smtClean="0"/>
              <a:t> </a:t>
            </a:r>
            <a:r>
              <a:rPr lang="en-US" sz="2400" dirty="0" err="1" smtClean="0"/>
              <a:t>mérföldkő</a:t>
            </a:r>
            <a:r>
              <a:rPr lang="en-US" sz="2400" dirty="0" smtClean="0"/>
              <a:t> </a:t>
            </a:r>
            <a:r>
              <a:rPr lang="en-US" sz="2400" dirty="0" err="1" smtClean="0"/>
              <a:t>riportálási</a:t>
            </a:r>
            <a:r>
              <a:rPr lang="en-US" sz="2400" dirty="0" smtClean="0"/>
              <a:t> </a:t>
            </a:r>
            <a:r>
              <a:rPr lang="en-US" sz="2400" dirty="0" err="1" smtClean="0"/>
              <a:t>eszközök</a:t>
            </a:r>
            <a:r>
              <a:rPr lang="en-US" sz="2400" dirty="0" smtClean="0"/>
              <a:t> </a:t>
            </a:r>
            <a:r>
              <a:rPr lang="en-US" sz="2400" dirty="0" err="1" smtClean="0"/>
              <a:t>projektenként</a:t>
            </a:r>
            <a:r>
              <a:rPr lang="en-US" sz="2400" dirty="0" smtClean="0"/>
              <a:t>. </a:t>
            </a:r>
            <a:r>
              <a:rPr lang="en-US" sz="2400" dirty="0" err="1" smtClean="0"/>
              <a:t>Nincs</a:t>
            </a:r>
            <a:r>
              <a:rPr lang="en-US" sz="2400" dirty="0" smtClean="0"/>
              <a:t> </a:t>
            </a:r>
            <a:r>
              <a:rPr lang="en-US" sz="2400" dirty="0" err="1" smtClean="0"/>
              <a:t>formális</a:t>
            </a:r>
            <a:r>
              <a:rPr lang="en-US" sz="2400" dirty="0" smtClean="0"/>
              <a:t> </a:t>
            </a:r>
            <a:r>
              <a:rPr lang="en-US" sz="2400" dirty="0" err="1" smtClean="0"/>
              <a:t>menedzsment</a:t>
            </a:r>
            <a:r>
              <a:rPr lang="en-US" sz="2400" dirty="0" smtClean="0"/>
              <a:t> </a:t>
            </a:r>
            <a:r>
              <a:rPr lang="en-US" sz="2400" dirty="0" err="1" smtClean="0"/>
              <a:t>eszköz</a:t>
            </a:r>
            <a:r>
              <a:rPr lang="en-US" sz="2400" dirty="0" smtClean="0"/>
              <a:t>.</a:t>
            </a:r>
            <a:endParaRPr lang="en-US" sz="2400" dirty="0"/>
          </a:p>
          <a:p>
            <a:pPr marL="0" indent="0">
              <a:buNone/>
            </a:pPr>
            <a:r>
              <a:rPr lang="en-US" sz="2400" dirty="0" smtClean="0"/>
              <a:t>L2: </a:t>
            </a:r>
            <a:r>
              <a:rPr lang="en-US" sz="2400" dirty="0" err="1" smtClean="0"/>
              <a:t>Projekt</a:t>
            </a:r>
            <a:r>
              <a:rPr lang="en-US" sz="2400" dirty="0" smtClean="0"/>
              <a:t> </a:t>
            </a:r>
            <a:r>
              <a:rPr lang="en-US" sz="2400" dirty="0" err="1" smtClean="0"/>
              <a:t>együttműködés</a:t>
            </a:r>
            <a:r>
              <a:rPr lang="en-US" sz="2400" dirty="0" smtClean="0"/>
              <a:t> </a:t>
            </a:r>
            <a:r>
              <a:rPr lang="en-US" sz="2400" dirty="0" err="1" smtClean="0"/>
              <a:t>és</a:t>
            </a:r>
            <a:r>
              <a:rPr lang="en-US" sz="2400" dirty="0" smtClean="0"/>
              <a:t> </a:t>
            </a:r>
            <a:r>
              <a:rPr lang="en-US" sz="2400" dirty="0" err="1" smtClean="0"/>
              <a:t>csoportmunka</a:t>
            </a:r>
            <a:r>
              <a:rPr lang="en-US" sz="2400" dirty="0" smtClean="0"/>
              <a:t> </a:t>
            </a:r>
            <a:r>
              <a:rPr lang="en-US" sz="2400" dirty="0" err="1" smtClean="0"/>
              <a:t>támogató</a:t>
            </a:r>
            <a:r>
              <a:rPr lang="en-US" sz="2400" dirty="0" smtClean="0"/>
              <a:t> </a:t>
            </a:r>
            <a:r>
              <a:rPr lang="en-US" sz="2400" dirty="0" err="1" smtClean="0"/>
              <a:t>megoldások</a:t>
            </a:r>
            <a:r>
              <a:rPr lang="en-US" sz="2400" dirty="0" smtClean="0"/>
              <a:t> </a:t>
            </a:r>
            <a:r>
              <a:rPr lang="en-US" sz="2400" dirty="0" err="1" smtClean="0"/>
              <a:t>esetlegesen</a:t>
            </a:r>
            <a:r>
              <a:rPr lang="en-US" sz="2400" dirty="0" smtClean="0"/>
              <a:t>. Dashboard-ok </a:t>
            </a:r>
            <a:r>
              <a:rPr lang="en-US" sz="2400" dirty="0" err="1" smtClean="0"/>
              <a:t>elsődlegesen</a:t>
            </a:r>
            <a:r>
              <a:rPr lang="en-US" sz="2400" dirty="0" smtClean="0"/>
              <a:t> </a:t>
            </a:r>
            <a:r>
              <a:rPr lang="en-US" sz="2400" dirty="0" err="1" smtClean="0"/>
              <a:t>adatok</a:t>
            </a:r>
            <a:r>
              <a:rPr lang="en-US" sz="2400" dirty="0" smtClean="0"/>
              <a:t> </a:t>
            </a:r>
            <a:r>
              <a:rPr lang="en-US" sz="2400" dirty="0" err="1" smtClean="0"/>
              <a:t>összegyűjtésére</a:t>
            </a:r>
            <a:r>
              <a:rPr lang="en-US" sz="2400" dirty="0" smtClean="0"/>
              <a:t> </a:t>
            </a:r>
            <a:r>
              <a:rPr lang="en-US" sz="2400" dirty="0" err="1" smtClean="0"/>
              <a:t>szolgálnak</a:t>
            </a:r>
            <a:r>
              <a:rPr lang="en-US" sz="2400" dirty="0" smtClean="0"/>
              <a:t>.</a:t>
            </a:r>
            <a:endParaRPr lang="en-US" sz="2400" dirty="0"/>
          </a:p>
          <a:p>
            <a:pPr marL="0" indent="0">
              <a:buNone/>
            </a:pPr>
            <a:r>
              <a:rPr lang="en-US" sz="2400" dirty="0" smtClean="0"/>
              <a:t>L3: Van </a:t>
            </a:r>
            <a:r>
              <a:rPr lang="en-US" sz="2400" dirty="0" err="1" smtClean="0"/>
              <a:t>működő</a:t>
            </a:r>
            <a:r>
              <a:rPr lang="en-US" sz="2400" dirty="0" smtClean="0"/>
              <a:t> </a:t>
            </a:r>
            <a:r>
              <a:rPr lang="en-US" sz="2400" dirty="0" err="1" smtClean="0"/>
              <a:t>portfólió</a:t>
            </a:r>
            <a:r>
              <a:rPr lang="en-US" sz="2400" dirty="0" smtClean="0"/>
              <a:t> </a:t>
            </a:r>
            <a:r>
              <a:rPr lang="en-US" sz="2400" dirty="0" err="1" smtClean="0"/>
              <a:t>menedzsment</a:t>
            </a:r>
            <a:r>
              <a:rPr lang="en-US" sz="2400" dirty="0" smtClean="0"/>
              <a:t> </a:t>
            </a:r>
            <a:r>
              <a:rPr lang="en-US" sz="2400" dirty="0" err="1" smtClean="0"/>
              <a:t>eszköz</a:t>
            </a:r>
            <a:r>
              <a:rPr lang="en-US" sz="2400" dirty="0" smtClean="0"/>
              <a:t>. Dashboard-ok </a:t>
            </a:r>
            <a:r>
              <a:rPr lang="en-US" sz="2400" dirty="0" err="1" smtClean="0"/>
              <a:t>végrehajtható</a:t>
            </a:r>
            <a:r>
              <a:rPr lang="en-US" sz="2400" dirty="0" smtClean="0"/>
              <a:t> </a:t>
            </a:r>
            <a:r>
              <a:rPr lang="en-US" sz="2400" dirty="0" err="1" smtClean="0"/>
              <a:t>információkat</a:t>
            </a:r>
            <a:r>
              <a:rPr lang="en-US" sz="2400" dirty="0" smtClean="0"/>
              <a:t> </a:t>
            </a:r>
            <a:r>
              <a:rPr lang="en-US" sz="2400" dirty="0" err="1" smtClean="0"/>
              <a:t>közölnek</a:t>
            </a:r>
            <a:r>
              <a:rPr lang="en-US" sz="2400" dirty="0" smtClean="0"/>
              <a:t>.</a:t>
            </a:r>
            <a:endParaRPr lang="en-US" sz="2400" dirty="0"/>
          </a:p>
          <a:p>
            <a:pPr marL="0" indent="0">
              <a:buNone/>
            </a:pPr>
            <a:r>
              <a:rPr lang="en-US" sz="2400" dirty="0" smtClean="0"/>
              <a:t>L4: </a:t>
            </a:r>
            <a:r>
              <a:rPr lang="en-US" sz="2400" dirty="0" err="1" smtClean="0"/>
              <a:t>Portfólió</a:t>
            </a:r>
            <a:r>
              <a:rPr lang="en-US" sz="2400" dirty="0" smtClean="0"/>
              <a:t> </a:t>
            </a:r>
            <a:r>
              <a:rPr lang="en-US" sz="2400" dirty="0" err="1" smtClean="0"/>
              <a:t>modellezés</a:t>
            </a:r>
            <a:r>
              <a:rPr lang="en-US" sz="2400" dirty="0" smtClean="0"/>
              <a:t> </a:t>
            </a:r>
            <a:r>
              <a:rPr lang="en-US" sz="2400" dirty="0" err="1" smtClean="0"/>
              <a:t>technológiai</a:t>
            </a:r>
            <a:r>
              <a:rPr lang="en-US" sz="2400" dirty="0" smtClean="0"/>
              <a:t> </a:t>
            </a:r>
            <a:r>
              <a:rPr lang="en-US" sz="2400" dirty="0" err="1" smtClean="0"/>
              <a:t>támogatása</a:t>
            </a:r>
            <a:r>
              <a:rPr lang="en-US" sz="2400" dirty="0" smtClean="0"/>
              <a:t>. </a:t>
            </a:r>
            <a:r>
              <a:rPr lang="en-US" sz="2400" dirty="0" err="1" smtClean="0"/>
              <a:t>Egyetlen</a:t>
            </a:r>
            <a:r>
              <a:rPr lang="en-US" sz="2400" dirty="0" smtClean="0"/>
              <a:t> PPM </a:t>
            </a:r>
            <a:r>
              <a:rPr lang="en-US" sz="2400" dirty="0" err="1" smtClean="0"/>
              <a:t>eszköz</a:t>
            </a:r>
            <a:r>
              <a:rPr lang="en-US" sz="2400" dirty="0" smtClean="0"/>
              <a:t> a </a:t>
            </a:r>
            <a:r>
              <a:rPr lang="en-US" sz="2400" dirty="0" err="1" smtClean="0"/>
              <a:t>teljes</a:t>
            </a:r>
            <a:r>
              <a:rPr lang="en-US" sz="2400" dirty="0" smtClean="0"/>
              <a:t> </a:t>
            </a:r>
            <a:r>
              <a:rPr lang="en-US" sz="2400" dirty="0" err="1" smtClean="0"/>
              <a:t>vállalkozás</a:t>
            </a:r>
            <a:r>
              <a:rPr lang="en-US" sz="2400" dirty="0" smtClean="0"/>
              <a:t> </a:t>
            </a:r>
            <a:r>
              <a:rPr lang="en-US" sz="2400" dirty="0" err="1" smtClean="0"/>
              <a:t>számára</a:t>
            </a:r>
            <a:r>
              <a:rPr lang="en-US" sz="2400" dirty="0" smtClean="0"/>
              <a:t> – </a:t>
            </a:r>
            <a:r>
              <a:rPr lang="en-US" sz="2400" dirty="0" err="1" smtClean="0"/>
              <a:t>projektképes</a:t>
            </a:r>
            <a:r>
              <a:rPr lang="en-US" sz="2400" dirty="0" smtClean="0"/>
              <a:t> </a:t>
            </a:r>
            <a:r>
              <a:rPr lang="en-US" sz="2400" dirty="0" err="1" smtClean="0"/>
              <a:t>szervezet</a:t>
            </a:r>
            <a:r>
              <a:rPr lang="en-US" sz="2400" dirty="0" smtClean="0"/>
              <a:t>. </a:t>
            </a:r>
            <a:endParaRPr lang="en-US" sz="2400" dirty="0"/>
          </a:p>
          <a:p>
            <a:pPr marL="0" indent="0">
              <a:buNone/>
            </a:pPr>
            <a:r>
              <a:rPr lang="en-US" sz="2400" dirty="0" smtClean="0"/>
              <a:t>L5:Technológiai </a:t>
            </a:r>
            <a:r>
              <a:rPr lang="en-US" sz="2400" dirty="0" err="1" smtClean="0"/>
              <a:t>támogatás</a:t>
            </a:r>
            <a:r>
              <a:rPr lang="en-US" sz="2400" dirty="0" smtClean="0"/>
              <a:t> </a:t>
            </a:r>
            <a:r>
              <a:rPr lang="en-US" sz="2400" dirty="0" err="1" smtClean="0"/>
              <a:t>egy</a:t>
            </a:r>
            <a:r>
              <a:rPr lang="en-US" sz="2400" dirty="0" smtClean="0"/>
              <a:t> </a:t>
            </a:r>
            <a:r>
              <a:rPr lang="en-US" sz="2400" dirty="0" err="1" smtClean="0"/>
              <a:t>mindent</a:t>
            </a:r>
            <a:r>
              <a:rPr lang="en-US" sz="2400" dirty="0" smtClean="0"/>
              <a:t> </a:t>
            </a:r>
            <a:r>
              <a:rPr lang="en-US" sz="2400" dirty="0" err="1" smtClean="0"/>
              <a:t>átfogó</a:t>
            </a:r>
            <a:r>
              <a:rPr lang="en-US" sz="2400" dirty="0" smtClean="0"/>
              <a:t> </a:t>
            </a:r>
            <a:r>
              <a:rPr lang="en-US" sz="2400" dirty="0" err="1" smtClean="0"/>
              <a:t>tudásmenedzsment</a:t>
            </a:r>
            <a:r>
              <a:rPr lang="en-US" sz="2400" dirty="0" smtClean="0"/>
              <a:t> </a:t>
            </a:r>
            <a:r>
              <a:rPr lang="en-US" sz="2400" dirty="0" err="1" smtClean="0"/>
              <a:t>rendszernek</a:t>
            </a:r>
            <a:r>
              <a:rPr lang="en-US" sz="2400" dirty="0" smtClean="0"/>
              <a:t>. </a:t>
            </a:r>
            <a:r>
              <a:rPr lang="en-US" sz="2400" dirty="0" err="1" smtClean="0"/>
              <a:t>Erőforrás</a:t>
            </a:r>
            <a:r>
              <a:rPr lang="en-US" sz="2400" dirty="0" smtClean="0"/>
              <a:t> </a:t>
            </a:r>
            <a:r>
              <a:rPr lang="en-US" sz="2400" dirty="0" err="1" smtClean="0"/>
              <a:t>menedzsment</a:t>
            </a:r>
            <a:r>
              <a:rPr lang="en-US" sz="2400" dirty="0" smtClean="0"/>
              <a:t> </a:t>
            </a:r>
            <a:r>
              <a:rPr lang="en-US" sz="2400" dirty="0" err="1" smtClean="0"/>
              <a:t>az</a:t>
            </a:r>
            <a:r>
              <a:rPr lang="en-US" sz="2400" dirty="0" smtClean="0"/>
              <a:t> </a:t>
            </a:r>
            <a:r>
              <a:rPr lang="en-US" sz="2400" dirty="0" err="1" smtClean="0"/>
              <a:t>összes</a:t>
            </a:r>
            <a:r>
              <a:rPr lang="en-US" sz="2400" dirty="0" smtClean="0"/>
              <a:t> </a:t>
            </a:r>
            <a:r>
              <a:rPr lang="en-US" sz="2400" dirty="0" err="1" smtClean="0"/>
              <a:t>projekt</a:t>
            </a:r>
            <a:r>
              <a:rPr lang="en-US" sz="2400" dirty="0" smtClean="0"/>
              <a:t> </a:t>
            </a:r>
            <a:r>
              <a:rPr lang="en-US" sz="2400" dirty="0" err="1" smtClean="0"/>
              <a:t>erőforrás</a:t>
            </a:r>
            <a:r>
              <a:rPr lang="en-US" sz="2400" dirty="0" smtClean="0"/>
              <a:t> </a:t>
            </a:r>
            <a:r>
              <a:rPr lang="en-US" sz="2400" dirty="0" err="1" smtClean="0"/>
              <a:t>részére</a:t>
            </a:r>
            <a:r>
              <a:rPr lang="en-US" sz="2400" dirty="0" smtClean="0"/>
              <a:t> </a:t>
            </a:r>
            <a:r>
              <a:rPr lang="en-US" sz="2400" dirty="0" err="1" smtClean="0"/>
              <a:t>megnyitva</a:t>
            </a:r>
            <a:r>
              <a:rPr lang="en-US" sz="2400" dirty="0" smtClean="0"/>
              <a:t>.</a:t>
            </a:r>
            <a:endParaRPr lang="en-US" sz="2400" dirty="0"/>
          </a:p>
        </p:txBody>
      </p:sp>
    </p:spTree>
    <p:extLst>
      <p:ext uri="{BB962C8B-B14F-4D97-AF65-F5344CB8AC3E}">
        <p14:creationId xmlns:p14="http://schemas.microsoft.com/office/powerpoint/2010/main" val="313764911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z="2800" dirty="0" smtClean="0"/>
              <a:t>Telepített szoftver vagy </a:t>
            </a:r>
            <a:r>
              <a:rPr lang="hu-HU" sz="2800" dirty="0" err="1" smtClean="0"/>
              <a:t>cloud</a:t>
            </a:r>
            <a:r>
              <a:rPr lang="hu-HU" sz="2800" dirty="0" smtClean="0"/>
              <a:t> szolgáltatás?</a:t>
            </a:r>
            <a:endParaRPr lang="hu-HU" sz="2800" dirty="0"/>
          </a:p>
        </p:txBody>
      </p:sp>
      <p:sp>
        <p:nvSpPr>
          <p:cNvPr id="3" name="Tartalom helye 2"/>
          <p:cNvSpPr>
            <a:spLocks noGrp="1"/>
          </p:cNvSpPr>
          <p:nvPr>
            <p:ph idx="1"/>
          </p:nvPr>
        </p:nvSpPr>
        <p:spPr>
          <a:xfrm>
            <a:off x="285750" y="1362074"/>
            <a:ext cx="8356600" cy="4850039"/>
          </a:xfrm>
        </p:spPr>
        <p:txBody>
          <a:bodyPr>
            <a:normAutofit fontScale="92500" lnSpcReduction="20000"/>
          </a:bodyPr>
          <a:lstStyle/>
          <a:p>
            <a:pPr marL="0" indent="0">
              <a:buNone/>
            </a:pPr>
            <a:r>
              <a:rPr lang="hu-HU" b="1" dirty="0" smtClean="0"/>
              <a:t>Érdemes megfontolni a </a:t>
            </a:r>
            <a:r>
              <a:rPr lang="hu-HU" b="1" dirty="0" err="1" smtClean="0"/>
              <a:t>cloud</a:t>
            </a:r>
            <a:r>
              <a:rPr lang="hu-HU" b="1" dirty="0" smtClean="0"/>
              <a:t> szolgáltatást:</a:t>
            </a:r>
          </a:p>
          <a:p>
            <a:r>
              <a:rPr lang="hu-HU" dirty="0" smtClean="0"/>
              <a:t>Alacsonyabb PPM érettségi szintnél</a:t>
            </a:r>
          </a:p>
          <a:p>
            <a:r>
              <a:rPr lang="hu-HU" dirty="0" smtClean="0"/>
              <a:t>Fokozatos bevezetésnél</a:t>
            </a:r>
          </a:p>
          <a:p>
            <a:r>
              <a:rPr lang="hu-HU" dirty="0" smtClean="0"/>
              <a:t>Azonnali folyamatautomatizálási és </a:t>
            </a:r>
            <a:br>
              <a:rPr lang="hu-HU" dirty="0" smtClean="0"/>
            </a:br>
            <a:r>
              <a:rPr lang="hu-HU" dirty="0" smtClean="0"/>
              <a:t>jelentéskészítési igény esetén</a:t>
            </a:r>
          </a:p>
          <a:p>
            <a:r>
              <a:rPr lang="hu-HU" dirty="0" smtClean="0"/>
              <a:t>Nem tervezi a közeljövőben a funkció visszaszervezését</a:t>
            </a:r>
          </a:p>
          <a:p>
            <a:r>
              <a:rPr lang="hu-HU" dirty="0" smtClean="0"/>
              <a:t>Gyorsan, akár 30 napon belül akar bevezetni IT PPM funkcionalitást</a:t>
            </a:r>
          </a:p>
          <a:p>
            <a:r>
              <a:rPr lang="hu-HU" dirty="0" smtClean="0"/>
              <a:t>Kis számú, 20-30 felhasználó használná a PPM szoftvert</a:t>
            </a:r>
          </a:p>
          <a:p>
            <a:r>
              <a:rPr lang="hu-HU" dirty="0" smtClean="0"/>
              <a:t>Kis költségvetés áll rendelkezésre vagy először pilot projektként vezetné be az IT PPM funkcionalitást</a:t>
            </a:r>
          </a:p>
          <a:p>
            <a:endParaRPr lang="hu-HU" dirty="0"/>
          </a:p>
        </p:txBody>
      </p:sp>
      <p:sp>
        <p:nvSpPr>
          <p:cNvPr id="4" name="Élőláb helye 3"/>
          <p:cNvSpPr>
            <a:spLocks noGrp="1"/>
          </p:cNvSpPr>
          <p:nvPr>
            <p:ph type="ftr" sz="quarter" idx="10"/>
          </p:nvPr>
        </p:nvSpPr>
        <p:spPr/>
        <p:txBody>
          <a:bodyPr/>
          <a:lstStyle/>
          <a:p>
            <a:pPr>
              <a:defRPr/>
            </a:pPr>
            <a:r>
              <a:rPr lang="en-US" smtClean="0"/>
              <a:t> </a:t>
            </a:r>
            <a:fld id="{6B94FA92-FD85-4028-8A65-25E5DEB3133D}" type="slidenum">
              <a:rPr lang="en-US" smtClean="0"/>
              <a:pPr>
                <a:defRPr/>
              </a:pPr>
              <a:t>5</a:t>
            </a:fld>
            <a:endParaRPr lang="en-US" dirty="0"/>
          </a:p>
        </p:txBody>
      </p:sp>
    </p:spTree>
    <p:extLst>
      <p:ext uri="{BB962C8B-B14F-4D97-AF65-F5344CB8AC3E}">
        <p14:creationId xmlns:p14="http://schemas.microsoft.com/office/powerpoint/2010/main" val="6668631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z="2800" dirty="0" smtClean="0"/>
              <a:t>Telepített szoftver vagy </a:t>
            </a:r>
            <a:r>
              <a:rPr lang="hu-HU" sz="2800" dirty="0" err="1" smtClean="0"/>
              <a:t>cloud</a:t>
            </a:r>
            <a:r>
              <a:rPr lang="hu-HU" sz="2800" dirty="0" smtClean="0"/>
              <a:t> szolgáltatás?</a:t>
            </a:r>
            <a:endParaRPr lang="hu-HU" sz="2800" dirty="0"/>
          </a:p>
        </p:txBody>
      </p:sp>
      <p:sp>
        <p:nvSpPr>
          <p:cNvPr id="3" name="Tartalom helye 2"/>
          <p:cNvSpPr>
            <a:spLocks noGrp="1"/>
          </p:cNvSpPr>
          <p:nvPr>
            <p:ph idx="1"/>
          </p:nvPr>
        </p:nvSpPr>
        <p:spPr>
          <a:xfrm>
            <a:off x="285750" y="1362074"/>
            <a:ext cx="8356600" cy="4850039"/>
          </a:xfrm>
        </p:spPr>
        <p:txBody>
          <a:bodyPr>
            <a:normAutofit fontScale="77500" lnSpcReduction="20000"/>
          </a:bodyPr>
          <a:lstStyle/>
          <a:p>
            <a:pPr marL="0" indent="0">
              <a:buNone/>
            </a:pPr>
            <a:r>
              <a:rPr lang="hu-HU" b="1" dirty="0" smtClean="0"/>
              <a:t>Érdemes megfontolni a telepített szoftvert:</a:t>
            </a:r>
          </a:p>
          <a:p>
            <a:r>
              <a:rPr lang="hu-HU" dirty="0"/>
              <a:t>T</a:t>
            </a:r>
            <a:r>
              <a:rPr lang="hu-HU" dirty="0" smtClean="0"/>
              <a:t>eljes kontrollt szeretne az IT PPM szoftver felett, </a:t>
            </a:r>
            <a:r>
              <a:rPr lang="hu-HU" dirty="0"/>
              <a:t>beleértve </a:t>
            </a:r>
            <a:r>
              <a:rPr lang="hu-HU" dirty="0" smtClean="0"/>
              <a:t>a bármikori kiszervezést, illetve visszaszervezést, testre szabást, konfigurálást és integrációt</a:t>
            </a:r>
          </a:p>
          <a:p>
            <a:r>
              <a:rPr lang="hu-HU" dirty="0" smtClean="0"/>
              <a:t>Nagyon érzékeny az adatvédelmi, illetve biztonsági kérdésekkel kapcsolatban</a:t>
            </a:r>
          </a:p>
          <a:p>
            <a:r>
              <a:rPr lang="hu-HU" dirty="0" smtClean="0"/>
              <a:t>Olyan robosztus, funkciógazdag IT PPM szoftvert akar bevezetni, amelyet csak ezek a szállítók képesek nyújtani</a:t>
            </a:r>
          </a:p>
          <a:p>
            <a:r>
              <a:rPr lang="hu-HU" dirty="0" smtClean="0"/>
              <a:t>Legalább a 3. PPM érettségi szinten van a szervezet, hol nagyszámú, akár több száz főnyi felhasználót kell kiszolgálnia a dedikált IT PPM rendszernek</a:t>
            </a:r>
          </a:p>
          <a:p>
            <a:r>
              <a:rPr lang="hu-HU" dirty="0" smtClean="0"/>
              <a:t>Megfelelő finanszírozással és erős menedzsment háttérrel rendelkezik a jelentős mértékű implementációhoz</a:t>
            </a:r>
          </a:p>
          <a:p>
            <a:r>
              <a:rPr lang="hu-HU" dirty="0" smtClean="0"/>
              <a:t>Meglévő stratégiai kapcsolattal rendelkezik valamelyik meghatározó szállítóval</a:t>
            </a:r>
          </a:p>
          <a:p>
            <a:endParaRPr lang="hu-HU" dirty="0" smtClean="0"/>
          </a:p>
        </p:txBody>
      </p:sp>
      <p:sp>
        <p:nvSpPr>
          <p:cNvPr id="4" name="Élőláb helye 3"/>
          <p:cNvSpPr>
            <a:spLocks noGrp="1"/>
          </p:cNvSpPr>
          <p:nvPr>
            <p:ph type="ftr" sz="quarter" idx="10"/>
          </p:nvPr>
        </p:nvSpPr>
        <p:spPr/>
        <p:txBody>
          <a:bodyPr/>
          <a:lstStyle/>
          <a:p>
            <a:pPr>
              <a:defRPr/>
            </a:pPr>
            <a:r>
              <a:rPr lang="en-US" smtClean="0"/>
              <a:t> </a:t>
            </a:r>
            <a:fld id="{6B94FA92-FD85-4028-8A65-25E5DEB3133D}" type="slidenum">
              <a:rPr lang="en-US" smtClean="0"/>
              <a:pPr>
                <a:defRPr/>
              </a:pPr>
              <a:t>6</a:t>
            </a:fld>
            <a:endParaRPr lang="en-US" dirty="0"/>
          </a:p>
        </p:txBody>
      </p:sp>
    </p:spTree>
    <p:extLst>
      <p:ext uri="{BB962C8B-B14F-4D97-AF65-F5344CB8AC3E}">
        <p14:creationId xmlns:p14="http://schemas.microsoft.com/office/powerpoint/2010/main" val="224573625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IT PPM </a:t>
            </a:r>
            <a:r>
              <a:rPr lang="hu-HU" dirty="0" err="1" smtClean="0"/>
              <a:t>szofver</a:t>
            </a:r>
            <a:r>
              <a:rPr lang="hu-HU" dirty="0" smtClean="0"/>
              <a:t> vásárlók két típusa</a:t>
            </a:r>
            <a:endParaRPr lang="hu-HU" dirty="0"/>
          </a:p>
        </p:txBody>
      </p:sp>
      <p:sp>
        <p:nvSpPr>
          <p:cNvPr id="3" name="Tartalom helye 2"/>
          <p:cNvSpPr>
            <a:spLocks noGrp="1"/>
          </p:cNvSpPr>
          <p:nvPr>
            <p:ph idx="1"/>
          </p:nvPr>
        </p:nvSpPr>
        <p:spPr/>
        <p:txBody>
          <a:bodyPr>
            <a:normAutofit fontScale="92500" lnSpcReduction="10000"/>
          </a:bodyPr>
          <a:lstStyle/>
          <a:p>
            <a:pPr marL="0" indent="0">
              <a:buNone/>
            </a:pPr>
            <a:r>
              <a:rPr lang="hu-HU" b="1" dirty="0" smtClean="0"/>
              <a:t>Végrehajtási szintű IT PPM ügyfél</a:t>
            </a:r>
          </a:p>
          <a:p>
            <a:r>
              <a:rPr lang="hu-HU" dirty="0" smtClean="0"/>
              <a:t>Projektmenedzserek, erőforrás menedzserek és csoporttagok</a:t>
            </a:r>
          </a:p>
          <a:p>
            <a:r>
              <a:rPr lang="hu-HU" dirty="0" smtClean="0"/>
              <a:t>A projekt végrehajtásával összefüggő taktikai részletek kezelésére keresnek projekt- és erőforrás-menedzsment eszközt</a:t>
            </a:r>
            <a:endParaRPr lang="hu-HU" dirty="0"/>
          </a:p>
          <a:p>
            <a:pPr marL="0" indent="0">
              <a:buNone/>
            </a:pPr>
            <a:r>
              <a:rPr lang="hu-HU" b="1" dirty="0" smtClean="0"/>
              <a:t>Projektportfolió szintű IT PPM ügyfél</a:t>
            </a:r>
          </a:p>
          <a:p>
            <a:r>
              <a:rPr lang="hu-HU" dirty="0" smtClean="0"/>
              <a:t>Portfoliómenedzserek, üzleti szponzorok, a irányító bizottságok és/vagy programirodák</a:t>
            </a:r>
          </a:p>
          <a:p>
            <a:r>
              <a:rPr lang="hu-HU" dirty="0" smtClean="0"/>
              <a:t>A projektekkel összefüggő döntési keretrendszerek létrehozásában érdekeltek</a:t>
            </a:r>
            <a:endParaRPr lang="hu-HU" dirty="0"/>
          </a:p>
        </p:txBody>
      </p:sp>
    </p:spTree>
    <p:extLst>
      <p:ext uri="{BB962C8B-B14F-4D97-AF65-F5344CB8AC3E}">
        <p14:creationId xmlns:p14="http://schemas.microsoft.com/office/powerpoint/2010/main" val="109196467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IT PPM szoftverek és agilis módszertanok</a:t>
            </a:r>
            <a:endParaRPr lang="hu-HU" dirty="0"/>
          </a:p>
        </p:txBody>
      </p:sp>
      <p:sp>
        <p:nvSpPr>
          <p:cNvPr id="3" name="Tartalom helye 2"/>
          <p:cNvSpPr>
            <a:spLocks noGrp="1"/>
          </p:cNvSpPr>
          <p:nvPr>
            <p:ph idx="1"/>
          </p:nvPr>
        </p:nvSpPr>
        <p:spPr/>
        <p:txBody>
          <a:bodyPr/>
          <a:lstStyle/>
          <a:p>
            <a:r>
              <a:rPr lang="hu-HU" dirty="0" smtClean="0"/>
              <a:t>Olyan szoftvert érdemes választani, </a:t>
            </a:r>
            <a:r>
              <a:rPr lang="hu-HU" smtClean="0"/>
              <a:t>amely alkalmazkodik az </a:t>
            </a:r>
            <a:r>
              <a:rPr lang="hu-HU" dirty="0" smtClean="0"/>
              <a:t>agilis fejlesztési keretrendszerhez, és nem fordítva</a:t>
            </a:r>
          </a:p>
          <a:p>
            <a:r>
              <a:rPr lang="hu-HU" dirty="0" smtClean="0"/>
              <a:t>A legtöbb IT PPM szállító nem támogatja teljes mértékben a PPM folyamatok és az agilis fejlesztési folyamatok integrációját</a:t>
            </a:r>
          </a:p>
          <a:p>
            <a:r>
              <a:rPr lang="hu-HU" dirty="0" smtClean="0"/>
              <a:t>Ugyanakkor egyre több olyan előre konfigurált IT PPM alkalmazás létezik, amely támogatja az agilis fejlesztéshez szükséges csoportmunkát, kommunikációt és a projekt portfolió szintű jelentéskészítést</a:t>
            </a:r>
            <a:endParaRPr lang="hu-HU" dirty="0"/>
          </a:p>
        </p:txBody>
      </p:sp>
      <p:sp>
        <p:nvSpPr>
          <p:cNvPr id="4" name="Élőláb helye 3"/>
          <p:cNvSpPr>
            <a:spLocks noGrp="1"/>
          </p:cNvSpPr>
          <p:nvPr>
            <p:ph type="ftr" sz="quarter" idx="10"/>
          </p:nvPr>
        </p:nvSpPr>
        <p:spPr/>
        <p:txBody>
          <a:bodyPr/>
          <a:lstStyle/>
          <a:p>
            <a:pPr>
              <a:defRPr/>
            </a:pPr>
            <a:r>
              <a:rPr lang="en-US" smtClean="0"/>
              <a:t> </a:t>
            </a:r>
            <a:fld id="{6B94FA92-FD85-4028-8A65-25E5DEB3133D}" type="slidenum">
              <a:rPr lang="en-US" smtClean="0"/>
              <a:pPr>
                <a:defRPr/>
              </a:pPr>
              <a:t>8</a:t>
            </a:fld>
            <a:endParaRPr lang="en-US" dirty="0"/>
          </a:p>
        </p:txBody>
      </p:sp>
    </p:spTree>
    <p:extLst>
      <p:ext uri="{BB962C8B-B14F-4D97-AF65-F5344CB8AC3E}">
        <p14:creationId xmlns:p14="http://schemas.microsoft.com/office/powerpoint/2010/main" val="1288316180"/>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blank">
  <a:themeElements>
    <a:clrScheme name="Gartner">
      <a:dk1>
        <a:srgbClr val="000000"/>
      </a:dk1>
      <a:lt1>
        <a:srgbClr val="FFFFFF"/>
      </a:lt1>
      <a:dk2>
        <a:srgbClr val="FFFFFF"/>
      </a:dk2>
      <a:lt2>
        <a:srgbClr val="CDCDCD"/>
      </a:lt2>
      <a:accent1>
        <a:srgbClr val="00529B"/>
      </a:accent1>
      <a:accent2>
        <a:srgbClr val="6E96D5"/>
      </a:accent2>
      <a:accent3>
        <a:srgbClr val="B9D0DC"/>
      </a:accent3>
      <a:accent4>
        <a:srgbClr val="374B6A"/>
      </a:accent4>
      <a:accent5>
        <a:srgbClr val="969696"/>
      </a:accent5>
      <a:accent6>
        <a:srgbClr val="CDCDCD"/>
      </a:accent6>
      <a:hlink>
        <a:srgbClr val="FF9900"/>
      </a:hlink>
      <a:folHlink>
        <a:srgbClr val="92D050"/>
      </a:folHlink>
    </a:clrScheme>
    <a:fontScheme name="Gartner">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6E96D5"/>
        </a:solidFill>
        <a:ln w="12700" cap="flat" cmpd="sng" algn="ctr">
          <a:noFill/>
          <a:prstDash val="solid"/>
          <a:round/>
          <a:headEnd type="none" w="med" len="med"/>
          <a:tailEnd type="none" w="med" len="med"/>
        </a:ln>
        <a:effectLst/>
      </a:spPr>
      <a:bodyPr vert="horz" wrap="none" lIns="91440" tIns="45720" rIns="91440" bIns="45720" numCol="1" rtlCol="0" anchor="ctr" anchorCtr="0" compatLnSpc="1">
        <a:prstTxWarp prst="textNoShape">
          <a:avLst/>
        </a:prstTxWarp>
        <a:no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sz="1800" b="0" i="0" u="none" strike="noStrike" cap="none" normalizeH="0" baseline="0" smtClean="0">
            <a:ln>
              <a:noFill/>
            </a:ln>
            <a:solidFill>
              <a:schemeClr val="tx1"/>
            </a:solidFill>
            <a:effectLst/>
            <a:latin typeface="Arial" charset="0"/>
          </a:defRPr>
        </a:defPPr>
      </a:lstStyle>
    </a:spDef>
    <a:lnDef>
      <a:spPr bwMode="auto">
        <a:solidFill>
          <a:srgbClr val="00529B"/>
        </a:solidFill>
        <a:ln w="12700" cap="flat" cmpd="sng" algn="ctr">
          <a:solidFill>
            <a:schemeClr val="tx1"/>
          </a:solidFill>
          <a:prstDash val="solid"/>
          <a:round/>
          <a:headEnd type="none" w="med" len="med"/>
          <a:tailEnd type="none" w="lg" len="lg"/>
        </a:ln>
        <a:effectLst/>
      </a:spPr>
      <a:bodyPr/>
      <a:lstStyle/>
    </a:lnDef>
  </a:objectDefaults>
  <a:extraClrSchemeLst/>
  <a:custClrLst>
    <a:custClr name="Blue 1">
      <a:srgbClr val="6E96D5"/>
    </a:custClr>
    <a:custClr name="Blue 2">
      <a:srgbClr val="00529B"/>
    </a:custClr>
    <a:custClr name="Light Green">
      <a:srgbClr val="99CC00"/>
    </a:custClr>
    <a:custClr name="Orange">
      <a:srgbClr val="FF9900"/>
    </a:custClr>
    <a:custClr name="Yellow">
      <a:srgbClr val="FFFF66"/>
    </a:custClr>
    <a:custClr name="Light Gray">
      <a:srgbClr val="CDCDCD"/>
    </a:custClr>
    <a:custClr name="Dark Green">
      <a:srgbClr val="336600"/>
    </a:custClr>
    <a:custClr name="Dark Gray">
      <a:srgbClr val="969696"/>
    </a:custClr>
    <a:custClr name="Purple">
      <a:srgbClr val="993366"/>
    </a:custClr>
    <a:custClr name="Dark Red">
      <a:srgbClr val="AC0000"/>
    </a:custClr>
    <a:custClr name="Red">
      <a:srgbClr val="FF0000"/>
    </a:custClr>
    <a:custClr name="Red 50%">
      <a:srgbClr val="FFAAAA"/>
    </a:custClr>
    <a:custClr name="Light Green 50%">
      <a:srgbClr val="CDE678"/>
    </a:custClr>
    <a:custClr name="Orange 50%">
      <a:srgbClr val="FFE164"/>
    </a:custClr>
    <a:custClr name="Blue 3">
      <a:srgbClr val="B9D0DC"/>
    </a:custClr>
    <a:custClr name="Blue 4">
      <a:srgbClr val="374B6A"/>
    </a:custClr>
  </a:custClr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0033CC"/>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22</Pages>
  <Words>2239</Words>
  <Application>Microsoft Office PowerPoint</Application>
  <PresentationFormat>Diavetítés a képernyőre (4:3 oldalarány)</PresentationFormat>
  <Paragraphs>233</Paragraphs>
  <Slides>18</Slides>
  <Notes>14</Notes>
  <HiddenSlides>0</HiddenSlides>
  <MMClips>0</MMClips>
  <ScaleCrop>false</ScaleCrop>
  <HeadingPairs>
    <vt:vector size="4" baseType="variant">
      <vt:variant>
        <vt:lpstr>Téma</vt:lpstr>
      </vt:variant>
      <vt:variant>
        <vt:i4>1</vt:i4>
      </vt:variant>
      <vt:variant>
        <vt:lpstr>Diacímek</vt:lpstr>
      </vt:variant>
      <vt:variant>
        <vt:i4>18</vt:i4>
      </vt:variant>
    </vt:vector>
  </HeadingPairs>
  <TitlesOfParts>
    <vt:vector size="19" baseType="lpstr">
      <vt:lpstr>blank</vt:lpstr>
      <vt:lpstr>PPM szoftver trendek</vt:lpstr>
      <vt:lpstr>A PPM érettségi modell (Maturity Model) dimenziói</vt:lpstr>
      <vt:lpstr>A PPM érettségi modell 5 szintje</vt:lpstr>
      <vt:lpstr>ITScore PPM — átlagos értékek</vt:lpstr>
      <vt:lpstr>A PPM érettségi modell 5 szintje (technológia)</vt:lpstr>
      <vt:lpstr>Telepített szoftver vagy cloud szolgáltatás?</vt:lpstr>
      <vt:lpstr>Telepített szoftver vagy cloud szolgáltatás?</vt:lpstr>
      <vt:lpstr>IT PPM szofver vásárlók két típusa</vt:lpstr>
      <vt:lpstr>IT PPM szoftverek és agilis módszertanok</vt:lpstr>
      <vt:lpstr>IT PPM szoftverek és a közösségi szolgáltatások</vt:lpstr>
      <vt:lpstr>IT PPM szoftverek és mobil támogatás</vt:lpstr>
      <vt:lpstr>Piaci életciklus</vt:lpstr>
      <vt:lpstr>MarketScope</vt:lpstr>
      <vt:lpstr>Magic Quadrant</vt:lpstr>
      <vt:lpstr>Magic Quadrant for Cloud-Based IT Project and Portfolio Management Services</vt:lpstr>
      <vt:lpstr>MarketScope for IT Project and Portfolio Management Software Applications</vt:lpstr>
      <vt:lpstr>Ajánlott Gartner elemzések</vt:lpstr>
      <vt:lpstr>PowerPoint bemutató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
  <cp:lastModifiedBy/>
  <cp:revision>34</cp:revision>
  <cp:lastPrinted>2001-12-21T16:48:17Z</cp:lastPrinted>
  <dcterms:created xsi:type="dcterms:W3CDTF">2011-09-16T18:57:23Z</dcterms:created>
  <dcterms:modified xsi:type="dcterms:W3CDTF">2013-10-22T09:29:01Z</dcterms:modified>
</cp:coreProperties>
</file>