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633" r:id="rId2"/>
    <p:sldId id="629" r:id="rId3"/>
    <p:sldId id="634" r:id="rId4"/>
    <p:sldId id="631" r:id="rId5"/>
    <p:sldId id="635" r:id="rId6"/>
    <p:sldId id="637" r:id="rId7"/>
    <p:sldId id="630" r:id="rId8"/>
  </p:sldIdLst>
  <p:sldSz cx="9144000" cy="6858000" type="screen4x3"/>
  <p:notesSz cx="6708775" cy="9853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4">
          <p15:clr>
            <a:srgbClr val="A4A3A4"/>
          </p15:clr>
        </p15:guide>
        <p15:guide id="2" pos="211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488"/>
    <a:srgbClr val="56688A"/>
    <a:srgbClr val="51B7D3"/>
    <a:srgbClr val="66CCFF"/>
    <a:srgbClr val="CCECFF"/>
    <a:srgbClr val="FF0000"/>
    <a:srgbClr val="0066CC"/>
    <a:srgbClr val="0099FF"/>
    <a:srgbClr val="80808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éma alapján készült stílus 1 – 6. jelölőszín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6" autoAdjust="0"/>
    <p:restoredTop sz="91543" autoAdjust="0"/>
  </p:normalViewPr>
  <p:slideViewPr>
    <p:cSldViewPr>
      <p:cViewPr>
        <p:scale>
          <a:sx n="100" d="100"/>
          <a:sy n="100" d="100"/>
        </p:scale>
        <p:origin x="-462" y="-72"/>
      </p:cViewPr>
      <p:guideLst>
        <p:guide orient="horz" pos="2205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10" d="100"/>
        <a:sy n="110" d="100"/>
      </p:scale>
      <p:origin x="0" y="-510"/>
    </p:cViewPr>
  </p:sorterViewPr>
  <p:notesViewPr>
    <p:cSldViewPr>
      <p:cViewPr>
        <p:scale>
          <a:sx n="50" d="100"/>
          <a:sy n="50" d="100"/>
        </p:scale>
        <p:origin x="-3168" y="-468"/>
      </p:cViewPr>
      <p:guideLst>
        <p:guide orient="horz" pos="3104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994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 algn="ctr">
              <a:defRPr/>
            </a:pPr>
            <a:r>
              <a:rPr lang="hu-HU" dirty="0" smtClean="0"/>
              <a:t>Magyar Projektmenedzsment Szövetség</a:t>
            </a:r>
          </a:p>
          <a:p>
            <a:pPr algn="ctr">
              <a:defRPr/>
            </a:pPr>
            <a:r>
              <a:rPr lang="hu-HU" dirty="0" smtClean="0"/>
              <a:t>Közgyűlés</a:t>
            </a:r>
          </a:p>
          <a:p>
            <a:pPr algn="ctr">
              <a:defRPr/>
            </a:pPr>
            <a:r>
              <a:rPr lang="hu-HU" dirty="0" smtClean="0"/>
              <a:t>2012.04.25.</a:t>
            </a:r>
            <a:endParaRPr lang="hu-HU" dirty="0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410"/>
            <a:ext cx="2907336" cy="49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9940" y="9358410"/>
            <a:ext cx="2907336" cy="49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fld id="{A8345C73-07FF-456F-81AD-074FF8518CB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pic>
        <p:nvPicPr>
          <p:cNvPr id="6" name="Kép 5" descr="PMSZ_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81" y="212544"/>
            <a:ext cx="967246" cy="4744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100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144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4104" y="4679969"/>
            <a:ext cx="4920568" cy="443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 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4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1440" y="935994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fld id="{138DEF6C-A6B3-442F-AE1F-0D063B872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87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8DEF6C-A6B3-442F-AE1F-0D063B872C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6F8E3F-6AD8-49DA-AF2D-5339648B82D0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8927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200" b="0" kern="1200" dirty="0" smtClean="0">
                <a:solidFill>
                  <a:srgbClr val="214488"/>
                </a:solidFill>
                <a:latin typeface="Times New Roman" pitchFamily="18" charset="0"/>
                <a:ea typeface="+mn-ea"/>
                <a:cs typeface="+mn-cs"/>
              </a:rPr>
              <a:t>Ha esetleg valaki az elmúlt 5-10 évet egy Amazonas</a:t>
            </a:r>
            <a:r>
              <a:rPr lang="hu-HU" sz="1200" b="0" kern="1200" baseline="0" dirty="0" smtClean="0">
                <a:solidFill>
                  <a:srgbClr val="214488"/>
                </a:solidFill>
                <a:latin typeface="Times New Roman" pitchFamily="18" charset="0"/>
                <a:ea typeface="+mn-ea"/>
                <a:cs typeface="+mn-cs"/>
              </a:rPr>
              <a:t> menti expedíción töltötte. </a:t>
            </a:r>
            <a:r>
              <a:rPr lang="hu-HU" sz="1200" b="0" kern="1200" baseline="0" dirty="0" smtClean="0">
                <a:solidFill>
                  <a:srgbClr val="214488"/>
                </a:solidFill>
                <a:latin typeface="Times New Roman" pitchFamily="18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endParaRPr lang="hu-HU" sz="1200" b="0" kern="1200" dirty="0" smtClean="0">
              <a:solidFill>
                <a:srgbClr val="214488"/>
              </a:solidFill>
              <a:latin typeface="Times New Roman" pitchFamily="18" charset="0"/>
              <a:ea typeface="+mn-ea"/>
              <a:cs typeface="+mn-cs"/>
            </a:endParaRPr>
          </a:p>
          <a:p>
            <a:endParaRPr lang="hu-H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200" b="1" dirty="0" smtClean="0"/>
              <a:t>Software-as-a-Service (SaaS)</a:t>
            </a:r>
            <a:r>
              <a:rPr lang="hu-HU" sz="1200" dirty="0" smtClean="0"/>
              <a:t>: „szoftver mint szolgáltatás”, egy szoftverszolgáltatási modell, amelyben egy központi, távoli környezetben futó szoftvert a felhasználók az interneten keresztül érhetnek el. A felhasználó a szoftvert nem vásárolja meg, hanem bérleti díjat fizet érte.</a:t>
            </a:r>
          </a:p>
          <a:p>
            <a:endParaRPr lang="hu-H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200" b="1" smtClean="0"/>
              <a:t>Cloud Computing</a:t>
            </a:r>
            <a:r>
              <a:rPr lang="hu-HU" sz="1200" smtClean="0"/>
              <a:t>: informatikai közmű, infrastruktúra,</a:t>
            </a:r>
            <a:r>
              <a:rPr lang="hu-HU" sz="1200" baseline="0" smtClean="0"/>
              <a:t> platform, alkalmazás szolgáltatásként való nyújtása</a:t>
            </a:r>
            <a:endParaRPr lang="hu-HU" sz="1200" b="1" smtClean="0"/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8DEF6C-A6B3-442F-AE1F-0D063B872C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13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8DEF6C-A6B3-442F-AE1F-0D063B872CC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8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6F8E3F-6AD8-49DA-AF2D-5339648B82D0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892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hu-HU" dirty="0" smtClean="0"/>
              <a:t>Mintacím </a:t>
            </a:r>
            <a:r>
              <a:rPr lang="hu-HU" dirty="0"/>
              <a:t>szerkesztése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hu-HU"/>
              <a:t>Alcím mintájának szerkesztése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733800" y="260350"/>
            <a:ext cx="5181600" cy="156845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533400" y="1916113"/>
            <a:ext cx="8382000" cy="4419600"/>
          </a:xfrm>
        </p:spPr>
        <p:txBody>
          <a:bodyPr/>
          <a:lstStyle/>
          <a:p>
            <a:pPr lvl="0"/>
            <a:endParaRPr lang="hu-H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115C-B887-45FB-AAD8-6D30E86D194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713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 userDrawn="1"/>
        </p:nvSpPr>
        <p:spPr bwMode="auto">
          <a:xfrm>
            <a:off x="357188" y="1285875"/>
            <a:ext cx="864393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hu-HU" sz="3000" b="0" kern="0" dirty="0">
              <a:solidFill>
                <a:srgbClr val="21448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4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80121-1307-4229-9E10-C028BAD007B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384BF-90E6-4EE6-AEB2-4534D14AFA3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Font typeface="Wingdings" pitchFamily="2" charset="2"/>
              <a:buChar char="§"/>
              <a:defRPr/>
            </a:lvl2pPr>
            <a:lvl4pPr>
              <a:buFont typeface="Arial" pitchFamily="34" charset="0"/>
              <a:buChar char="•"/>
              <a:defRPr/>
            </a:lvl4pPr>
          </a:lstStyle>
          <a:p>
            <a:pPr lvl="0"/>
            <a:endParaRPr lang="hu-H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B8A00-B096-47BF-9616-0DEDB724D05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C7360-CA10-4496-8F24-B86368BC0E2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3400" y="1916113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1916113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1C8C7-BDA0-4689-949A-C3297B5767A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E5992-6112-40F4-BB0D-F1B55B9B316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A094-7CDD-4775-AC2B-452696EBE59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67744" y="260350"/>
            <a:ext cx="6647656" cy="792386"/>
          </a:xfrm>
        </p:spPr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533400" y="1916113"/>
            <a:ext cx="4114800" cy="4419600"/>
          </a:xfrm>
        </p:spPr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1916113"/>
            <a:ext cx="4114800" cy="44196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CEB0-7B59-4B8E-A491-A3A13ECA9A1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25" y="142875"/>
            <a:ext cx="6858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Ez legyen a cím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357313"/>
            <a:ext cx="8501062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szöveg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6713" y="6453188"/>
            <a:ext cx="17049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HFruti"/>
              </a:defRPr>
            </a:lvl1pPr>
          </a:lstStyle>
          <a:p>
            <a:pPr>
              <a:defRPr/>
            </a:pPr>
            <a:r>
              <a:rPr lang="hu-HU" smtClean="0"/>
              <a:t>2013.04.24.</a:t>
            </a:r>
            <a:endParaRPr lang="hu-HU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3125" y="6453188"/>
            <a:ext cx="51435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hu-HU"/>
              <a:t>PMSz Közgyűlés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53188"/>
            <a:ext cx="164306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j-lt"/>
                <a:cs typeface="+mn-cs"/>
              </a:defRPr>
            </a:lvl1pPr>
          </a:lstStyle>
          <a:p>
            <a:pPr>
              <a:defRPr/>
            </a:pPr>
            <a:fld id="{AC1A2BA3-E2B6-4850-AB31-BE9EB7ED672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61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" name="Rectangle 1"/>
          <p:cNvSpPr/>
          <p:nvPr/>
        </p:nvSpPr>
        <p:spPr>
          <a:xfrm>
            <a:off x="251520" y="316739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/>
              <a:t>A rendezvény arany fokozatú szponzorai az:</a:t>
            </a:r>
            <a:endParaRPr lang="hu-HU" sz="2000" dirty="0"/>
          </a:p>
          <a:p>
            <a:pPr algn="ctr"/>
            <a:r>
              <a:rPr lang="hu-HU" sz="2000" b="1" dirty="0"/>
              <a:t>IBM, Microsoft Magyarország, Provice Kft.</a:t>
            </a:r>
            <a:endParaRPr lang="hu-HU" sz="2000" dirty="0"/>
          </a:p>
        </p:txBody>
      </p:sp>
      <p:pic>
        <p:nvPicPr>
          <p:cNvPr id="1026" name="Picture 2" descr="http://www.pmsz.hu/system/files/ibm_logo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128"/>
            <a:ext cx="188999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msz.hu/system/files/micrsoft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128"/>
            <a:ext cx="317454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msz.hu/system/files/provice_logo_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128"/>
            <a:ext cx="204444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601924" y="4542219"/>
            <a:ext cx="59401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rendezvény ezüst fokozatú szponzora a: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Control Expert Kft.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036" name="Picture 12" descr="http://www.pmsz.hu/system/files/pce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108227"/>
            <a:ext cx="2592288" cy="5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55172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b="1" dirty="0">
                <a:cs typeface="Times New Roman" panose="02020603050405020304" pitchFamily="18" charset="0"/>
              </a:rPr>
              <a:t>Stratégiai partnerünk a:</a:t>
            </a:r>
            <a:br>
              <a:rPr lang="hu-HU" sz="1600" b="1" dirty="0">
                <a:cs typeface="Times New Roman" panose="02020603050405020304" pitchFamily="18" charset="0"/>
              </a:rPr>
            </a:br>
            <a:r>
              <a:rPr lang="hu-HU" sz="1600" b="1" dirty="0" smtClean="0">
                <a:cs typeface="Times New Roman" panose="02020603050405020304" pitchFamily="18" charset="0"/>
              </a:rPr>
              <a:t>PMI </a:t>
            </a:r>
            <a:r>
              <a:rPr lang="hu-HU" sz="1600" b="1" dirty="0">
                <a:cs typeface="Times New Roman" panose="02020603050405020304" pitchFamily="18" charset="0"/>
              </a:rPr>
              <a:t>Budapest, Magyar Tagozat</a:t>
            </a:r>
            <a:endParaRPr lang="hu-HU" sz="1600" dirty="0">
              <a:cs typeface="Times New Roman" panose="02020603050405020304" pitchFamily="18" charset="0"/>
            </a:endParaRPr>
          </a:p>
        </p:txBody>
      </p:sp>
      <p:pic>
        <p:nvPicPr>
          <p:cNvPr id="1040" name="Picture 16" descr="http://www.pmsz.hu/system/files/pm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23" y="6093296"/>
            <a:ext cx="1927290" cy="70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1201976"/>
            <a:ext cx="8640960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hu-H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20. PMSZ Körkapcsolás</a:t>
            </a:r>
          </a:p>
          <a:p>
            <a:pPr algn="ctr"/>
            <a:r>
              <a:rPr lang="hu-H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Aki </a:t>
            </a:r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kimarad, az lemarad?! </a:t>
            </a:r>
            <a:endParaRPr lang="hu-H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Projekt-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Program- és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Portfóliómenedzsment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Alkalmazások 2013</a:t>
            </a:r>
            <a:endParaRPr lang="hu-H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Program</a:t>
            </a:r>
            <a:endParaRPr lang="hu-HU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53586"/>
              </p:ext>
            </p:extLst>
          </p:nvPr>
        </p:nvGraphicFramePr>
        <p:xfrm>
          <a:off x="296525" y="1313765"/>
          <a:ext cx="8550951" cy="4754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5121"/>
                <a:gridCol w="5278546"/>
                <a:gridCol w="2547284"/>
              </a:tblGrid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09:00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Köszöntő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Cserna József, IPMA A</a:t>
                      </a:r>
                      <a:endParaRPr lang="hu-HU" sz="1800" dirty="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PMSZ </a:t>
                      </a:r>
                      <a:r>
                        <a:rPr lang="hu-HU" sz="1600" dirty="0" smtClean="0">
                          <a:effectLst/>
                        </a:rPr>
                        <a:t>elnök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effectLst/>
                        </a:rPr>
                        <a:t>09:20</a:t>
                      </a:r>
                      <a:endParaRPr lang="hu-HU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hu-H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Bevezető, fogalmi tisztázás</a:t>
                      </a:r>
                      <a:endParaRPr lang="hu-H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Sárközi László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PMSZ elnökhelyettes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09:35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effectLst/>
                        </a:rPr>
                        <a:t>Körkapcsolás 1. kör: </a:t>
                      </a:r>
                      <a:r>
                        <a:rPr lang="hu-HU" sz="1800" b="1" dirty="0" smtClean="0">
                          <a:effectLst/>
                        </a:rPr>
                        <a:t>Alkalmazásbemutatók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12:35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Ebédszünet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hu-HU" sz="3200" dirty="0"/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13:35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effectLst/>
                        </a:rPr>
                        <a:t>Piaci áttekintés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Gartner Group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14:10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effectLst/>
                        </a:rPr>
                        <a:t>Körkapcsolás 2. kör</a:t>
                      </a:r>
                      <a:r>
                        <a:rPr lang="hu-HU" sz="1800" b="1" dirty="0" smtClean="0">
                          <a:effectLst/>
                        </a:rPr>
                        <a:t>: Esettanulmányok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16:15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</a:rPr>
                        <a:t>Körkapcsolás 3. </a:t>
                      </a:r>
                      <a:r>
                        <a:rPr lang="hu-HU" sz="1800" b="1" dirty="0" smtClean="0">
                          <a:effectLst/>
                        </a:rPr>
                        <a:t>kör: Kerekasztal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előadók,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Résztvevő hallgatóság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17:05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Sorsolás, zárás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 </a:t>
                      </a:r>
                      <a:endParaRPr lang="hu-H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32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5815" y="142875"/>
            <a:ext cx="6085309" cy="928688"/>
          </a:xfrm>
        </p:spPr>
        <p:txBody>
          <a:bodyPr/>
          <a:lstStyle/>
          <a:p>
            <a:r>
              <a:rPr lang="hu-HU" dirty="0" smtClean="0"/>
              <a:t>Felkért Előadóink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296525" y="1354698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sz="2200" dirty="0" smtClean="0">
                <a:latin typeface="+mj-lt"/>
              </a:rPr>
              <a:t>1. kör: </a:t>
            </a:r>
            <a:r>
              <a:rPr lang="hu-HU" sz="2000" dirty="0" smtClean="0">
                <a:latin typeface="+mj-lt"/>
              </a:rPr>
              <a:t>Alkalmazásbemutatók</a:t>
            </a:r>
          </a:p>
          <a:p>
            <a:pPr lvl="0"/>
            <a:endParaRPr lang="hu-HU" sz="2200" dirty="0" smtClean="0">
              <a:solidFill>
                <a:srgbClr val="0066CC"/>
              </a:solidFill>
              <a:latin typeface="+mj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rgbClr val="0066CC"/>
                </a:solidFill>
                <a:latin typeface="+mj-lt"/>
              </a:rPr>
              <a:t>Preisinger Balázs</a:t>
            </a:r>
            <a:r>
              <a:rPr lang="hu-HU" sz="2200" dirty="0">
                <a:latin typeface="+mj-lt"/>
              </a:rPr>
              <a:t>, Rational Brand Manager for Central, IBM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Nagy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Levente</a:t>
            </a:r>
            <a:r>
              <a:rPr lang="hu-HU" sz="2200" dirty="0">
                <a:latin typeface="+mj-lt"/>
              </a:rPr>
              <a:t>, Information Worker Business Group Lead, Microsoft </a:t>
            </a:r>
            <a:r>
              <a:rPr lang="hu-HU" sz="2200" dirty="0" smtClean="0">
                <a:latin typeface="+mj-lt"/>
              </a:rPr>
              <a:t>Magyarország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rgbClr val="0066CC"/>
                </a:solidFill>
                <a:latin typeface="+mj-lt"/>
              </a:rPr>
              <a:t>Haffner Péter</a:t>
            </a:r>
            <a:r>
              <a:rPr lang="hu-HU" sz="2200" dirty="0">
                <a:latin typeface="+mj-lt"/>
              </a:rPr>
              <a:t>, Ügyvezető, Projekt controlling üzletág igazgató, Project Control Expert Kft.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Varga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Zoltán Barna</a:t>
            </a:r>
            <a:r>
              <a:rPr lang="hu-HU" sz="2200" dirty="0">
                <a:latin typeface="+mj-lt"/>
              </a:rPr>
              <a:t>, Projektmenedzser, Szolgáltatások Üzletág HP, </a:t>
            </a:r>
            <a:r>
              <a:rPr lang="hu-HU" sz="2200" dirty="0" smtClean="0">
                <a:latin typeface="+mj-lt"/>
              </a:rPr>
              <a:t>és </a:t>
            </a: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Imrik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Marcell</a:t>
            </a:r>
            <a:r>
              <a:rPr lang="hu-HU" sz="2200" dirty="0">
                <a:latin typeface="+mj-lt"/>
              </a:rPr>
              <a:t>, PPM tanácsadó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Veréb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Elemér</a:t>
            </a:r>
            <a:r>
              <a:rPr lang="hu-HU" sz="2200" dirty="0">
                <a:latin typeface="+mj-lt"/>
              </a:rPr>
              <a:t>, Ügyvezető, Provice Kft</a:t>
            </a:r>
            <a:r>
              <a:rPr lang="hu-HU" sz="2200" dirty="0" smtClean="0">
                <a:latin typeface="+mj-lt"/>
              </a:rPr>
              <a:t>.</a:t>
            </a:r>
            <a:endParaRPr lang="hu-HU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45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60" y="179639"/>
            <a:ext cx="5670630" cy="945105"/>
          </a:xfrm>
        </p:spPr>
        <p:txBody>
          <a:bodyPr/>
          <a:lstStyle/>
          <a:p>
            <a:r>
              <a:rPr lang="hu-HU" dirty="0"/>
              <a:t>Néhány Fogalom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86454"/>
          </a:xfrm>
        </p:spPr>
        <p:txBody>
          <a:bodyPr/>
          <a:lstStyle/>
          <a:p>
            <a:r>
              <a:rPr lang="hu-HU" sz="2000" b="1" dirty="0">
                <a:latin typeface="+mj-lt"/>
                <a:cs typeface="Arial" panose="020B0604020202020204" pitchFamily="34" charset="0"/>
              </a:rPr>
              <a:t>Projekt-, Program- és Portfóliómenedzsment </a:t>
            </a:r>
            <a:r>
              <a:rPr lang="hu-HU" sz="2000" b="1" dirty="0" smtClean="0">
                <a:latin typeface="+mj-lt"/>
                <a:cs typeface="Arial" panose="020B0604020202020204" pitchFamily="34" charset="0"/>
              </a:rPr>
              <a:t>Szoftver</a:t>
            </a:r>
            <a:r>
              <a:rPr lang="hu-HU" sz="2000" dirty="0" smtClean="0">
                <a:latin typeface="+mj-lt"/>
                <a:cs typeface="Arial" panose="020B0604020202020204" pitchFamily="34" charset="0"/>
              </a:rPr>
              <a:t>: a legegyszerűbbtől a legbonyolultabbig</a:t>
            </a:r>
            <a:endParaRPr lang="hu-HU" sz="2000" b="1" dirty="0" smtClean="0">
              <a:latin typeface="+mj-lt"/>
              <a:cs typeface="Arial" panose="020B0604020202020204" pitchFamily="34" charset="0"/>
            </a:endParaRPr>
          </a:p>
          <a:p>
            <a:r>
              <a:rPr lang="hu-HU" sz="2000" b="1" dirty="0" smtClean="0">
                <a:latin typeface="+mj-lt"/>
              </a:rPr>
              <a:t>Software-as-a-Service (SaaS)</a:t>
            </a:r>
            <a:r>
              <a:rPr lang="hu-HU" sz="2000" dirty="0" smtClean="0">
                <a:latin typeface="+mj-lt"/>
              </a:rPr>
              <a:t>: </a:t>
            </a:r>
            <a:r>
              <a:rPr lang="hu-HU" sz="2000" i="1" dirty="0" smtClean="0">
                <a:latin typeface="+mj-lt"/>
              </a:rPr>
              <a:t>„szoftver mint szolgáltatás”</a:t>
            </a:r>
            <a:r>
              <a:rPr lang="hu-HU" sz="2000" dirty="0" smtClean="0">
                <a:latin typeface="+mj-lt"/>
              </a:rPr>
              <a:t>, egy szoftverszolgáltatási modell</a:t>
            </a:r>
          </a:p>
          <a:p>
            <a:r>
              <a:rPr lang="hu-HU" sz="2000" b="1" dirty="0" smtClean="0">
                <a:latin typeface="+mj-lt"/>
              </a:rPr>
              <a:t>Cloud</a:t>
            </a:r>
            <a:r>
              <a:rPr lang="hu-HU" sz="2000" b="1" dirty="0">
                <a:latin typeface="+mj-lt"/>
              </a:rPr>
              <a:t> </a:t>
            </a:r>
            <a:r>
              <a:rPr lang="hu-HU" sz="2000" b="1" dirty="0" smtClean="0">
                <a:latin typeface="+mj-lt"/>
              </a:rPr>
              <a:t>Computing</a:t>
            </a:r>
            <a:r>
              <a:rPr lang="hu-HU" sz="2000" dirty="0" smtClean="0">
                <a:latin typeface="+mj-lt"/>
              </a:rPr>
              <a:t>: </a:t>
            </a:r>
            <a:r>
              <a:rPr lang="hu-HU" sz="2000" i="1" dirty="0">
                <a:latin typeface="+mj-lt"/>
              </a:rPr>
              <a:t>„informatika mint szolgáltatás</a:t>
            </a:r>
            <a:r>
              <a:rPr lang="hu-HU" sz="2000" i="1" dirty="0" smtClean="0">
                <a:latin typeface="+mj-lt"/>
              </a:rPr>
              <a:t>”</a:t>
            </a:r>
            <a:r>
              <a:rPr lang="hu-HU" sz="2000" dirty="0" smtClean="0">
                <a:latin typeface="+mj-lt"/>
              </a:rPr>
              <a:t>, az IT közmű</a:t>
            </a:r>
          </a:p>
          <a:p>
            <a:r>
              <a:rPr lang="hu-HU" sz="2000" b="1" dirty="0" smtClean="0">
                <a:latin typeface="+mj-lt"/>
              </a:rPr>
              <a:t>Agilis Fejlesztés</a:t>
            </a:r>
            <a:r>
              <a:rPr lang="hu-HU" sz="2000" dirty="0" smtClean="0">
                <a:latin typeface="+mj-lt"/>
              </a:rPr>
              <a:t>: </a:t>
            </a:r>
            <a:r>
              <a:rPr lang="hu-HU" sz="2000" i="1" dirty="0">
                <a:latin typeface="+mj-lt"/>
              </a:rPr>
              <a:t>„Mi fér bele ennyibe, ennyi idő </a:t>
            </a:r>
            <a:r>
              <a:rPr lang="hu-HU" sz="2000" i="1" dirty="0" smtClean="0">
                <a:latin typeface="+mj-lt"/>
              </a:rPr>
              <a:t>alatt?”</a:t>
            </a:r>
            <a:endParaRPr lang="hu-HU" sz="20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102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" name="Rectangle 1"/>
          <p:cNvSpPr/>
          <p:nvPr/>
        </p:nvSpPr>
        <p:spPr>
          <a:xfrm>
            <a:off x="251520" y="316739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/>
              <a:t>A rendezvény arany fokozatú szponzorai az:</a:t>
            </a:r>
            <a:endParaRPr lang="hu-HU" sz="2000" dirty="0"/>
          </a:p>
          <a:p>
            <a:pPr algn="ctr"/>
            <a:r>
              <a:rPr lang="hu-HU" sz="2000" b="1" dirty="0"/>
              <a:t>IBM, Microsoft Magyarország, Provice Kft.</a:t>
            </a:r>
            <a:endParaRPr lang="hu-HU" sz="2000" dirty="0"/>
          </a:p>
        </p:txBody>
      </p:sp>
      <p:pic>
        <p:nvPicPr>
          <p:cNvPr id="1026" name="Picture 2" descr="http://www.pmsz.hu/system/files/ibm_logo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128"/>
            <a:ext cx="188999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msz.hu/system/files/micrsoft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128"/>
            <a:ext cx="317454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msz.hu/system/files/provice_logo_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128"/>
            <a:ext cx="204444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601924" y="4542219"/>
            <a:ext cx="59401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rendezvény ezüst fokozatú szponzora a: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Control Expert Kft.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036" name="Picture 12" descr="http://www.pmsz.hu/system/files/pce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108227"/>
            <a:ext cx="2592288" cy="5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55172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b="1" dirty="0">
                <a:cs typeface="Times New Roman" panose="02020603050405020304" pitchFamily="18" charset="0"/>
              </a:rPr>
              <a:t>Stratégiai partnerünk a:</a:t>
            </a:r>
            <a:br>
              <a:rPr lang="hu-HU" sz="1600" b="1" dirty="0">
                <a:cs typeface="Times New Roman" panose="02020603050405020304" pitchFamily="18" charset="0"/>
              </a:rPr>
            </a:br>
            <a:r>
              <a:rPr lang="hu-HU" sz="1600" b="1" dirty="0" smtClean="0">
                <a:cs typeface="Times New Roman" panose="02020603050405020304" pitchFamily="18" charset="0"/>
              </a:rPr>
              <a:t>PMI </a:t>
            </a:r>
            <a:r>
              <a:rPr lang="hu-HU" sz="1600" b="1" dirty="0">
                <a:cs typeface="Times New Roman" panose="02020603050405020304" pitchFamily="18" charset="0"/>
              </a:rPr>
              <a:t>Budapest, Magyar Tagozat</a:t>
            </a:r>
            <a:endParaRPr lang="hu-HU" sz="1600" dirty="0">
              <a:cs typeface="Times New Roman" panose="02020603050405020304" pitchFamily="18" charset="0"/>
            </a:endParaRPr>
          </a:p>
        </p:txBody>
      </p:sp>
      <p:pic>
        <p:nvPicPr>
          <p:cNvPr id="1040" name="Picture 16" descr="http://www.pmsz.hu/system/files/pm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23" y="6093296"/>
            <a:ext cx="1927290" cy="70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1201976"/>
            <a:ext cx="8640960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hu-H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20. PMSZ Körkapcsolás</a:t>
            </a:r>
          </a:p>
          <a:p>
            <a:pPr algn="ctr"/>
            <a:r>
              <a:rPr lang="hu-H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Aki </a:t>
            </a:r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kimarad, az lemarad?! </a:t>
            </a:r>
            <a:endParaRPr lang="hu-H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Projekt-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Program- és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Portfóliómenedzsment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Alkalmazások 2013</a:t>
            </a:r>
            <a:endParaRPr lang="hu-H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97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Program</a:t>
            </a:r>
            <a:endParaRPr lang="hu-HU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748415"/>
              </p:ext>
            </p:extLst>
          </p:nvPr>
        </p:nvGraphicFramePr>
        <p:xfrm>
          <a:off x="296525" y="1313765"/>
          <a:ext cx="8550951" cy="4754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5121"/>
                <a:gridCol w="5278546"/>
                <a:gridCol w="2547284"/>
              </a:tblGrid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09:00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Köszöntő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Cserna József, IPMA A</a:t>
                      </a:r>
                      <a:endParaRPr lang="hu-HU" sz="1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PMSZ </a:t>
                      </a:r>
                      <a:r>
                        <a:rPr lang="hu-HU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elnök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09:20</a:t>
                      </a:r>
                      <a:endParaRPr lang="hu-HU" sz="1800" b="1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hu-HU" sz="1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Bevezető, fogalmi tisztázás</a:t>
                      </a:r>
                      <a:endParaRPr lang="hu-HU" sz="18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Sárközi László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PMSZ elnökhelyettes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09:35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Körkapcsolás 1. kör: </a:t>
                      </a: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Alkalmazásbemutatók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12:35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Ebédszünet</a:t>
                      </a:r>
                      <a:endParaRPr lang="hu-HU" sz="1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hu-H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13:35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effectLst/>
                        </a:rPr>
                        <a:t>Piaci áttekintés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Gartner Group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14:10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effectLst/>
                        </a:rPr>
                        <a:t>Körkapcsolás 2. kör</a:t>
                      </a:r>
                      <a:r>
                        <a:rPr lang="hu-HU" sz="1800" b="1" dirty="0" smtClean="0">
                          <a:effectLst/>
                        </a:rPr>
                        <a:t>: Esettanulmányok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16:15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</a:rPr>
                        <a:t>Körkapcsolás 3. </a:t>
                      </a:r>
                      <a:r>
                        <a:rPr lang="hu-HU" sz="1800" b="1" dirty="0" smtClean="0">
                          <a:effectLst/>
                        </a:rPr>
                        <a:t>kör: Kerekasztal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Felkért előadók,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Résztvevő hallgatóság</a:t>
                      </a: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17:05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</a:rPr>
                        <a:t>Sorsolás, zárás</a:t>
                      </a:r>
                      <a:endParaRPr lang="hu-H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 </a:t>
                      </a:r>
                      <a:endParaRPr lang="hu-H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412" marR="574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9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5815" y="142875"/>
            <a:ext cx="6085309" cy="928688"/>
          </a:xfrm>
        </p:spPr>
        <p:txBody>
          <a:bodyPr/>
          <a:lstStyle/>
          <a:p>
            <a:r>
              <a:rPr lang="hu-HU" dirty="0" smtClean="0"/>
              <a:t>Felkért Előadóink</a:t>
            </a:r>
            <a:endParaRPr lang="hu-HU" dirty="0"/>
          </a:p>
        </p:txBody>
      </p:sp>
      <p:sp>
        <p:nvSpPr>
          <p:cNvPr id="3" name="Téglalap 2"/>
          <p:cNvSpPr/>
          <p:nvPr/>
        </p:nvSpPr>
        <p:spPr>
          <a:xfrm>
            <a:off x="296525" y="1354698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200" dirty="0">
                <a:latin typeface="+mj-lt"/>
              </a:rPr>
              <a:t>Piaci </a:t>
            </a:r>
            <a:r>
              <a:rPr lang="hu-HU" sz="2200" dirty="0" smtClean="0">
                <a:latin typeface="+mj-lt"/>
              </a:rPr>
              <a:t>áttekintés: </a:t>
            </a:r>
          </a:p>
          <a:p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Németh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János Pál</a:t>
            </a:r>
            <a:r>
              <a:rPr lang="hu-HU" sz="2200" dirty="0" smtClean="0">
                <a:latin typeface="+mj-lt"/>
              </a:rPr>
              <a:t>, Gartner </a:t>
            </a:r>
            <a:r>
              <a:rPr lang="hu-HU" sz="2200" dirty="0">
                <a:latin typeface="+mj-lt"/>
              </a:rPr>
              <a:t>EXP partner</a:t>
            </a:r>
          </a:p>
          <a:p>
            <a:endParaRPr lang="hu-HU" sz="2200" dirty="0" smtClean="0">
              <a:latin typeface="+mj-lt"/>
            </a:endParaRPr>
          </a:p>
          <a:p>
            <a:r>
              <a:rPr lang="hu-HU" sz="2200" dirty="0" smtClean="0">
                <a:latin typeface="+mj-lt"/>
              </a:rPr>
              <a:t>2. kör: </a:t>
            </a:r>
            <a:r>
              <a:rPr lang="hu-HU" sz="2000" dirty="0" smtClean="0">
                <a:latin typeface="+mj-lt"/>
              </a:rPr>
              <a:t>Esettanulmányok</a:t>
            </a:r>
            <a:endParaRPr lang="hu-HU" sz="2200" dirty="0" smtClean="0">
              <a:solidFill>
                <a:srgbClr val="0066CC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rgbClr val="0066CC"/>
                </a:solidFill>
                <a:latin typeface="+mj-lt"/>
              </a:rPr>
              <a:t>Balázs István</a:t>
            </a:r>
            <a:r>
              <a:rPr lang="hu-HU" sz="2200" dirty="0">
                <a:latin typeface="+mj-lt"/>
              </a:rPr>
              <a:t>, Portfolió koordinátor, MVM Beruházás és Programmenedzsment Osztály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Varga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Zoltán Barna</a:t>
            </a:r>
            <a:r>
              <a:rPr lang="hu-HU" sz="2200" dirty="0">
                <a:latin typeface="+mj-lt"/>
              </a:rPr>
              <a:t>, Projektmenedzser, Szolgáltatások Üzletág HP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Boros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Péter</a:t>
            </a:r>
            <a:r>
              <a:rPr lang="hu-HU" sz="2200" dirty="0">
                <a:latin typeface="+mj-lt"/>
              </a:rPr>
              <a:t>, Műszaki igazgató, Quattrosoft Kft</a:t>
            </a:r>
            <a:r>
              <a:rPr lang="hu-HU" sz="2200" dirty="0" smtClean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rgbClr val="0066CC"/>
                </a:solidFill>
                <a:latin typeface="+mj-lt"/>
              </a:rPr>
              <a:t>Ujlaki Imre</a:t>
            </a:r>
            <a:r>
              <a:rPr lang="hu-HU" sz="2200" dirty="0">
                <a:latin typeface="+mj-lt"/>
              </a:rPr>
              <a:t>, Társalapító, Rebellion Software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 smtClean="0">
                <a:solidFill>
                  <a:srgbClr val="0066CC"/>
                </a:solidFill>
                <a:latin typeface="+mj-lt"/>
              </a:rPr>
              <a:t>Czinkos </a:t>
            </a:r>
            <a:r>
              <a:rPr lang="hu-HU" sz="2200" dirty="0">
                <a:solidFill>
                  <a:srgbClr val="0066CC"/>
                </a:solidFill>
                <a:latin typeface="+mj-lt"/>
              </a:rPr>
              <a:t>Katalin</a:t>
            </a:r>
            <a:r>
              <a:rPr lang="hu-HU" sz="2200" dirty="0">
                <a:latin typeface="+mj-lt"/>
              </a:rPr>
              <a:t>, Portfolio planning &amp; Quality management group leader, Telenor Magyarország Zrt.</a:t>
            </a:r>
          </a:p>
          <a:p>
            <a:endParaRPr lang="hu-HU" sz="2200" b="1" dirty="0" smtClean="0">
              <a:latin typeface="+mj-lt"/>
            </a:endParaRPr>
          </a:p>
          <a:p>
            <a:pPr lvl="0"/>
            <a:r>
              <a:rPr lang="hu-HU" sz="2200" dirty="0" smtClean="0">
                <a:solidFill>
                  <a:prstClr val="black"/>
                </a:solidFill>
                <a:latin typeface="+mj-lt"/>
              </a:rPr>
              <a:t>3. </a:t>
            </a:r>
            <a:r>
              <a:rPr lang="hu-HU" sz="2200" dirty="0">
                <a:solidFill>
                  <a:prstClr val="black"/>
                </a:solidFill>
                <a:latin typeface="+mj-lt"/>
              </a:rPr>
              <a:t>kör: </a:t>
            </a:r>
            <a:r>
              <a:rPr lang="hu-HU" sz="2000" dirty="0" smtClean="0">
                <a:latin typeface="+mj-lt"/>
              </a:rPr>
              <a:t>Kerekasztal</a:t>
            </a:r>
            <a:endParaRPr lang="hu-HU" sz="2200" dirty="0">
              <a:solidFill>
                <a:srgbClr val="0066CC"/>
              </a:solidFill>
              <a:latin typeface="+mj-lt"/>
            </a:endParaRPr>
          </a:p>
          <a:p>
            <a:r>
              <a:rPr lang="hu-HU" sz="2200" b="1" dirty="0" smtClean="0">
                <a:latin typeface="+mj-lt"/>
              </a:rPr>
              <a:t>Moderátor: </a:t>
            </a:r>
            <a:r>
              <a:rPr lang="hu-HU" sz="2200" b="1" dirty="0" smtClean="0">
                <a:solidFill>
                  <a:srgbClr val="0066CC"/>
                </a:solidFill>
                <a:latin typeface="+mj-lt"/>
              </a:rPr>
              <a:t>Sárközi László</a:t>
            </a:r>
            <a:r>
              <a:rPr lang="hu-HU" sz="2200" b="1" dirty="0" smtClean="0">
                <a:latin typeface="+mj-lt"/>
              </a:rPr>
              <a:t>, elnökhelyettes, PMSZ</a:t>
            </a:r>
            <a:endParaRPr lang="hu-HU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901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SZ sablon ala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MSZ sablon alap">
      <a:majorFont>
        <a:latin typeface="HFruti"/>
        <a:ea typeface=""/>
        <a:cs typeface=""/>
      </a:majorFont>
      <a:minorFont>
        <a:latin typeface="HFrut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MSZ sablon al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38857</TotalTime>
  <Words>476</Words>
  <Application>Microsoft Office PowerPoint</Application>
  <PresentationFormat>Diavetítés a képernyőre (4:3 oldalarány)</PresentationFormat>
  <Paragraphs>106</Paragraphs>
  <Slides>7</Slides>
  <Notes>5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8" baseType="lpstr">
      <vt:lpstr>PMSZ sablon alap</vt:lpstr>
      <vt:lpstr>PowerPoint bemutató</vt:lpstr>
      <vt:lpstr>Program</vt:lpstr>
      <vt:lpstr>Felkért Előadóink</vt:lpstr>
      <vt:lpstr>Néhány Fogalom</vt:lpstr>
      <vt:lpstr>PowerPoint bemutató</vt:lpstr>
      <vt:lpstr>Program</vt:lpstr>
      <vt:lpstr>Felkért Előadóink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Elnöki beszámoló 2006-os évről</dc:title>
  <dc:creator>Cserna József</dc:creator>
  <cp:lastModifiedBy>Agi</cp:lastModifiedBy>
  <cp:revision>610</cp:revision>
  <cp:lastPrinted>2012-05-07T12:16:12Z</cp:lastPrinted>
  <dcterms:created xsi:type="dcterms:W3CDTF">2004-11-01T15:04:41Z</dcterms:created>
  <dcterms:modified xsi:type="dcterms:W3CDTF">2013-10-22T09:25:38Z</dcterms:modified>
</cp:coreProperties>
</file>