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59" r:id="rId5"/>
    <p:sldId id="266" r:id="rId6"/>
    <p:sldId id="269" r:id="rId7"/>
    <p:sldId id="268" r:id="rId8"/>
    <p:sldId id="270" r:id="rId9"/>
    <p:sldId id="271" r:id="rId10"/>
    <p:sldId id="267" r:id="rId11"/>
    <p:sldId id="260" r:id="rId12"/>
    <p:sldId id="262" r:id="rId1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" y="0"/>
            <a:ext cx="9132611" cy="6858000"/>
          </a:xfrm>
          <a:prstGeom prst="rect">
            <a:avLst/>
          </a:prstGeom>
        </p:spPr>
      </p:pic>
      <p:sp>
        <p:nvSpPr>
          <p:cNvPr id="3" name="Alcím 2"/>
          <p:cNvSpPr>
            <a:spLocks noGrp="1"/>
          </p:cNvSpPr>
          <p:nvPr>
            <p:ph type="subTitle" idx="1" hasCustomPrompt="1"/>
          </p:nvPr>
        </p:nvSpPr>
        <p:spPr>
          <a:xfrm>
            <a:off x="755576" y="1988840"/>
            <a:ext cx="4320480" cy="208823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dirty="0" smtClean="0"/>
              <a:t>ALCÍM MINTÁJÁNAK SZERKESZTÉSE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6945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1336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2162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0666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3702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63587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79141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5" y="0"/>
            <a:ext cx="9132611" cy="6858000"/>
          </a:xfrm>
          <a:prstGeom prst="rect">
            <a:avLst/>
          </a:prstGeom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843808" y="332656"/>
            <a:ext cx="5976664" cy="1440160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0621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-5947"/>
            <a:ext cx="9144000" cy="686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843808" y="332656"/>
            <a:ext cx="5976664" cy="1440160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0621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" y="0"/>
            <a:ext cx="9132611" cy="6858000"/>
          </a:xfrm>
          <a:prstGeom prst="rect">
            <a:avLst/>
          </a:prstGeom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521" y="2420888"/>
            <a:ext cx="3816424" cy="3888432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Tartalom helye 2"/>
          <p:cNvSpPr>
            <a:spLocks noGrp="1"/>
          </p:cNvSpPr>
          <p:nvPr>
            <p:ph idx="13"/>
          </p:nvPr>
        </p:nvSpPr>
        <p:spPr>
          <a:xfrm>
            <a:off x="4932040" y="2420888"/>
            <a:ext cx="3816424" cy="3888432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10" name="Cím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7776864" cy="576064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29131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" y="0"/>
            <a:ext cx="9132611" cy="6858000"/>
          </a:xfrm>
          <a:prstGeom prst="rect">
            <a:avLst/>
          </a:prstGeom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520" y="2420888"/>
            <a:ext cx="8568951" cy="3888432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0" name="Cím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7776864" cy="576064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99176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" y="0"/>
            <a:ext cx="9132611" cy="6858000"/>
          </a:xfrm>
          <a:prstGeom prst="rect">
            <a:avLst/>
          </a:prstGeom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520" y="2420888"/>
            <a:ext cx="8568951" cy="1512168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0" name="Cím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7776864" cy="576064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51377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" y="0"/>
            <a:ext cx="91326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429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75934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1718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E95FA-46A0-447F-8EF5-ABB4B731E5CB}" type="datetimeFigureOut">
              <a:rPr lang="hu-HU" smtClean="0"/>
              <a:pPr/>
              <a:t>2013.10.22.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F955F-1F13-4274-B037-AFC7D87563C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008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0" r:id="rId4"/>
    <p:sldLayoutId id="2147483662" r:id="rId5"/>
    <p:sldLayoutId id="2147483663" r:id="rId6"/>
    <p:sldLayoutId id="2147483651" r:id="rId7"/>
    <p:sldLayoutId id="2147483661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4320480" cy="2232248"/>
          </a:xfrm>
        </p:spPr>
        <p:txBody>
          <a:bodyPr>
            <a:normAutofit/>
          </a:bodyPr>
          <a:lstStyle/>
          <a:p>
            <a:r>
              <a:rPr lang="hu-HU" sz="3200" b="1" dirty="0" smtClean="0">
                <a:latin typeface="+mj-lt"/>
              </a:rPr>
              <a:t>Projekt vezetés és kontroll – </a:t>
            </a:r>
            <a:endParaRPr lang="hu-HU" dirty="0" smtClean="0"/>
          </a:p>
          <a:p>
            <a:r>
              <a:rPr lang="hu-HU" sz="3200" dirty="0" smtClean="0">
                <a:latin typeface="+mj-lt"/>
              </a:rPr>
              <a:t>Mi történik a gépházban?</a:t>
            </a:r>
            <a:endParaRPr lang="hu-H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983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251520" y="2204864"/>
            <a:ext cx="8568951" cy="1800200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hu-HU" sz="1800" dirty="0" smtClean="0"/>
              <a:t>MÓDSZERTANI EGYÜTTMŰKÖDÉS</a:t>
            </a:r>
            <a:endParaRPr lang="en-US" sz="1800" dirty="0" smtClean="0"/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sz="1600" dirty="0" smtClean="0"/>
              <a:t>Munkamódszer átadása – program, projekt és fejlesztés menedzsment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sz="1600" dirty="0" smtClean="0"/>
              <a:t>Eszközök bevezetése – pl. IBM </a:t>
            </a:r>
            <a:r>
              <a:rPr lang="hu-HU" sz="1600" dirty="0" err="1" smtClean="0"/>
              <a:t>Rational</a:t>
            </a:r>
            <a:r>
              <a:rPr lang="hu-HU" sz="1600" dirty="0" smtClean="0"/>
              <a:t> Team </a:t>
            </a:r>
            <a:r>
              <a:rPr lang="hu-HU" sz="1600" dirty="0" err="1" smtClean="0"/>
              <a:t>Concert</a:t>
            </a:r>
            <a:endParaRPr lang="hu-HU" sz="1600" dirty="0" smtClean="0"/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sz="1600" dirty="0" smtClean="0"/>
              <a:t>Fejlesztési folyamatok és a projektek módszertani támogatása – IBM </a:t>
            </a:r>
            <a:r>
              <a:rPr lang="hu-HU" sz="1600" dirty="0" err="1" smtClean="0"/>
              <a:t>Rational</a:t>
            </a:r>
            <a:r>
              <a:rPr lang="hu-HU" sz="1600" dirty="0" smtClean="0"/>
              <a:t> termékek használata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sz="1600" dirty="0" smtClean="0"/>
              <a:t>Üzleti folyamatok felmérésétől a tesztelésig a modellezés és a fejlesztés összhangjának megteremtése</a:t>
            </a:r>
          </a:p>
        </p:txBody>
      </p:sp>
      <p:sp>
        <p:nvSpPr>
          <p:cNvPr id="3" name="Cím 2"/>
          <p:cNvSpPr>
            <a:spLocks noGrp="1"/>
          </p:cNvSpPr>
          <p:nvPr>
            <p:ph type="title"/>
          </p:nvPr>
        </p:nvSpPr>
        <p:spPr>
          <a:xfrm>
            <a:off x="251520" y="1484784"/>
            <a:ext cx="7776864" cy="576064"/>
          </a:xfrm>
        </p:spPr>
        <p:txBody>
          <a:bodyPr anchor="t">
            <a:normAutofit fontScale="90000"/>
          </a:bodyPr>
          <a:lstStyle/>
          <a:p>
            <a:r>
              <a:rPr lang="hu-HU" b="1" dirty="0" smtClean="0"/>
              <a:t>ORFK – Fejlesztési Főosztály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2334671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hu-HU" sz="2000" dirty="0" smtClean="0"/>
              <a:t>TECHNOLÓGIAI TUDÁS TRANSZFER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sz="1800" dirty="0" smtClean="0"/>
              <a:t>A fejlesztési folyamat tevékenységeinek teljes körű támogatása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sz="1800" dirty="0" smtClean="0"/>
              <a:t>Optimalizált fejlesztési folyamat kialakítása (</a:t>
            </a:r>
            <a:r>
              <a:rPr lang="hu-HU" sz="1800" dirty="0" err="1" smtClean="0"/>
              <a:t>Lean</a:t>
            </a:r>
            <a:r>
              <a:rPr lang="hu-HU" sz="1800" dirty="0" smtClean="0"/>
              <a:t>)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sz="1800" dirty="0" smtClean="0"/>
              <a:t>Java alapú teljes körű, nyílt szabványokra épülő fejlesztési osztálykönyvtár és fejlesztési szabályok kialakítása. (Magas generált termék %)</a:t>
            </a:r>
          </a:p>
        </p:txBody>
      </p:sp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hu-HU" b="1" dirty="0" smtClean="0"/>
              <a:t>ORFK – Fejlesztési Főosztály</a:t>
            </a:r>
            <a:endParaRPr lang="hu-HU" b="1" dirty="0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4665736" y="2781132"/>
            <a:ext cx="4370760" cy="2648443"/>
            <a:chOff x="989" y="2460"/>
            <a:chExt cx="3434" cy="1860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968" y="4032"/>
              <a:ext cx="18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243" y="3244"/>
              <a:ext cx="520" cy="702"/>
            </a:xfrm>
            <a:custGeom>
              <a:avLst/>
              <a:gdLst/>
              <a:ahLst/>
              <a:cxnLst>
                <a:cxn ang="0">
                  <a:pos x="479" y="701"/>
                </a:cxn>
                <a:cxn ang="0">
                  <a:pos x="509" y="604"/>
                </a:cxn>
                <a:cxn ang="0">
                  <a:pos x="492" y="598"/>
                </a:cxn>
                <a:cxn ang="0">
                  <a:pos x="471" y="590"/>
                </a:cxn>
                <a:cxn ang="0">
                  <a:pos x="452" y="583"/>
                </a:cxn>
                <a:cxn ang="0">
                  <a:pos x="434" y="575"/>
                </a:cxn>
                <a:cxn ang="0">
                  <a:pos x="415" y="565"/>
                </a:cxn>
                <a:cxn ang="0">
                  <a:pos x="398" y="556"/>
                </a:cxn>
                <a:cxn ang="0">
                  <a:pos x="384" y="548"/>
                </a:cxn>
                <a:cxn ang="0">
                  <a:pos x="368" y="538"/>
                </a:cxn>
                <a:cxn ang="0">
                  <a:pos x="353" y="525"/>
                </a:cxn>
                <a:cxn ang="0">
                  <a:pos x="340" y="519"/>
                </a:cxn>
                <a:cxn ang="0">
                  <a:pos x="323" y="504"/>
                </a:cxn>
                <a:cxn ang="0">
                  <a:pos x="302" y="486"/>
                </a:cxn>
                <a:cxn ang="0">
                  <a:pos x="282" y="469"/>
                </a:cxn>
                <a:cxn ang="0">
                  <a:pos x="265" y="449"/>
                </a:cxn>
                <a:cxn ang="0">
                  <a:pos x="248" y="430"/>
                </a:cxn>
                <a:cxn ang="0">
                  <a:pos x="230" y="405"/>
                </a:cxn>
                <a:cxn ang="0">
                  <a:pos x="215" y="382"/>
                </a:cxn>
                <a:cxn ang="0">
                  <a:pos x="199" y="357"/>
                </a:cxn>
                <a:cxn ang="0">
                  <a:pos x="187" y="332"/>
                </a:cxn>
                <a:cxn ang="0">
                  <a:pos x="176" y="308"/>
                </a:cxn>
                <a:cxn ang="0">
                  <a:pos x="167" y="285"/>
                </a:cxn>
                <a:cxn ang="0">
                  <a:pos x="159" y="258"/>
                </a:cxn>
                <a:cxn ang="0">
                  <a:pos x="150" y="232"/>
                </a:cxn>
                <a:cxn ang="0">
                  <a:pos x="145" y="202"/>
                </a:cxn>
                <a:cxn ang="0">
                  <a:pos x="141" y="175"/>
                </a:cxn>
                <a:cxn ang="0">
                  <a:pos x="140" y="144"/>
                </a:cxn>
                <a:cxn ang="0">
                  <a:pos x="140" y="115"/>
                </a:cxn>
                <a:cxn ang="0">
                  <a:pos x="90" y="0"/>
                </a:cxn>
                <a:cxn ang="0">
                  <a:pos x="34" y="115"/>
                </a:cxn>
                <a:cxn ang="0">
                  <a:pos x="34" y="148"/>
                </a:cxn>
                <a:cxn ang="0">
                  <a:pos x="37" y="181"/>
                </a:cxn>
                <a:cxn ang="0">
                  <a:pos x="39" y="210"/>
                </a:cxn>
                <a:cxn ang="0">
                  <a:pos x="44" y="238"/>
                </a:cxn>
                <a:cxn ang="0">
                  <a:pos x="51" y="266"/>
                </a:cxn>
                <a:cxn ang="0">
                  <a:pos x="60" y="295"/>
                </a:cxn>
                <a:cxn ang="0">
                  <a:pos x="68" y="321"/>
                </a:cxn>
                <a:cxn ang="0">
                  <a:pos x="80" y="351"/>
                </a:cxn>
                <a:cxn ang="0">
                  <a:pos x="92" y="377"/>
                </a:cxn>
                <a:cxn ang="0">
                  <a:pos x="106" y="404"/>
                </a:cxn>
                <a:cxn ang="0">
                  <a:pos x="121" y="430"/>
                </a:cxn>
                <a:cxn ang="0">
                  <a:pos x="135" y="453"/>
                </a:cxn>
                <a:cxn ang="0">
                  <a:pos x="152" y="476"/>
                </a:cxn>
                <a:cxn ang="0">
                  <a:pos x="171" y="499"/>
                </a:cxn>
                <a:cxn ang="0">
                  <a:pos x="190" y="522"/>
                </a:cxn>
                <a:cxn ang="0">
                  <a:pos x="207" y="539"/>
                </a:cxn>
                <a:cxn ang="0">
                  <a:pos x="229" y="559"/>
                </a:cxn>
                <a:cxn ang="0">
                  <a:pos x="249" y="577"/>
                </a:cxn>
                <a:cxn ang="0">
                  <a:pos x="273" y="595"/>
                </a:cxn>
                <a:cxn ang="0">
                  <a:pos x="295" y="611"/>
                </a:cxn>
                <a:cxn ang="0">
                  <a:pos x="319" y="627"/>
                </a:cxn>
                <a:cxn ang="0">
                  <a:pos x="336" y="638"/>
                </a:cxn>
                <a:cxn ang="0">
                  <a:pos x="348" y="646"/>
                </a:cxn>
                <a:cxn ang="0">
                  <a:pos x="360" y="652"/>
                </a:cxn>
                <a:cxn ang="0">
                  <a:pos x="376" y="659"/>
                </a:cxn>
                <a:cxn ang="0">
                  <a:pos x="389" y="667"/>
                </a:cxn>
                <a:cxn ang="0">
                  <a:pos x="403" y="673"/>
                </a:cxn>
                <a:cxn ang="0">
                  <a:pos x="420" y="681"/>
                </a:cxn>
                <a:cxn ang="0">
                  <a:pos x="434" y="686"/>
                </a:cxn>
                <a:cxn ang="0">
                  <a:pos x="449" y="691"/>
                </a:cxn>
                <a:cxn ang="0">
                  <a:pos x="462" y="696"/>
                </a:cxn>
              </a:cxnLst>
              <a:rect l="0" t="0" r="r" b="b"/>
              <a:pathLst>
                <a:path w="520" h="702">
                  <a:moveTo>
                    <a:pt x="470" y="699"/>
                  </a:moveTo>
                  <a:lnTo>
                    <a:pt x="479" y="701"/>
                  </a:lnTo>
                  <a:lnTo>
                    <a:pt x="519" y="608"/>
                  </a:lnTo>
                  <a:lnTo>
                    <a:pt x="509" y="604"/>
                  </a:lnTo>
                  <a:lnTo>
                    <a:pt x="500" y="601"/>
                  </a:lnTo>
                  <a:lnTo>
                    <a:pt x="492" y="598"/>
                  </a:lnTo>
                  <a:lnTo>
                    <a:pt x="479" y="595"/>
                  </a:lnTo>
                  <a:lnTo>
                    <a:pt x="471" y="590"/>
                  </a:lnTo>
                  <a:lnTo>
                    <a:pt x="461" y="586"/>
                  </a:lnTo>
                  <a:lnTo>
                    <a:pt x="452" y="583"/>
                  </a:lnTo>
                  <a:lnTo>
                    <a:pt x="442" y="578"/>
                  </a:lnTo>
                  <a:lnTo>
                    <a:pt x="434" y="575"/>
                  </a:lnTo>
                  <a:lnTo>
                    <a:pt x="425" y="572"/>
                  </a:lnTo>
                  <a:lnTo>
                    <a:pt x="415" y="565"/>
                  </a:lnTo>
                  <a:lnTo>
                    <a:pt x="408" y="561"/>
                  </a:lnTo>
                  <a:lnTo>
                    <a:pt x="398" y="556"/>
                  </a:lnTo>
                  <a:lnTo>
                    <a:pt x="392" y="551"/>
                  </a:lnTo>
                  <a:lnTo>
                    <a:pt x="384" y="548"/>
                  </a:lnTo>
                  <a:lnTo>
                    <a:pt x="376" y="542"/>
                  </a:lnTo>
                  <a:lnTo>
                    <a:pt x="368" y="538"/>
                  </a:lnTo>
                  <a:lnTo>
                    <a:pt x="360" y="532"/>
                  </a:lnTo>
                  <a:lnTo>
                    <a:pt x="353" y="525"/>
                  </a:lnTo>
                  <a:lnTo>
                    <a:pt x="346" y="522"/>
                  </a:lnTo>
                  <a:lnTo>
                    <a:pt x="340" y="519"/>
                  </a:lnTo>
                  <a:lnTo>
                    <a:pt x="331" y="511"/>
                  </a:lnTo>
                  <a:lnTo>
                    <a:pt x="323" y="504"/>
                  </a:lnTo>
                  <a:lnTo>
                    <a:pt x="312" y="495"/>
                  </a:lnTo>
                  <a:lnTo>
                    <a:pt x="302" y="486"/>
                  </a:lnTo>
                  <a:lnTo>
                    <a:pt x="292" y="477"/>
                  </a:lnTo>
                  <a:lnTo>
                    <a:pt x="282" y="469"/>
                  </a:lnTo>
                  <a:lnTo>
                    <a:pt x="273" y="456"/>
                  </a:lnTo>
                  <a:lnTo>
                    <a:pt x="265" y="449"/>
                  </a:lnTo>
                  <a:lnTo>
                    <a:pt x="257" y="439"/>
                  </a:lnTo>
                  <a:lnTo>
                    <a:pt x="248" y="430"/>
                  </a:lnTo>
                  <a:lnTo>
                    <a:pt x="240" y="419"/>
                  </a:lnTo>
                  <a:lnTo>
                    <a:pt x="230" y="405"/>
                  </a:lnTo>
                  <a:lnTo>
                    <a:pt x="223" y="395"/>
                  </a:lnTo>
                  <a:lnTo>
                    <a:pt x="215" y="382"/>
                  </a:lnTo>
                  <a:lnTo>
                    <a:pt x="206" y="369"/>
                  </a:lnTo>
                  <a:lnTo>
                    <a:pt x="199" y="357"/>
                  </a:lnTo>
                  <a:lnTo>
                    <a:pt x="193" y="343"/>
                  </a:lnTo>
                  <a:lnTo>
                    <a:pt x="187" y="332"/>
                  </a:lnTo>
                  <a:lnTo>
                    <a:pt x="182" y="321"/>
                  </a:lnTo>
                  <a:lnTo>
                    <a:pt x="176" y="308"/>
                  </a:lnTo>
                  <a:lnTo>
                    <a:pt x="171" y="297"/>
                  </a:lnTo>
                  <a:lnTo>
                    <a:pt x="167" y="285"/>
                  </a:lnTo>
                  <a:lnTo>
                    <a:pt x="162" y="270"/>
                  </a:lnTo>
                  <a:lnTo>
                    <a:pt x="159" y="258"/>
                  </a:lnTo>
                  <a:lnTo>
                    <a:pt x="155" y="245"/>
                  </a:lnTo>
                  <a:lnTo>
                    <a:pt x="150" y="232"/>
                  </a:lnTo>
                  <a:lnTo>
                    <a:pt x="148" y="218"/>
                  </a:lnTo>
                  <a:lnTo>
                    <a:pt x="145" y="202"/>
                  </a:lnTo>
                  <a:lnTo>
                    <a:pt x="143" y="188"/>
                  </a:lnTo>
                  <a:lnTo>
                    <a:pt x="141" y="175"/>
                  </a:lnTo>
                  <a:lnTo>
                    <a:pt x="140" y="160"/>
                  </a:lnTo>
                  <a:lnTo>
                    <a:pt x="140" y="144"/>
                  </a:lnTo>
                  <a:lnTo>
                    <a:pt x="140" y="131"/>
                  </a:lnTo>
                  <a:lnTo>
                    <a:pt x="140" y="115"/>
                  </a:lnTo>
                  <a:lnTo>
                    <a:pt x="176" y="115"/>
                  </a:lnTo>
                  <a:lnTo>
                    <a:pt x="90" y="0"/>
                  </a:lnTo>
                  <a:lnTo>
                    <a:pt x="0" y="115"/>
                  </a:lnTo>
                  <a:lnTo>
                    <a:pt x="34" y="115"/>
                  </a:lnTo>
                  <a:lnTo>
                    <a:pt x="34" y="132"/>
                  </a:lnTo>
                  <a:lnTo>
                    <a:pt x="34" y="148"/>
                  </a:lnTo>
                  <a:lnTo>
                    <a:pt x="35" y="166"/>
                  </a:lnTo>
                  <a:lnTo>
                    <a:pt x="37" y="181"/>
                  </a:lnTo>
                  <a:lnTo>
                    <a:pt x="38" y="195"/>
                  </a:lnTo>
                  <a:lnTo>
                    <a:pt x="39" y="210"/>
                  </a:lnTo>
                  <a:lnTo>
                    <a:pt x="43" y="224"/>
                  </a:lnTo>
                  <a:lnTo>
                    <a:pt x="44" y="238"/>
                  </a:lnTo>
                  <a:lnTo>
                    <a:pt x="48" y="251"/>
                  </a:lnTo>
                  <a:lnTo>
                    <a:pt x="51" y="266"/>
                  </a:lnTo>
                  <a:lnTo>
                    <a:pt x="56" y="284"/>
                  </a:lnTo>
                  <a:lnTo>
                    <a:pt x="60" y="295"/>
                  </a:lnTo>
                  <a:lnTo>
                    <a:pt x="63" y="308"/>
                  </a:lnTo>
                  <a:lnTo>
                    <a:pt x="68" y="321"/>
                  </a:lnTo>
                  <a:lnTo>
                    <a:pt x="75" y="337"/>
                  </a:lnTo>
                  <a:lnTo>
                    <a:pt x="80" y="351"/>
                  </a:lnTo>
                  <a:lnTo>
                    <a:pt x="85" y="364"/>
                  </a:lnTo>
                  <a:lnTo>
                    <a:pt x="92" y="377"/>
                  </a:lnTo>
                  <a:lnTo>
                    <a:pt x="99" y="392"/>
                  </a:lnTo>
                  <a:lnTo>
                    <a:pt x="106" y="404"/>
                  </a:lnTo>
                  <a:lnTo>
                    <a:pt x="113" y="417"/>
                  </a:lnTo>
                  <a:lnTo>
                    <a:pt x="121" y="430"/>
                  </a:lnTo>
                  <a:lnTo>
                    <a:pt x="128" y="440"/>
                  </a:lnTo>
                  <a:lnTo>
                    <a:pt x="135" y="453"/>
                  </a:lnTo>
                  <a:lnTo>
                    <a:pt x="143" y="464"/>
                  </a:lnTo>
                  <a:lnTo>
                    <a:pt x="152" y="476"/>
                  </a:lnTo>
                  <a:lnTo>
                    <a:pt x="162" y="489"/>
                  </a:lnTo>
                  <a:lnTo>
                    <a:pt x="171" y="499"/>
                  </a:lnTo>
                  <a:lnTo>
                    <a:pt x="181" y="509"/>
                  </a:lnTo>
                  <a:lnTo>
                    <a:pt x="190" y="522"/>
                  </a:lnTo>
                  <a:lnTo>
                    <a:pt x="199" y="530"/>
                  </a:lnTo>
                  <a:lnTo>
                    <a:pt x="207" y="539"/>
                  </a:lnTo>
                  <a:lnTo>
                    <a:pt x="218" y="549"/>
                  </a:lnTo>
                  <a:lnTo>
                    <a:pt x="229" y="559"/>
                  </a:lnTo>
                  <a:lnTo>
                    <a:pt x="239" y="568"/>
                  </a:lnTo>
                  <a:lnTo>
                    <a:pt x="249" y="577"/>
                  </a:lnTo>
                  <a:lnTo>
                    <a:pt x="261" y="586"/>
                  </a:lnTo>
                  <a:lnTo>
                    <a:pt x="273" y="595"/>
                  </a:lnTo>
                  <a:lnTo>
                    <a:pt x="283" y="604"/>
                  </a:lnTo>
                  <a:lnTo>
                    <a:pt x="295" y="611"/>
                  </a:lnTo>
                  <a:lnTo>
                    <a:pt x="307" y="620"/>
                  </a:lnTo>
                  <a:lnTo>
                    <a:pt x="319" y="627"/>
                  </a:lnTo>
                  <a:lnTo>
                    <a:pt x="328" y="634"/>
                  </a:lnTo>
                  <a:lnTo>
                    <a:pt x="336" y="638"/>
                  </a:lnTo>
                  <a:lnTo>
                    <a:pt x="341" y="643"/>
                  </a:lnTo>
                  <a:lnTo>
                    <a:pt x="348" y="646"/>
                  </a:lnTo>
                  <a:lnTo>
                    <a:pt x="354" y="649"/>
                  </a:lnTo>
                  <a:lnTo>
                    <a:pt x="360" y="652"/>
                  </a:lnTo>
                  <a:lnTo>
                    <a:pt x="368" y="655"/>
                  </a:lnTo>
                  <a:lnTo>
                    <a:pt x="376" y="659"/>
                  </a:lnTo>
                  <a:lnTo>
                    <a:pt x="382" y="664"/>
                  </a:lnTo>
                  <a:lnTo>
                    <a:pt x="389" y="667"/>
                  </a:lnTo>
                  <a:lnTo>
                    <a:pt x="396" y="670"/>
                  </a:lnTo>
                  <a:lnTo>
                    <a:pt x="403" y="673"/>
                  </a:lnTo>
                  <a:lnTo>
                    <a:pt x="412" y="675"/>
                  </a:lnTo>
                  <a:lnTo>
                    <a:pt x="420" y="681"/>
                  </a:lnTo>
                  <a:lnTo>
                    <a:pt x="428" y="683"/>
                  </a:lnTo>
                  <a:lnTo>
                    <a:pt x="434" y="686"/>
                  </a:lnTo>
                  <a:lnTo>
                    <a:pt x="440" y="689"/>
                  </a:lnTo>
                  <a:lnTo>
                    <a:pt x="449" y="691"/>
                  </a:lnTo>
                  <a:lnTo>
                    <a:pt x="456" y="693"/>
                  </a:lnTo>
                  <a:lnTo>
                    <a:pt x="462" y="696"/>
                  </a:lnTo>
                  <a:lnTo>
                    <a:pt x="470" y="699"/>
                  </a:lnTo>
                </a:path>
              </a:pathLst>
            </a:custGeom>
            <a:solidFill>
              <a:srgbClr val="CCCCC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243" y="3244"/>
              <a:ext cx="520" cy="702"/>
            </a:xfrm>
            <a:custGeom>
              <a:avLst/>
              <a:gdLst/>
              <a:ahLst/>
              <a:cxnLst>
                <a:cxn ang="0">
                  <a:pos x="479" y="701"/>
                </a:cxn>
                <a:cxn ang="0">
                  <a:pos x="509" y="604"/>
                </a:cxn>
                <a:cxn ang="0">
                  <a:pos x="492" y="598"/>
                </a:cxn>
                <a:cxn ang="0">
                  <a:pos x="471" y="590"/>
                </a:cxn>
                <a:cxn ang="0">
                  <a:pos x="452" y="583"/>
                </a:cxn>
                <a:cxn ang="0">
                  <a:pos x="434" y="575"/>
                </a:cxn>
                <a:cxn ang="0">
                  <a:pos x="415" y="565"/>
                </a:cxn>
                <a:cxn ang="0">
                  <a:pos x="398" y="556"/>
                </a:cxn>
                <a:cxn ang="0">
                  <a:pos x="384" y="548"/>
                </a:cxn>
                <a:cxn ang="0">
                  <a:pos x="368" y="538"/>
                </a:cxn>
                <a:cxn ang="0">
                  <a:pos x="353" y="525"/>
                </a:cxn>
                <a:cxn ang="0">
                  <a:pos x="340" y="519"/>
                </a:cxn>
                <a:cxn ang="0">
                  <a:pos x="323" y="504"/>
                </a:cxn>
                <a:cxn ang="0">
                  <a:pos x="302" y="486"/>
                </a:cxn>
                <a:cxn ang="0">
                  <a:pos x="282" y="469"/>
                </a:cxn>
                <a:cxn ang="0">
                  <a:pos x="265" y="449"/>
                </a:cxn>
                <a:cxn ang="0">
                  <a:pos x="248" y="430"/>
                </a:cxn>
                <a:cxn ang="0">
                  <a:pos x="230" y="405"/>
                </a:cxn>
                <a:cxn ang="0">
                  <a:pos x="215" y="382"/>
                </a:cxn>
                <a:cxn ang="0">
                  <a:pos x="199" y="357"/>
                </a:cxn>
                <a:cxn ang="0">
                  <a:pos x="187" y="332"/>
                </a:cxn>
                <a:cxn ang="0">
                  <a:pos x="176" y="308"/>
                </a:cxn>
                <a:cxn ang="0">
                  <a:pos x="167" y="285"/>
                </a:cxn>
                <a:cxn ang="0">
                  <a:pos x="159" y="258"/>
                </a:cxn>
                <a:cxn ang="0">
                  <a:pos x="150" y="232"/>
                </a:cxn>
                <a:cxn ang="0">
                  <a:pos x="145" y="202"/>
                </a:cxn>
                <a:cxn ang="0">
                  <a:pos x="141" y="175"/>
                </a:cxn>
                <a:cxn ang="0">
                  <a:pos x="140" y="144"/>
                </a:cxn>
                <a:cxn ang="0">
                  <a:pos x="140" y="115"/>
                </a:cxn>
                <a:cxn ang="0">
                  <a:pos x="90" y="0"/>
                </a:cxn>
                <a:cxn ang="0">
                  <a:pos x="34" y="115"/>
                </a:cxn>
                <a:cxn ang="0">
                  <a:pos x="34" y="148"/>
                </a:cxn>
                <a:cxn ang="0">
                  <a:pos x="37" y="181"/>
                </a:cxn>
                <a:cxn ang="0">
                  <a:pos x="39" y="210"/>
                </a:cxn>
                <a:cxn ang="0">
                  <a:pos x="44" y="238"/>
                </a:cxn>
                <a:cxn ang="0">
                  <a:pos x="51" y="266"/>
                </a:cxn>
                <a:cxn ang="0">
                  <a:pos x="60" y="295"/>
                </a:cxn>
                <a:cxn ang="0">
                  <a:pos x="68" y="321"/>
                </a:cxn>
                <a:cxn ang="0">
                  <a:pos x="80" y="351"/>
                </a:cxn>
                <a:cxn ang="0">
                  <a:pos x="92" y="377"/>
                </a:cxn>
                <a:cxn ang="0">
                  <a:pos x="106" y="404"/>
                </a:cxn>
                <a:cxn ang="0">
                  <a:pos x="121" y="430"/>
                </a:cxn>
                <a:cxn ang="0">
                  <a:pos x="135" y="453"/>
                </a:cxn>
                <a:cxn ang="0">
                  <a:pos x="152" y="476"/>
                </a:cxn>
                <a:cxn ang="0">
                  <a:pos x="171" y="499"/>
                </a:cxn>
                <a:cxn ang="0">
                  <a:pos x="190" y="522"/>
                </a:cxn>
                <a:cxn ang="0">
                  <a:pos x="207" y="539"/>
                </a:cxn>
                <a:cxn ang="0">
                  <a:pos x="229" y="559"/>
                </a:cxn>
                <a:cxn ang="0">
                  <a:pos x="249" y="577"/>
                </a:cxn>
                <a:cxn ang="0">
                  <a:pos x="273" y="595"/>
                </a:cxn>
                <a:cxn ang="0">
                  <a:pos x="295" y="611"/>
                </a:cxn>
                <a:cxn ang="0">
                  <a:pos x="319" y="627"/>
                </a:cxn>
                <a:cxn ang="0">
                  <a:pos x="336" y="638"/>
                </a:cxn>
                <a:cxn ang="0">
                  <a:pos x="348" y="646"/>
                </a:cxn>
                <a:cxn ang="0">
                  <a:pos x="360" y="652"/>
                </a:cxn>
                <a:cxn ang="0">
                  <a:pos x="376" y="659"/>
                </a:cxn>
                <a:cxn ang="0">
                  <a:pos x="389" y="667"/>
                </a:cxn>
                <a:cxn ang="0">
                  <a:pos x="403" y="673"/>
                </a:cxn>
                <a:cxn ang="0">
                  <a:pos x="420" y="681"/>
                </a:cxn>
                <a:cxn ang="0">
                  <a:pos x="434" y="686"/>
                </a:cxn>
                <a:cxn ang="0">
                  <a:pos x="449" y="691"/>
                </a:cxn>
                <a:cxn ang="0">
                  <a:pos x="462" y="696"/>
                </a:cxn>
              </a:cxnLst>
              <a:rect l="0" t="0" r="r" b="b"/>
              <a:pathLst>
                <a:path w="520" h="702">
                  <a:moveTo>
                    <a:pt x="470" y="699"/>
                  </a:moveTo>
                  <a:lnTo>
                    <a:pt x="479" y="701"/>
                  </a:lnTo>
                  <a:lnTo>
                    <a:pt x="519" y="608"/>
                  </a:lnTo>
                  <a:lnTo>
                    <a:pt x="509" y="604"/>
                  </a:lnTo>
                  <a:lnTo>
                    <a:pt x="500" y="601"/>
                  </a:lnTo>
                  <a:lnTo>
                    <a:pt x="492" y="598"/>
                  </a:lnTo>
                  <a:lnTo>
                    <a:pt x="479" y="595"/>
                  </a:lnTo>
                  <a:lnTo>
                    <a:pt x="471" y="590"/>
                  </a:lnTo>
                  <a:lnTo>
                    <a:pt x="461" y="586"/>
                  </a:lnTo>
                  <a:lnTo>
                    <a:pt x="452" y="583"/>
                  </a:lnTo>
                  <a:lnTo>
                    <a:pt x="442" y="578"/>
                  </a:lnTo>
                  <a:lnTo>
                    <a:pt x="434" y="575"/>
                  </a:lnTo>
                  <a:lnTo>
                    <a:pt x="425" y="572"/>
                  </a:lnTo>
                  <a:lnTo>
                    <a:pt x="415" y="565"/>
                  </a:lnTo>
                  <a:lnTo>
                    <a:pt x="408" y="561"/>
                  </a:lnTo>
                  <a:lnTo>
                    <a:pt x="398" y="556"/>
                  </a:lnTo>
                  <a:lnTo>
                    <a:pt x="392" y="551"/>
                  </a:lnTo>
                  <a:lnTo>
                    <a:pt x="384" y="548"/>
                  </a:lnTo>
                  <a:lnTo>
                    <a:pt x="376" y="542"/>
                  </a:lnTo>
                  <a:lnTo>
                    <a:pt x="368" y="538"/>
                  </a:lnTo>
                  <a:lnTo>
                    <a:pt x="360" y="532"/>
                  </a:lnTo>
                  <a:lnTo>
                    <a:pt x="353" y="525"/>
                  </a:lnTo>
                  <a:lnTo>
                    <a:pt x="346" y="522"/>
                  </a:lnTo>
                  <a:lnTo>
                    <a:pt x="340" y="519"/>
                  </a:lnTo>
                  <a:lnTo>
                    <a:pt x="331" y="511"/>
                  </a:lnTo>
                  <a:lnTo>
                    <a:pt x="323" y="504"/>
                  </a:lnTo>
                  <a:lnTo>
                    <a:pt x="312" y="495"/>
                  </a:lnTo>
                  <a:lnTo>
                    <a:pt x="302" y="486"/>
                  </a:lnTo>
                  <a:lnTo>
                    <a:pt x="292" y="477"/>
                  </a:lnTo>
                  <a:lnTo>
                    <a:pt x="282" y="469"/>
                  </a:lnTo>
                  <a:lnTo>
                    <a:pt x="273" y="456"/>
                  </a:lnTo>
                  <a:lnTo>
                    <a:pt x="265" y="449"/>
                  </a:lnTo>
                  <a:lnTo>
                    <a:pt x="257" y="439"/>
                  </a:lnTo>
                  <a:lnTo>
                    <a:pt x="248" y="430"/>
                  </a:lnTo>
                  <a:lnTo>
                    <a:pt x="240" y="419"/>
                  </a:lnTo>
                  <a:lnTo>
                    <a:pt x="230" y="405"/>
                  </a:lnTo>
                  <a:lnTo>
                    <a:pt x="223" y="395"/>
                  </a:lnTo>
                  <a:lnTo>
                    <a:pt x="215" y="382"/>
                  </a:lnTo>
                  <a:lnTo>
                    <a:pt x="206" y="369"/>
                  </a:lnTo>
                  <a:lnTo>
                    <a:pt x="199" y="357"/>
                  </a:lnTo>
                  <a:lnTo>
                    <a:pt x="193" y="343"/>
                  </a:lnTo>
                  <a:lnTo>
                    <a:pt x="187" y="332"/>
                  </a:lnTo>
                  <a:lnTo>
                    <a:pt x="182" y="321"/>
                  </a:lnTo>
                  <a:lnTo>
                    <a:pt x="176" y="308"/>
                  </a:lnTo>
                  <a:lnTo>
                    <a:pt x="171" y="297"/>
                  </a:lnTo>
                  <a:lnTo>
                    <a:pt x="167" y="285"/>
                  </a:lnTo>
                  <a:lnTo>
                    <a:pt x="162" y="270"/>
                  </a:lnTo>
                  <a:lnTo>
                    <a:pt x="159" y="258"/>
                  </a:lnTo>
                  <a:lnTo>
                    <a:pt x="155" y="245"/>
                  </a:lnTo>
                  <a:lnTo>
                    <a:pt x="150" y="232"/>
                  </a:lnTo>
                  <a:lnTo>
                    <a:pt x="148" y="218"/>
                  </a:lnTo>
                  <a:lnTo>
                    <a:pt x="145" y="202"/>
                  </a:lnTo>
                  <a:lnTo>
                    <a:pt x="143" y="188"/>
                  </a:lnTo>
                  <a:lnTo>
                    <a:pt x="141" y="175"/>
                  </a:lnTo>
                  <a:lnTo>
                    <a:pt x="140" y="160"/>
                  </a:lnTo>
                  <a:lnTo>
                    <a:pt x="140" y="144"/>
                  </a:lnTo>
                  <a:lnTo>
                    <a:pt x="140" y="131"/>
                  </a:lnTo>
                  <a:lnTo>
                    <a:pt x="140" y="115"/>
                  </a:lnTo>
                  <a:lnTo>
                    <a:pt x="176" y="115"/>
                  </a:lnTo>
                  <a:lnTo>
                    <a:pt x="90" y="0"/>
                  </a:lnTo>
                  <a:lnTo>
                    <a:pt x="0" y="115"/>
                  </a:lnTo>
                  <a:lnTo>
                    <a:pt x="34" y="115"/>
                  </a:lnTo>
                  <a:lnTo>
                    <a:pt x="34" y="132"/>
                  </a:lnTo>
                  <a:lnTo>
                    <a:pt x="34" y="148"/>
                  </a:lnTo>
                  <a:lnTo>
                    <a:pt x="35" y="166"/>
                  </a:lnTo>
                  <a:lnTo>
                    <a:pt x="37" y="181"/>
                  </a:lnTo>
                  <a:lnTo>
                    <a:pt x="38" y="195"/>
                  </a:lnTo>
                  <a:lnTo>
                    <a:pt x="39" y="210"/>
                  </a:lnTo>
                  <a:lnTo>
                    <a:pt x="43" y="224"/>
                  </a:lnTo>
                  <a:lnTo>
                    <a:pt x="44" y="238"/>
                  </a:lnTo>
                  <a:lnTo>
                    <a:pt x="48" y="251"/>
                  </a:lnTo>
                  <a:lnTo>
                    <a:pt x="51" y="266"/>
                  </a:lnTo>
                  <a:lnTo>
                    <a:pt x="56" y="284"/>
                  </a:lnTo>
                  <a:lnTo>
                    <a:pt x="60" y="295"/>
                  </a:lnTo>
                  <a:lnTo>
                    <a:pt x="63" y="308"/>
                  </a:lnTo>
                  <a:lnTo>
                    <a:pt x="68" y="321"/>
                  </a:lnTo>
                  <a:lnTo>
                    <a:pt x="75" y="337"/>
                  </a:lnTo>
                  <a:lnTo>
                    <a:pt x="80" y="351"/>
                  </a:lnTo>
                  <a:lnTo>
                    <a:pt x="85" y="364"/>
                  </a:lnTo>
                  <a:lnTo>
                    <a:pt x="92" y="377"/>
                  </a:lnTo>
                  <a:lnTo>
                    <a:pt x="99" y="392"/>
                  </a:lnTo>
                  <a:lnTo>
                    <a:pt x="106" y="404"/>
                  </a:lnTo>
                  <a:lnTo>
                    <a:pt x="113" y="417"/>
                  </a:lnTo>
                  <a:lnTo>
                    <a:pt x="121" y="430"/>
                  </a:lnTo>
                  <a:lnTo>
                    <a:pt x="128" y="440"/>
                  </a:lnTo>
                  <a:lnTo>
                    <a:pt x="135" y="453"/>
                  </a:lnTo>
                  <a:lnTo>
                    <a:pt x="143" y="464"/>
                  </a:lnTo>
                  <a:lnTo>
                    <a:pt x="152" y="476"/>
                  </a:lnTo>
                  <a:lnTo>
                    <a:pt x="162" y="489"/>
                  </a:lnTo>
                  <a:lnTo>
                    <a:pt x="171" y="499"/>
                  </a:lnTo>
                  <a:lnTo>
                    <a:pt x="181" y="509"/>
                  </a:lnTo>
                  <a:lnTo>
                    <a:pt x="190" y="522"/>
                  </a:lnTo>
                  <a:lnTo>
                    <a:pt x="199" y="530"/>
                  </a:lnTo>
                  <a:lnTo>
                    <a:pt x="207" y="539"/>
                  </a:lnTo>
                  <a:lnTo>
                    <a:pt x="218" y="549"/>
                  </a:lnTo>
                  <a:lnTo>
                    <a:pt x="229" y="559"/>
                  </a:lnTo>
                  <a:lnTo>
                    <a:pt x="239" y="568"/>
                  </a:lnTo>
                  <a:lnTo>
                    <a:pt x="249" y="577"/>
                  </a:lnTo>
                  <a:lnTo>
                    <a:pt x="261" y="586"/>
                  </a:lnTo>
                  <a:lnTo>
                    <a:pt x="273" y="595"/>
                  </a:lnTo>
                  <a:lnTo>
                    <a:pt x="283" y="604"/>
                  </a:lnTo>
                  <a:lnTo>
                    <a:pt x="295" y="611"/>
                  </a:lnTo>
                  <a:lnTo>
                    <a:pt x="307" y="620"/>
                  </a:lnTo>
                  <a:lnTo>
                    <a:pt x="319" y="627"/>
                  </a:lnTo>
                  <a:lnTo>
                    <a:pt x="328" y="634"/>
                  </a:lnTo>
                  <a:lnTo>
                    <a:pt x="336" y="638"/>
                  </a:lnTo>
                  <a:lnTo>
                    <a:pt x="341" y="643"/>
                  </a:lnTo>
                  <a:lnTo>
                    <a:pt x="348" y="646"/>
                  </a:lnTo>
                  <a:lnTo>
                    <a:pt x="354" y="649"/>
                  </a:lnTo>
                  <a:lnTo>
                    <a:pt x="360" y="652"/>
                  </a:lnTo>
                  <a:lnTo>
                    <a:pt x="368" y="655"/>
                  </a:lnTo>
                  <a:lnTo>
                    <a:pt x="376" y="659"/>
                  </a:lnTo>
                  <a:lnTo>
                    <a:pt x="382" y="664"/>
                  </a:lnTo>
                  <a:lnTo>
                    <a:pt x="389" y="667"/>
                  </a:lnTo>
                  <a:lnTo>
                    <a:pt x="396" y="670"/>
                  </a:lnTo>
                  <a:lnTo>
                    <a:pt x="403" y="673"/>
                  </a:lnTo>
                  <a:lnTo>
                    <a:pt x="412" y="675"/>
                  </a:lnTo>
                  <a:lnTo>
                    <a:pt x="420" y="681"/>
                  </a:lnTo>
                  <a:lnTo>
                    <a:pt x="428" y="683"/>
                  </a:lnTo>
                  <a:lnTo>
                    <a:pt x="434" y="686"/>
                  </a:lnTo>
                  <a:lnTo>
                    <a:pt x="440" y="689"/>
                  </a:lnTo>
                  <a:lnTo>
                    <a:pt x="449" y="691"/>
                  </a:lnTo>
                  <a:lnTo>
                    <a:pt x="456" y="693"/>
                  </a:lnTo>
                  <a:lnTo>
                    <a:pt x="462" y="696"/>
                  </a:lnTo>
                </a:path>
              </a:pathLst>
            </a:custGeom>
            <a:noFill/>
            <a:ln w="12700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095" y="2788"/>
              <a:ext cx="521" cy="699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10" y="96"/>
                </a:cxn>
                <a:cxn ang="0">
                  <a:pos x="27" y="102"/>
                </a:cxn>
                <a:cxn ang="0">
                  <a:pos x="48" y="109"/>
                </a:cxn>
                <a:cxn ang="0">
                  <a:pos x="65" y="115"/>
                </a:cxn>
                <a:cxn ang="0">
                  <a:pos x="83" y="124"/>
                </a:cxn>
                <a:cxn ang="0">
                  <a:pos x="102" y="133"/>
                </a:cxn>
                <a:cxn ang="0">
                  <a:pos x="120" y="143"/>
                </a:cxn>
                <a:cxn ang="0">
                  <a:pos x="134" y="152"/>
                </a:cxn>
                <a:cxn ang="0">
                  <a:pos x="149" y="162"/>
                </a:cxn>
                <a:cxn ang="0">
                  <a:pos x="167" y="174"/>
                </a:cxn>
                <a:cxn ang="0">
                  <a:pos x="179" y="181"/>
                </a:cxn>
                <a:cxn ang="0">
                  <a:pos x="195" y="196"/>
                </a:cxn>
                <a:cxn ang="0">
                  <a:pos x="216" y="214"/>
                </a:cxn>
                <a:cxn ang="0">
                  <a:pos x="237" y="231"/>
                </a:cxn>
                <a:cxn ang="0">
                  <a:pos x="252" y="250"/>
                </a:cxn>
                <a:cxn ang="0">
                  <a:pos x="270" y="269"/>
                </a:cxn>
                <a:cxn ang="0">
                  <a:pos x="287" y="293"/>
                </a:cxn>
                <a:cxn ang="0">
                  <a:pos x="304" y="316"/>
                </a:cxn>
                <a:cxn ang="0">
                  <a:pos x="320" y="342"/>
                </a:cxn>
                <a:cxn ang="0">
                  <a:pos x="330" y="366"/>
                </a:cxn>
                <a:cxn ang="0">
                  <a:pos x="342" y="389"/>
                </a:cxn>
                <a:cxn ang="0">
                  <a:pos x="351" y="414"/>
                </a:cxn>
                <a:cxn ang="0">
                  <a:pos x="361" y="439"/>
                </a:cxn>
                <a:cxn ang="0">
                  <a:pos x="366" y="467"/>
                </a:cxn>
                <a:cxn ang="0">
                  <a:pos x="373" y="497"/>
                </a:cxn>
                <a:cxn ang="0">
                  <a:pos x="378" y="524"/>
                </a:cxn>
                <a:cxn ang="0">
                  <a:pos x="379" y="556"/>
                </a:cxn>
                <a:cxn ang="0">
                  <a:pos x="379" y="585"/>
                </a:cxn>
                <a:cxn ang="0">
                  <a:pos x="427" y="698"/>
                </a:cxn>
                <a:cxn ang="0">
                  <a:pos x="484" y="585"/>
                </a:cxn>
                <a:cxn ang="0">
                  <a:pos x="484" y="549"/>
                </a:cxn>
                <a:cxn ang="0">
                  <a:pos x="480" y="519"/>
                </a:cxn>
                <a:cxn ang="0">
                  <a:pos x="477" y="489"/>
                </a:cxn>
                <a:cxn ang="0">
                  <a:pos x="473" y="460"/>
                </a:cxn>
                <a:cxn ang="0">
                  <a:pos x="467" y="434"/>
                </a:cxn>
                <a:cxn ang="0">
                  <a:pos x="458" y="403"/>
                </a:cxn>
                <a:cxn ang="0">
                  <a:pos x="451" y="378"/>
                </a:cxn>
                <a:cxn ang="0">
                  <a:pos x="438" y="349"/>
                </a:cxn>
                <a:cxn ang="0">
                  <a:pos x="426" y="322"/>
                </a:cxn>
                <a:cxn ang="0">
                  <a:pos x="412" y="294"/>
                </a:cxn>
                <a:cxn ang="0">
                  <a:pos x="398" y="269"/>
                </a:cxn>
                <a:cxn ang="0">
                  <a:pos x="382" y="247"/>
                </a:cxn>
                <a:cxn ang="0">
                  <a:pos x="365" y="222"/>
                </a:cxn>
                <a:cxn ang="0">
                  <a:pos x="346" y="200"/>
                </a:cxn>
                <a:cxn ang="0">
                  <a:pos x="327" y="178"/>
                </a:cxn>
                <a:cxn ang="0">
                  <a:pos x="310" y="161"/>
                </a:cxn>
                <a:cxn ang="0">
                  <a:pos x="289" y="140"/>
                </a:cxn>
                <a:cxn ang="0">
                  <a:pos x="268" y="122"/>
                </a:cxn>
                <a:cxn ang="0">
                  <a:pos x="246" y="105"/>
                </a:cxn>
                <a:cxn ang="0">
                  <a:pos x="223" y="88"/>
                </a:cxn>
                <a:cxn ang="0">
                  <a:pos x="201" y="72"/>
                </a:cxn>
                <a:cxn ang="0">
                  <a:pos x="182" y="61"/>
                </a:cxn>
                <a:cxn ang="0">
                  <a:pos x="170" y="53"/>
                </a:cxn>
                <a:cxn ang="0">
                  <a:pos x="158" y="48"/>
                </a:cxn>
                <a:cxn ang="0">
                  <a:pos x="143" y="40"/>
                </a:cxn>
                <a:cxn ang="0">
                  <a:pos x="129" y="33"/>
                </a:cxn>
                <a:cxn ang="0">
                  <a:pos x="115" y="26"/>
                </a:cxn>
                <a:cxn ang="0">
                  <a:pos x="98" y="18"/>
                </a:cxn>
                <a:cxn ang="0">
                  <a:pos x="85" y="14"/>
                </a:cxn>
                <a:cxn ang="0">
                  <a:pos x="70" y="8"/>
                </a:cxn>
                <a:cxn ang="0">
                  <a:pos x="56" y="3"/>
                </a:cxn>
              </a:cxnLst>
              <a:rect l="0" t="0" r="r" b="b"/>
              <a:pathLst>
                <a:path w="521" h="699">
                  <a:moveTo>
                    <a:pt x="49" y="0"/>
                  </a:moveTo>
                  <a:lnTo>
                    <a:pt x="39" y="0"/>
                  </a:lnTo>
                  <a:lnTo>
                    <a:pt x="0" y="92"/>
                  </a:lnTo>
                  <a:lnTo>
                    <a:pt x="10" y="96"/>
                  </a:lnTo>
                  <a:lnTo>
                    <a:pt x="18" y="98"/>
                  </a:lnTo>
                  <a:lnTo>
                    <a:pt x="27" y="102"/>
                  </a:lnTo>
                  <a:lnTo>
                    <a:pt x="39" y="105"/>
                  </a:lnTo>
                  <a:lnTo>
                    <a:pt x="48" y="109"/>
                  </a:lnTo>
                  <a:lnTo>
                    <a:pt x="57" y="112"/>
                  </a:lnTo>
                  <a:lnTo>
                    <a:pt x="65" y="115"/>
                  </a:lnTo>
                  <a:lnTo>
                    <a:pt x="76" y="121"/>
                  </a:lnTo>
                  <a:lnTo>
                    <a:pt x="83" y="124"/>
                  </a:lnTo>
                  <a:lnTo>
                    <a:pt x="93" y="128"/>
                  </a:lnTo>
                  <a:lnTo>
                    <a:pt x="102" y="133"/>
                  </a:lnTo>
                  <a:lnTo>
                    <a:pt x="112" y="138"/>
                  </a:lnTo>
                  <a:lnTo>
                    <a:pt x="120" y="143"/>
                  </a:lnTo>
                  <a:lnTo>
                    <a:pt x="127" y="148"/>
                  </a:lnTo>
                  <a:lnTo>
                    <a:pt x="134" y="152"/>
                  </a:lnTo>
                  <a:lnTo>
                    <a:pt x="141" y="158"/>
                  </a:lnTo>
                  <a:lnTo>
                    <a:pt x="149" y="162"/>
                  </a:lnTo>
                  <a:lnTo>
                    <a:pt x="158" y="168"/>
                  </a:lnTo>
                  <a:lnTo>
                    <a:pt x="167" y="174"/>
                  </a:lnTo>
                  <a:lnTo>
                    <a:pt x="171" y="177"/>
                  </a:lnTo>
                  <a:lnTo>
                    <a:pt x="179" y="181"/>
                  </a:lnTo>
                  <a:lnTo>
                    <a:pt x="187" y="188"/>
                  </a:lnTo>
                  <a:lnTo>
                    <a:pt x="195" y="196"/>
                  </a:lnTo>
                  <a:lnTo>
                    <a:pt x="207" y="203"/>
                  </a:lnTo>
                  <a:lnTo>
                    <a:pt x="216" y="214"/>
                  </a:lnTo>
                  <a:lnTo>
                    <a:pt x="226" y="220"/>
                  </a:lnTo>
                  <a:lnTo>
                    <a:pt x="237" y="231"/>
                  </a:lnTo>
                  <a:lnTo>
                    <a:pt x="246" y="241"/>
                  </a:lnTo>
                  <a:lnTo>
                    <a:pt x="252" y="250"/>
                  </a:lnTo>
                  <a:lnTo>
                    <a:pt x="262" y="260"/>
                  </a:lnTo>
                  <a:lnTo>
                    <a:pt x="270" y="269"/>
                  </a:lnTo>
                  <a:lnTo>
                    <a:pt x="279" y="281"/>
                  </a:lnTo>
                  <a:lnTo>
                    <a:pt x="287" y="293"/>
                  </a:lnTo>
                  <a:lnTo>
                    <a:pt x="296" y="304"/>
                  </a:lnTo>
                  <a:lnTo>
                    <a:pt x="304" y="316"/>
                  </a:lnTo>
                  <a:lnTo>
                    <a:pt x="312" y="331"/>
                  </a:lnTo>
                  <a:lnTo>
                    <a:pt x="320" y="342"/>
                  </a:lnTo>
                  <a:lnTo>
                    <a:pt x="325" y="355"/>
                  </a:lnTo>
                  <a:lnTo>
                    <a:pt x="330" y="366"/>
                  </a:lnTo>
                  <a:lnTo>
                    <a:pt x="337" y="378"/>
                  </a:lnTo>
                  <a:lnTo>
                    <a:pt x="342" y="389"/>
                  </a:lnTo>
                  <a:lnTo>
                    <a:pt x="346" y="403"/>
                  </a:lnTo>
                  <a:lnTo>
                    <a:pt x="351" y="414"/>
                  </a:lnTo>
                  <a:lnTo>
                    <a:pt x="356" y="429"/>
                  </a:lnTo>
                  <a:lnTo>
                    <a:pt x="361" y="439"/>
                  </a:lnTo>
                  <a:lnTo>
                    <a:pt x="363" y="454"/>
                  </a:lnTo>
                  <a:lnTo>
                    <a:pt x="366" y="467"/>
                  </a:lnTo>
                  <a:lnTo>
                    <a:pt x="370" y="482"/>
                  </a:lnTo>
                  <a:lnTo>
                    <a:pt x="373" y="497"/>
                  </a:lnTo>
                  <a:lnTo>
                    <a:pt x="376" y="511"/>
                  </a:lnTo>
                  <a:lnTo>
                    <a:pt x="378" y="524"/>
                  </a:lnTo>
                  <a:lnTo>
                    <a:pt x="379" y="539"/>
                  </a:lnTo>
                  <a:lnTo>
                    <a:pt x="379" y="556"/>
                  </a:lnTo>
                  <a:lnTo>
                    <a:pt x="379" y="569"/>
                  </a:lnTo>
                  <a:lnTo>
                    <a:pt x="379" y="585"/>
                  </a:lnTo>
                  <a:lnTo>
                    <a:pt x="342" y="585"/>
                  </a:lnTo>
                  <a:lnTo>
                    <a:pt x="427" y="698"/>
                  </a:lnTo>
                  <a:lnTo>
                    <a:pt x="520" y="585"/>
                  </a:lnTo>
                  <a:lnTo>
                    <a:pt x="484" y="585"/>
                  </a:lnTo>
                  <a:lnTo>
                    <a:pt x="484" y="567"/>
                  </a:lnTo>
                  <a:lnTo>
                    <a:pt x="484" y="549"/>
                  </a:lnTo>
                  <a:lnTo>
                    <a:pt x="482" y="533"/>
                  </a:lnTo>
                  <a:lnTo>
                    <a:pt x="480" y="519"/>
                  </a:lnTo>
                  <a:lnTo>
                    <a:pt x="480" y="504"/>
                  </a:lnTo>
                  <a:lnTo>
                    <a:pt x="477" y="489"/>
                  </a:lnTo>
                  <a:lnTo>
                    <a:pt x="475" y="474"/>
                  </a:lnTo>
                  <a:lnTo>
                    <a:pt x="473" y="460"/>
                  </a:lnTo>
                  <a:lnTo>
                    <a:pt x="471" y="448"/>
                  </a:lnTo>
                  <a:lnTo>
                    <a:pt x="467" y="434"/>
                  </a:lnTo>
                  <a:lnTo>
                    <a:pt x="462" y="416"/>
                  </a:lnTo>
                  <a:lnTo>
                    <a:pt x="458" y="403"/>
                  </a:lnTo>
                  <a:lnTo>
                    <a:pt x="454" y="389"/>
                  </a:lnTo>
                  <a:lnTo>
                    <a:pt x="451" y="378"/>
                  </a:lnTo>
                  <a:lnTo>
                    <a:pt x="443" y="362"/>
                  </a:lnTo>
                  <a:lnTo>
                    <a:pt x="438" y="349"/>
                  </a:lnTo>
                  <a:lnTo>
                    <a:pt x="432" y="335"/>
                  </a:lnTo>
                  <a:lnTo>
                    <a:pt x="426" y="322"/>
                  </a:lnTo>
                  <a:lnTo>
                    <a:pt x="418" y="307"/>
                  </a:lnTo>
                  <a:lnTo>
                    <a:pt x="412" y="294"/>
                  </a:lnTo>
                  <a:lnTo>
                    <a:pt x="405" y="283"/>
                  </a:lnTo>
                  <a:lnTo>
                    <a:pt x="398" y="269"/>
                  </a:lnTo>
                  <a:lnTo>
                    <a:pt x="390" y="259"/>
                  </a:lnTo>
                  <a:lnTo>
                    <a:pt x="382" y="247"/>
                  </a:lnTo>
                  <a:lnTo>
                    <a:pt x="376" y="236"/>
                  </a:lnTo>
                  <a:lnTo>
                    <a:pt x="365" y="222"/>
                  </a:lnTo>
                  <a:lnTo>
                    <a:pt x="357" y="210"/>
                  </a:lnTo>
                  <a:lnTo>
                    <a:pt x="346" y="200"/>
                  </a:lnTo>
                  <a:lnTo>
                    <a:pt x="339" y="188"/>
                  </a:lnTo>
                  <a:lnTo>
                    <a:pt x="327" y="178"/>
                  </a:lnTo>
                  <a:lnTo>
                    <a:pt x="320" y="168"/>
                  </a:lnTo>
                  <a:lnTo>
                    <a:pt x="310" y="161"/>
                  </a:lnTo>
                  <a:lnTo>
                    <a:pt x="301" y="149"/>
                  </a:lnTo>
                  <a:lnTo>
                    <a:pt x="289" y="140"/>
                  </a:lnTo>
                  <a:lnTo>
                    <a:pt x="279" y="131"/>
                  </a:lnTo>
                  <a:lnTo>
                    <a:pt x="268" y="122"/>
                  </a:lnTo>
                  <a:lnTo>
                    <a:pt x="257" y="114"/>
                  </a:lnTo>
                  <a:lnTo>
                    <a:pt x="246" y="105"/>
                  </a:lnTo>
                  <a:lnTo>
                    <a:pt x="233" y="96"/>
                  </a:lnTo>
                  <a:lnTo>
                    <a:pt x="223" y="88"/>
                  </a:lnTo>
                  <a:lnTo>
                    <a:pt x="211" y="79"/>
                  </a:lnTo>
                  <a:lnTo>
                    <a:pt x="201" y="72"/>
                  </a:lnTo>
                  <a:lnTo>
                    <a:pt x="190" y="65"/>
                  </a:lnTo>
                  <a:lnTo>
                    <a:pt x="182" y="61"/>
                  </a:lnTo>
                  <a:lnTo>
                    <a:pt x="176" y="56"/>
                  </a:lnTo>
                  <a:lnTo>
                    <a:pt x="170" y="53"/>
                  </a:lnTo>
                  <a:lnTo>
                    <a:pt x="165" y="51"/>
                  </a:lnTo>
                  <a:lnTo>
                    <a:pt x="158" y="48"/>
                  </a:lnTo>
                  <a:lnTo>
                    <a:pt x="151" y="43"/>
                  </a:lnTo>
                  <a:lnTo>
                    <a:pt x="143" y="40"/>
                  </a:lnTo>
                  <a:lnTo>
                    <a:pt x="136" y="36"/>
                  </a:lnTo>
                  <a:lnTo>
                    <a:pt x="129" y="33"/>
                  </a:lnTo>
                  <a:lnTo>
                    <a:pt x="123" y="30"/>
                  </a:lnTo>
                  <a:lnTo>
                    <a:pt x="115" y="26"/>
                  </a:lnTo>
                  <a:lnTo>
                    <a:pt x="107" y="23"/>
                  </a:lnTo>
                  <a:lnTo>
                    <a:pt x="98" y="18"/>
                  </a:lnTo>
                  <a:lnTo>
                    <a:pt x="92" y="17"/>
                  </a:lnTo>
                  <a:lnTo>
                    <a:pt x="85" y="14"/>
                  </a:lnTo>
                  <a:lnTo>
                    <a:pt x="78" y="11"/>
                  </a:lnTo>
                  <a:lnTo>
                    <a:pt x="70" y="8"/>
                  </a:lnTo>
                  <a:lnTo>
                    <a:pt x="62" y="5"/>
                  </a:lnTo>
                  <a:lnTo>
                    <a:pt x="56" y="3"/>
                  </a:lnTo>
                  <a:lnTo>
                    <a:pt x="49" y="0"/>
                  </a:lnTo>
                </a:path>
              </a:pathLst>
            </a:custGeom>
            <a:solidFill>
              <a:srgbClr val="CCCCC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095" y="2788"/>
              <a:ext cx="521" cy="699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10" y="96"/>
                </a:cxn>
                <a:cxn ang="0">
                  <a:pos x="27" y="102"/>
                </a:cxn>
                <a:cxn ang="0">
                  <a:pos x="48" y="109"/>
                </a:cxn>
                <a:cxn ang="0">
                  <a:pos x="65" y="115"/>
                </a:cxn>
                <a:cxn ang="0">
                  <a:pos x="83" y="124"/>
                </a:cxn>
                <a:cxn ang="0">
                  <a:pos x="102" y="133"/>
                </a:cxn>
                <a:cxn ang="0">
                  <a:pos x="120" y="143"/>
                </a:cxn>
                <a:cxn ang="0">
                  <a:pos x="134" y="152"/>
                </a:cxn>
                <a:cxn ang="0">
                  <a:pos x="149" y="162"/>
                </a:cxn>
                <a:cxn ang="0">
                  <a:pos x="167" y="174"/>
                </a:cxn>
                <a:cxn ang="0">
                  <a:pos x="179" y="181"/>
                </a:cxn>
                <a:cxn ang="0">
                  <a:pos x="195" y="196"/>
                </a:cxn>
                <a:cxn ang="0">
                  <a:pos x="216" y="214"/>
                </a:cxn>
                <a:cxn ang="0">
                  <a:pos x="237" y="231"/>
                </a:cxn>
                <a:cxn ang="0">
                  <a:pos x="252" y="250"/>
                </a:cxn>
                <a:cxn ang="0">
                  <a:pos x="270" y="269"/>
                </a:cxn>
                <a:cxn ang="0">
                  <a:pos x="287" y="293"/>
                </a:cxn>
                <a:cxn ang="0">
                  <a:pos x="304" y="316"/>
                </a:cxn>
                <a:cxn ang="0">
                  <a:pos x="320" y="342"/>
                </a:cxn>
                <a:cxn ang="0">
                  <a:pos x="330" y="366"/>
                </a:cxn>
                <a:cxn ang="0">
                  <a:pos x="342" y="389"/>
                </a:cxn>
                <a:cxn ang="0">
                  <a:pos x="351" y="414"/>
                </a:cxn>
                <a:cxn ang="0">
                  <a:pos x="361" y="439"/>
                </a:cxn>
                <a:cxn ang="0">
                  <a:pos x="366" y="467"/>
                </a:cxn>
                <a:cxn ang="0">
                  <a:pos x="373" y="497"/>
                </a:cxn>
                <a:cxn ang="0">
                  <a:pos x="378" y="524"/>
                </a:cxn>
                <a:cxn ang="0">
                  <a:pos x="379" y="556"/>
                </a:cxn>
                <a:cxn ang="0">
                  <a:pos x="379" y="585"/>
                </a:cxn>
                <a:cxn ang="0">
                  <a:pos x="427" y="698"/>
                </a:cxn>
                <a:cxn ang="0">
                  <a:pos x="484" y="585"/>
                </a:cxn>
                <a:cxn ang="0">
                  <a:pos x="484" y="549"/>
                </a:cxn>
                <a:cxn ang="0">
                  <a:pos x="480" y="519"/>
                </a:cxn>
                <a:cxn ang="0">
                  <a:pos x="477" y="489"/>
                </a:cxn>
                <a:cxn ang="0">
                  <a:pos x="473" y="460"/>
                </a:cxn>
                <a:cxn ang="0">
                  <a:pos x="467" y="434"/>
                </a:cxn>
                <a:cxn ang="0">
                  <a:pos x="458" y="403"/>
                </a:cxn>
                <a:cxn ang="0">
                  <a:pos x="451" y="378"/>
                </a:cxn>
                <a:cxn ang="0">
                  <a:pos x="438" y="349"/>
                </a:cxn>
                <a:cxn ang="0">
                  <a:pos x="426" y="322"/>
                </a:cxn>
                <a:cxn ang="0">
                  <a:pos x="412" y="294"/>
                </a:cxn>
                <a:cxn ang="0">
                  <a:pos x="398" y="269"/>
                </a:cxn>
                <a:cxn ang="0">
                  <a:pos x="382" y="247"/>
                </a:cxn>
                <a:cxn ang="0">
                  <a:pos x="365" y="222"/>
                </a:cxn>
                <a:cxn ang="0">
                  <a:pos x="346" y="200"/>
                </a:cxn>
                <a:cxn ang="0">
                  <a:pos x="327" y="178"/>
                </a:cxn>
                <a:cxn ang="0">
                  <a:pos x="310" y="161"/>
                </a:cxn>
                <a:cxn ang="0">
                  <a:pos x="289" y="140"/>
                </a:cxn>
                <a:cxn ang="0">
                  <a:pos x="268" y="122"/>
                </a:cxn>
                <a:cxn ang="0">
                  <a:pos x="246" y="105"/>
                </a:cxn>
                <a:cxn ang="0">
                  <a:pos x="223" y="88"/>
                </a:cxn>
                <a:cxn ang="0">
                  <a:pos x="201" y="72"/>
                </a:cxn>
                <a:cxn ang="0">
                  <a:pos x="182" y="61"/>
                </a:cxn>
                <a:cxn ang="0">
                  <a:pos x="170" y="53"/>
                </a:cxn>
                <a:cxn ang="0">
                  <a:pos x="158" y="48"/>
                </a:cxn>
                <a:cxn ang="0">
                  <a:pos x="143" y="40"/>
                </a:cxn>
                <a:cxn ang="0">
                  <a:pos x="129" y="33"/>
                </a:cxn>
                <a:cxn ang="0">
                  <a:pos x="115" y="26"/>
                </a:cxn>
                <a:cxn ang="0">
                  <a:pos x="98" y="18"/>
                </a:cxn>
                <a:cxn ang="0">
                  <a:pos x="85" y="14"/>
                </a:cxn>
                <a:cxn ang="0">
                  <a:pos x="70" y="8"/>
                </a:cxn>
                <a:cxn ang="0">
                  <a:pos x="56" y="3"/>
                </a:cxn>
              </a:cxnLst>
              <a:rect l="0" t="0" r="r" b="b"/>
              <a:pathLst>
                <a:path w="521" h="699">
                  <a:moveTo>
                    <a:pt x="49" y="0"/>
                  </a:moveTo>
                  <a:lnTo>
                    <a:pt x="39" y="0"/>
                  </a:lnTo>
                  <a:lnTo>
                    <a:pt x="0" y="92"/>
                  </a:lnTo>
                  <a:lnTo>
                    <a:pt x="10" y="96"/>
                  </a:lnTo>
                  <a:lnTo>
                    <a:pt x="18" y="98"/>
                  </a:lnTo>
                  <a:lnTo>
                    <a:pt x="27" y="102"/>
                  </a:lnTo>
                  <a:lnTo>
                    <a:pt x="39" y="105"/>
                  </a:lnTo>
                  <a:lnTo>
                    <a:pt x="48" y="109"/>
                  </a:lnTo>
                  <a:lnTo>
                    <a:pt x="57" y="112"/>
                  </a:lnTo>
                  <a:lnTo>
                    <a:pt x="65" y="115"/>
                  </a:lnTo>
                  <a:lnTo>
                    <a:pt x="76" y="121"/>
                  </a:lnTo>
                  <a:lnTo>
                    <a:pt x="83" y="124"/>
                  </a:lnTo>
                  <a:lnTo>
                    <a:pt x="93" y="128"/>
                  </a:lnTo>
                  <a:lnTo>
                    <a:pt x="102" y="133"/>
                  </a:lnTo>
                  <a:lnTo>
                    <a:pt x="112" y="138"/>
                  </a:lnTo>
                  <a:lnTo>
                    <a:pt x="120" y="143"/>
                  </a:lnTo>
                  <a:lnTo>
                    <a:pt x="127" y="148"/>
                  </a:lnTo>
                  <a:lnTo>
                    <a:pt x="134" y="152"/>
                  </a:lnTo>
                  <a:lnTo>
                    <a:pt x="141" y="158"/>
                  </a:lnTo>
                  <a:lnTo>
                    <a:pt x="149" y="162"/>
                  </a:lnTo>
                  <a:lnTo>
                    <a:pt x="158" y="168"/>
                  </a:lnTo>
                  <a:lnTo>
                    <a:pt x="167" y="174"/>
                  </a:lnTo>
                  <a:lnTo>
                    <a:pt x="171" y="177"/>
                  </a:lnTo>
                  <a:lnTo>
                    <a:pt x="179" y="181"/>
                  </a:lnTo>
                  <a:lnTo>
                    <a:pt x="187" y="188"/>
                  </a:lnTo>
                  <a:lnTo>
                    <a:pt x="195" y="196"/>
                  </a:lnTo>
                  <a:lnTo>
                    <a:pt x="207" y="203"/>
                  </a:lnTo>
                  <a:lnTo>
                    <a:pt x="216" y="214"/>
                  </a:lnTo>
                  <a:lnTo>
                    <a:pt x="226" y="220"/>
                  </a:lnTo>
                  <a:lnTo>
                    <a:pt x="237" y="231"/>
                  </a:lnTo>
                  <a:lnTo>
                    <a:pt x="246" y="241"/>
                  </a:lnTo>
                  <a:lnTo>
                    <a:pt x="252" y="250"/>
                  </a:lnTo>
                  <a:lnTo>
                    <a:pt x="262" y="260"/>
                  </a:lnTo>
                  <a:lnTo>
                    <a:pt x="270" y="269"/>
                  </a:lnTo>
                  <a:lnTo>
                    <a:pt x="279" y="281"/>
                  </a:lnTo>
                  <a:lnTo>
                    <a:pt x="287" y="293"/>
                  </a:lnTo>
                  <a:lnTo>
                    <a:pt x="296" y="304"/>
                  </a:lnTo>
                  <a:lnTo>
                    <a:pt x="304" y="316"/>
                  </a:lnTo>
                  <a:lnTo>
                    <a:pt x="312" y="331"/>
                  </a:lnTo>
                  <a:lnTo>
                    <a:pt x="320" y="342"/>
                  </a:lnTo>
                  <a:lnTo>
                    <a:pt x="325" y="355"/>
                  </a:lnTo>
                  <a:lnTo>
                    <a:pt x="330" y="366"/>
                  </a:lnTo>
                  <a:lnTo>
                    <a:pt x="337" y="378"/>
                  </a:lnTo>
                  <a:lnTo>
                    <a:pt x="342" y="389"/>
                  </a:lnTo>
                  <a:lnTo>
                    <a:pt x="346" y="403"/>
                  </a:lnTo>
                  <a:lnTo>
                    <a:pt x="351" y="414"/>
                  </a:lnTo>
                  <a:lnTo>
                    <a:pt x="356" y="429"/>
                  </a:lnTo>
                  <a:lnTo>
                    <a:pt x="361" y="439"/>
                  </a:lnTo>
                  <a:lnTo>
                    <a:pt x="363" y="454"/>
                  </a:lnTo>
                  <a:lnTo>
                    <a:pt x="366" y="467"/>
                  </a:lnTo>
                  <a:lnTo>
                    <a:pt x="370" y="482"/>
                  </a:lnTo>
                  <a:lnTo>
                    <a:pt x="373" y="497"/>
                  </a:lnTo>
                  <a:lnTo>
                    <a:pt x="376" y="511"/>
                  </a:lnTo>
                  <a:lnTo>
                    <a:pt x="378" y="524"/>
                  </a:lnTo>
                  <a:lnTo>
                    <a:pt x="379" y="539"/>
                  </a:lnTo>
                  <a:lnTo>
                    <a:pt x="379" y="556"/>
                  </a:lnTo>
                  <a:lnTo>
                    <a:pt x="379" y="569"/>
                  </a:lnTo>
                  <a:lnTo>
                    <a:pt x="379" y="585"/>
                  </a:lnTo>
                  <a:lnTo>
                    <a:pt x="342" y="585"/>
                  </a:lnTo>
                  <a:lnTo>
                    <a:pt x="427" y="698"/>
                  </a:lnTo>
                  <a:lnTo>
                    <a:pt x="520" y="585"/>
                  </a:lnTo>
                  <a:lnTo>
                    <a:pt x="484" y="585"/>
                  </a:lnTo>
                  <a:lnTo>
                    <a:pt x="484" y="567"/>
                  </a:lnTo>
                  <a:lnTo>
                    <a:pt x="484" y="549"/>
                  </a:lnTo>
                  <a:lnTo>
                    <a:pt x="482" y="533"/>
                  </a:lnTo>
                  <a:lnTo>
                    <a:pt x="480" y="519"/>
                  </a:lnTo>
                  <a:lnTo>
                    <a:pt x="480" y="504"/>
                  </a:lnTo>
                  <a:lnTo>
                    <a:pt x="477" y="489"/>
                  </a:lnTo>
                  <a:lnTo>
                    <a:pt x="475" y="474"/>
                  </a:lnTo>
                  <a:lnTo>
                    <a:pt x="473" y="460"/>
                  </a:lnTo>
                  <a:lnTo>
                    <a:pt x="471" y="448"/>
                  </a:lnTo>
                  <a:lnTo>
                    <a:pt x="467" y="434"/>
                  </a:lnTo>
                  <a:lnTo>
                    <a:pt x="462" y="416"/>
                  </a:lnTo>
                  <a:lnTo>
                    <a:pt x="458" y="403"/>
                  </a:lnTo>
                  <a:lnTo>
                    <a:pt x="454" y="389"/>
                  </a:lnTo>
                  <a:lnTo>
                    <a:pt x="451" y="378"/>
                  </a:lnTo>
                  <a:lnTo>
                    <a:pt x="443" y="362"/>
                  </a:lnTo>
                  <a:lnTo>
                    <a:pt x="438" y="349"/>
                  </a:lnTo>
                  <a:lnTo>
                    <a:pt x="432" y="335"/>
                  </a:lnTo>
                  <a:lnTo>
                    <a:pt x="426" y="322"/>
                  </a:lnTo>
                  <a:lnTo>
                    <a:pt x="418" y="307"/>
                  </a:lnTo>
                  <a:lnTo>
                    <a:pt x="412" y="294"/>
                  </a:lnTo>
                  <a:lnTo>
                    <a:pt x="405" y="283"/>
                  </a:lnTo>
                  <a:lnTo>
                    <a:pt x="398" y="269"/>
                  </a:lnTo>
                  <a:lnTo>
                    <a:pt x="390" y="259"/>
                  </a:lnTo>
                  <a:lnTo>
                    <a:pt x="382" y="247"/>
                  </a:lnTo>
                  <a:lnTo>
                    <a:pt x="376" y="236"/>
                  </a:lnTo>
                  <a:lnTo>
                    <a:pt x="365" y="222"/>
                  </a:lnTo>
                  <a:lnTo>
                    <a:pt x="357" y="210"/>
                  </a:lnTo>
                  <a:lnTo>
                    <a:pt x="346" y="200"/>
                  </a:lnTo>
                  <a:lnTo>
                    <a:pt x="339" y="188"/>
                  </a:lnTo>
                  <a:lnTo>
                    <a:pt x="327" y="178"/>
                  </a:lnTo>
                  <a:lnTo>
                    <a:pt x="320" y="168"/>
                  </a:lnTo>
                  <a:lnTo>
                    <a:pt x="310" y="161"/>
                  </a:lnTo>
                  <a:lnTo>
                    <a:pt x="301" y="149"/>
                  </a:lnTo>
                  <a:lnTo>
                    <a:pt x="289" y="140"/>
                  </a:lnTo>
                  <a:lnTo>
                    <a:pt x="279" y="131"/>
                  </a:lnTo>
                  <a:lnTo>
                    <a:pt x="268" y="122"/>
                  </a:lnTo>
                  <a:lnTo>
                    <a:pt x="257" y="114"/>
                  </a:lnTo>
                  <a:lnTo>
                    <a:pt x="246" y="105"/>
                  </a:lnTo>
                  <a:lnTo>
                    <a:pt x="233" y="96"/>
                  </a:lnTo>
                  <a:lnTo>
                    <a:pt x="223" y="88"/>
                  </a:lnTo>
                  <a:lnTo>
                    <a:pt x="211" y="79"/>
                  </a:lnTo>
                  <a:lnTo>
                    <a:pt x="201" y="72"/>
                  </a:lnTo>
                  <a:lnTo>
                    <a:pt x="190" y="65"/>
                  </a:lnTo>
                  <a:lnTo>
                    <a:pt x="182" y="61"/>
                  </a:lnTo>
                  <a:lnTo>
                    <a:pt x="176" y="56"/>
                  </a:lnTo>
                  <a:lnTo>
                    <a:pt x="170" y="53"/>
                  </a:lnTo>
                  <a:lnTo>
                    <a:pt x="165" y="51"/>
                  </a:lnTo>
                  <a:lnTo>
                    <a:pt x="158" y="48"/>
                  </a:lnTo>
                  <a:lnTo>
                    <a:pt x="151" y="43"/>
                  </a:lnTo>
                  <a:lnTo>
                    <a:pt x="143" y="40"/>
                  </a:lnTo>
                  <a:lnTo>
                    <a:pt x="136" y="36"/>
                  </a:lnTo>
                  <a:lnTo>
                    <a:pt x="129" y="33"/>
                  </a:lnTo>
                  <a:lnTo>
                    <a:pt x="123" y="30"/>
                  </a:lnTo>
                  <a:lnTo>
                    <a:pt x="115" y="26"/>
                  </a:lnTo>
                  <a:lnTo>
                    <a:pt x="107" y="23"/>
                  </a:lnTo>
                  <a:lnTo>
                    <a:pt x="98" y="18"/>
                  </a:lnTo>
                  <a:lnTo>
                    <a:pt x="92" y="17"/>
                  </a:lnTo>
                  <a:lnTo>
                    <a:pt x="85" y="14"/>
                  </a:lnTo>
                  <a:lnTo>
                    <a:pt x="78" y="11"/>
                  </a:lnTo>
                  <a:lnTo>
                    <a:pt x="70" y="8"/>
                  </a:lnTo>
                  <a:lnTo>
                    <a:pt x="62" y="5"/>
                  </a:lnTo>
                  <a:lnTo>
                    <a:pt x="56" y="3"/>
                  </a:lnTo>
                </a:path>
              </a:pathLst>
            </a:custGeom>
            <a:noFill/>
            <a:ln w="12700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313" y="2730"/>
              <a:ext cx="743" cy="481"/>
            </a:xfrm>
            <a:custGeom>
              <a:avLst/>
              <a:gdLst/>
              <a:ahLst/>
              <a:cxnLst>
                <a:cxn ang="0">
                  <a:pos x="99" y="480"/>
                </a:cxn>
                <a:cxn ang="0">
                  <a:pos x="106" y="463"/>
                </a:cxn>
                <a:cxn ang="0">
                  <a:pos x="114" y="445"/>
                </a:cxn>
                <a:cxn ang="0">
                  <a:pos x="121" y="429"/>
                </a:cxn>
                <a:cxn ang="0">
                  <a:pos x="129" y="411"/>
                </a:cxn>
                <a:cxn ang="0">
                  <a:pos x="138" y="393"/>
                </a:cxn>
                <a:cxn ang="0">
                  <a:pos x="151" y="377"/>
                </a:cxn>
                <a:cxn ang="0">
                  <a:pos x="159" y="363"/>
                </a:cxn>
                <a:cxn ang="0">
                  <a:pos x="172" y="349"/>
                </a:cxn>
                <a:cxn ang="0">
                  <a:pos x="182" y="332"/>
                </a:cxn>
                <a:cxn ang="0">
                  <a:pos x="192" y="321"/>
                </a:cxn>
                <a:cxn ang="0">
                  <a:pos x="206" y="306"/>
                </a:cxn>
                <a:cxn ang="0">
                  <a:pos x="225" y="285"/>
                </a:cxn>
                <a:cxn ang="0">
                  <a:pos x="243" y="268"/>
                </a:cxn>
                <a:cxn ang="0">
                  <a:pos x="265" y="250"/>
                </a:cxn>
                <a:cxn ang="0">
                  <a:pos x="286" y="235"/>
                </a:cxn>
                <a:cxn ang="0">
                  <a:pos x="310" y="218"/>
                </a:cxn>
                <a:cxn ang="0">
                  <a:pos x="335" y="203"/>
                </a:cxn>
                <a:cxn ang="0">
                  <a:pos x="363" y="188"/>
                </a:cxn>
                <a:cxn ang="0">
                  <a:pos x="388" y="177"/>
                </a:cxn>
                <a:cxn ang="0">
                  <a:pos x="414" y="167"/>
                </a:cxn>
                <a:cxn ang="0">
                  <a:pos x="440" y="158"/>
                </a:cxn>
                <a:cxn ang="0">
                  <a:pos x="467" y="150"/>
                </a:cxn>
                <a:cxn ang="0">
                  <a:pos x="496" y="144"/>
                </a:cxn>
                <a:cxn ang="0">
                  <a:pos x="526" y="138"/>
                </a:cxn>
                <a:cxn ang="0">
                  <a:pos x="557" y="134"/>
                </a:cxn>
                <a:cxn ang="0">
                  <a:pos x="590" y="132"/>
                </a:cxn>
                <a:cxn ang="0">
                  <a:pos x="620" y="132"/>
                </a:cxn>
                <a:cxn ang="0">
                  <a:pos x="742" y="87"/>
                </a:cxn>
                <a:cxn ang="0">
                  <a:pos x="620" y="33"/>
                </a:cxn>
                <a:cxn ang="0">
                  <a:pos x="584" y="33"/>
                </a:cxn>
                <a:cxn ang="0">
                  <a:pos x="549" y="36"/>
                </a:cxn>
                <a:cxn ang="0">
                  <a:pos x="520" y="40"/>
                </a:cxn>
                <a:cxn ang="0">
                  <a:pos x="489" y="43"/>
                </a:cxn>
                <a:cxn ang="0">
                  <a:pos x="460" y="50"/>
                </a:cxn>
                <a:cxn ang="0">
                  <a:pos x="428" y="57"/>
                </a:cxn>
                <a:cxn ang="0">
                  <a:pos x="399" y="66"/>
                </a:cxn>
                <a:cxn ang="0">
                  <a:pos x="368" y="76"/>
                </a:cxn>
                <a:cxn ang="0">
                  <a:pos x="342" y="88"/>
                </a:cxn>
                <a:cxn ang="0">
                  <a:pos x="312" y="101"/>
                </a:cxn>
                <a:cxn ang="0">
                  <a:pos x="286" y="114"/>
                </a:cxn>
                <a:cxn ang="0">
                  <a:pos x="260" y="129"/>
                </a:cxn>
                <a:cxn ang="0">
                  <a:pos x="235" y="145"/>
                </a:cxn>
                <a:cxn ang="0">
                  <a:pos x="211" y="163"/>
                </a:cxn>
                <a:cxn ang="0">
                  <a:pos x="189" y="179"/>
                </a:cxn>
                <a:cxn ang="0">
                  <a:pos x="168" y="197"/>
                </a:cxn>
                <a:cxn ang="0">
                  <a:pos x="146" y="218"/>
                </a:cxn>
                <a:cxn ang="0">
                  <a:pos x="128" y="237"/>
                </a:cxn>
                <a:cxn ang="0">
                  <a:pos x="109" y="258"/>
                </a:cxn>
                <a:cxn ang="0">
                  <a:pos x="92" y="279"/>
                </a:cxn>
                <a:cxn ang="0">
                  <a:pos x="75" y="300"/>
                </a:cxn>
                <a:cxn ang="0">
                  <a:pos x="63" y="316"/>
                </a:cxn>
                <a:cxn ang="0">
                  <a:pos x="54" y="329"/>
                </a:cxn>
                <a:cxn ang="0">
                  <a:pos x="48" y="342"/>
                </a:cxn>
                <a:cxn ang="0">
                  <a:pos x="40" y="355"/>
                </a:cxn>
                <a:cxn ang="0">
                  <a:pos x="34" y="366"/>
                </a:cxn>
                <a:cxn ang="0">
                  <a:pos x="26" y="381"/>
                </a:cxn>
                <a:cxn ang="0">
                  <a:pos x="18" y="396"/>
                </a:cxn>
                <a:cxn ang="0">
                  <a:pos x="12" y="409"/>
                </a:cxn>
                <a:cxn ang="0">
                  <a:pos x="7" y="424"/>
                </a:cxn>
                <a:cxn ang="0">
                  <a:pos x="1" y="437"/>
                </a:cxn>
              </a:cxnLst>
              <a:rect l="0" t="0" r="r" b="b"/>
              <a:pathLst>
                <a:path w="743" h="481">
                  <a:moveTo>
                    <a:pt x="0" y="443"/>
                  </a:moveTo>
                  <a:lnTo>
                    <a:pt x="99" y="480"/>
                  </a:lnTo>
                  <a:lnTo>
                    <a:pt x="102" y="473"/>
                  </a:lnTo>
                  <a:lnTo>
                    <a:pt x="106" y="463"/>
                  </a:lnTo>
                  <a:lnTo>
                    <a:pt x="110" y="453"/>
                  </a:lnTo>
                  <a:lnTo>
                    <a:pt x="114" y="445"/>
                  </a:lnTo>
                  <a:lnTo>
                    <a:pt x="117" y="436"/>
                  </a:lnTo>
                  <a:lnTo>
                    <a:pt x="121" y="429"/>
                  </a:lnTo>
                  <a:lnTo>
                    <a:pt x="126" y="418"/>
                  </a:lnTo>
                  <a:lnTo>
                    <a:pt x="129" y="411"/>
                  </a:lnTo>
                  <a:lnTo>
                    <a:pt x="136" y="402"/>
                  </a:lnTo>
                  <a:lnTo>
                    <a:pt x="138" y="393"/>
                  </a:lnTo>
                  <a:lnTo>
                    <a:pt x="146" y="384"/>
                  </a:lnTo>
                  <a:lnTo>
                    <a:pt x="151" y="377"/>
                  </a:lnTo>
                  <a:lnTo>
                    <a:pt x="154" y="369"/>
                  </a:lnTo>
                  <a:lnTo>
                    <a:pt x="159" y="363"/>
                  </a:lnTo>
                  <a:lnTo>
                    <a:pt x="165" y="355"/>
                  </a:lnTo>
                  <a:lnTo>
                    <a:pt x="172" y="349"/>
                  </a:lnTo>
                  <a:lnTo>
                    <a:pt x="176" y="342"/>
                  </a:lnTo>
                  <a:lnTo>
                    <a:pt x="182" y="332"/>
                  </a:lnTo>
                  <a:lnTo>
                    <a:pt x="187" y="328"/>
                  </a:lnTo>
                  <a:lnTo>
                    <a:pt x="192" y="321"/>
                  </a:lnTo>
                  <a:lnTo>
                    <a:pt x="198" y="313"/>
                  </a:lnTo>
                  <a:lnTo>
                    <a:pt x="206" y="306"/>
                  </a:lnTo>
                  <a:lnTo>
                    <a:pt x="215" y="294"/>
                  </a:lnTo>
                  <a:lnTo>
                    <a:pt x="225" y="285"/>
                  </a:lnTo>
                  <a:lnTo>
                    <a:pt x="234" y="276"/>
                  </a:lnTo>
                  <a:lnTo>
                    <a:pt x="243" y="268"/>
                  </a:lnTo>
                  <a:lnTo>
                    <a:pt x="256" y="258"/>
                  </a:lnTo>
                  <a:lnTo>
                    <a:pt x="265" y="250"/>
                  </a:lnTo>
                  <a:lnTo>
                    <a:pt x="274" y="242"/>
                  </a:lnTo>
                  <a:lnTo>
                    <a:pt x="286" y="235"/>
                  </a:lnTo>
                  <a:lnTo>
                    <a:pt x="298" y="226"/>
                  </a:lnTo>
                  <a:lnTo>
                    <a:pt x="310" y="218"/>
                  </a:lnTo>
                  <a:lnTo>
                    <a:pt x="322" y="210"/>
                  </a:lnTo>
                  <a:lnTo>
                    <a:pt x="335" y="203"/>
                  </a:lnTo>
                  <a:lnTo>
                    <a:pt x="349" y="195"/>
                  </a:lnTo>
                  <a:lnTo>
                    <a:pt x="363" y="188"/>
                  </a:lnTo>
                  <a:lnTo>
                    <a:pt x="376" y="182"/>
                  </a:lnTo>
                  <a:lnTo>
                    <a:pt x="388" y="177"/>
                  </a:lnTo>
                  <a:lnTo>
                    <a:pt x="401" y="172"/>
                  </a:lnTo>
                  <a:lnTo>
                    <a:pt x="414" y="167"/>
                  </a:lnTo>
                  <a:lnTo>
                    <a:pt x="426" y="163"/>
                  </a:lnTo>
                  <a:lnTo>
                    <a:pt x="440" y="158"/>
                  </a:lnTo>
                  <a:lnTo>
                    <a:pt x="454" y="154"/>
                  </a:lnTo>
                  <a:lnTo>
                    <a:pt x="467" y="150"/>
                  </a:lnTo>
                  <a:lnTo>
                    <a:pt x="481" y="147"/>
                  </a:lnTo>
                  <a:lnTo>
                    <a:pt x="496" y="144"/>
                  </a:lnTo>
                  <a:lnTo>
                    <a:pt x="510" y="141"/>
                  </a:lnTo>
                  <a:lnTo>
                    <a:pt x="526" y="138"/>
                  </a:lnTo>
                  <a:lnTo>
                    <a:pt x="542" y="135"/>
                  </a:lnTo>
                  <a:lnTo>
                    <a:pt x="557" y="134"/>
                  </a:lnTo>
                  <a:lnTo>
                    <a:pt x="571" y="132"/>
                  </a:lnTo>
                  <a:lnTo>
                    <a:pt x="590" y="132"/>
                  </a:lnTo>
                  <a:lnTo>
                    <a:pt x="603" y="132"/>
                  </a:lnTo>
                  <a:lnTo>
                    <a:pt x="620" y="132"/>
                  </a:lnTo>
                  <a:lnTo>
                    <a:pt x="620" y="167"/>
                  </a:lnTo>
                  <a:lnTo>
                    <a:pt x="742" y="87"/>
                  </a:lnTo>
                  <a:lnTo>
                    <a:pt x="620" y="0"/>
                  </a:lnTo>
                  <a:lnTo>
                    <a:pt x="620" y="33"/>
                  </a:lnTo>
                  <a:lnTo>
                    <a:pt x="601" y="33"/>
                  </a:lnTo>
                  <a:lnTo>
                    <a:pt x="584" y="33"/>
                  </a:lnTo>
                  <a:lnTo>
                    <a:pt x="565" y="35"/>
                  </a:lnTo>
                  <a:lnTo>
                    <a:pt x="549" y="36"/>
                  </a:lnTo>
                  <a:lnTo>
                    <a:pt x="534" y="36"/>
                  </a:lnTo>
                  <a:lnTo>
                    <a:pt x="520" y="40"/>
                  </a:lnTo>
                  <a:lnTo>
                    <a:pt x="503" y="40"/>
                  </a:lnTo>
                  <a:lnTo>
                    <a:pt x="489" y="43"/>
                  </a:lnTo>
                  <a:lnTo>
                    <a:pt x="476" y="45"/>
                  </a:lnTo>
                  <a:lnTo>
                    <a:pt x="460" y="50"/>
                  </a:lnTo>
                  <a:lnTo>
                    <a:pt x="441" y="54"/>
                  </a:lnTo>
                  <a:lnTo>
                    <a:pt x="428" y="57"/>
                  </a:lnTo>
                  <a:lnTo>
                    <a:pt x="412" y="61"/>
                  </a:lnTo>
                  <a:lnTo>
                    <a:pt x="399" y="66"/>
                  </a:lnTo>
                  <a:lnTo>
                    <a:pt x="384" y="72"/>
                  </a:lnTo>
                  <a:lnTo>
                    <a:pt x="368" y="76"/>
                  </a:lnTo>
                  <a:lnTo>
                    <a:pt x="356" y="82"/>
                  </a:lnTo>
                  <a:lnTo>
                    <a:pt x="342" y="88"/>
                  </a:lnTo>
                  <a:lnTo>
                    <a:pt x="326" y="95"/>
                  </a:lnTo>
                  <a:lnTo>
                    <a:pt x="312" y="101"/>
                  </a:lnTo>
                  <a:lnTo>
                    <a:pt x="298" y="107"/>
                  </a:lnTo>
                  <a:lnTo>
                    <a:pt x="286" y="114"/>
                  </a:lnTo>
                  <a:lnTo>
                    <a:pt x="273" y="122"/>
                  </a:lnTo>
                  <a:lnTo>
                    <a:pt x="260" y="129"/>
                  </a:lnTo>
                  <a:lnTo>
                    <a:pt x="249" y="135"/>
                  </a:lnTo>
                  <a:lnTo>
                    <a:pt x="235" y="145"/>
                  </a:lnTo>
                  <a:lnTo>
                    <a:pt x="223" y="153"/>
                  </a:lnTo>
                  <a:lnTo>
                    <a:pt x="211" y="163"/>
                  </a:lnTo>
                  <a:lnTo>
                    <a:pt x="198" y="171"/>
                  </a:lnTo>
                  <a:lnTo>
                    <a:pt x="189" y="179"/>
                  </a:lnTo>
                  <a:lnTo>
                    <a:pt x="177" y="188"/>
                  </a:lnTo>
                  <a:lnTo>
                    <a:pt x="168" y="197"/>
                  </a:lnTo>
                  <a:lnTo>
                    <a:pt x="157" y="206"/>
                  </a:lnTo>
                  <a:lnTo>
                    <a:pt x="146" y="218"/>
                  </a:lnTo>
                  <a:lnTo>
                    <a:pt x="136" y="226"/>
                  </a:lnTo>
                  <a:lnTo>
                    <a:pt x="128" y="237"/>
                  </a:lnTo>
                  <a:lnTo>
                    <a:pt x="118" y="247"/>
                  </a:lnTo>
                  <a:lnTo>
                    <a:pt x="109" y="258"/>
                  </a:lnTo>
                  <a:lnTo>
                    <a:pt x="99" y="269"/>
                  </a:lnTo>
                  <a:lnTo>
                    <a:pt x="92" y="279"/>
                  </a:lnTo>
                  <a:lnTo>
                    <a:pt x="82" y="292"/>
                  </a:lnTo>
                  <a:lnTo>
                    <a:pt x="75" y="300"/>
                  </a:lnTo>
                  <a:lnTo>
                    <a:pt x="68" y="310"/>
                  </a:lnTo>
                  <a:lnTo>
                    <a:pt x="63" y="316"/>
                  </a:lnTo>
                  <a:lnTo>
                    <a:pt x="57" y="324"/>
                  </a:lnTo>
                  <a:lnTo>
                    <a:pt x="54" y="329"/>
                  </a:lnTo>
                  <a:lnTo>
                    <a:pt x="51" y="334"/>
                  </a:lnTo>
                  <a:lnTo>
                    <a:pt x="48" y="342"/>
                  </a:lnTo>
                  <a:lnTo>
                    <a:pt x="44" y="347"/>
                  </a:lnTo>
                  <a:lnTo>
                    <a:pt x="40" y="355"/>
                  </a:lnTo>
                  <a:lnTo>
                    <a:pt x="37" y="362"/>
                  </a:lnTo>
                  <a:lnTo>
                    <a:pt x="34" y="366"/>
                  </a:lnTo>
                  <a:lnTo>
                    <a:pt x="29" y="374"/>
                  </a:lnTo>
                  <a:lnTo>
                    <a:pt x="26" y="381"/>
                  </a:lnTo>
                  <a:lnTo>
                    <a:pt x="23" y="389"/>
                  </a:lnTo>
                  <a:lnTo>
                    <a:pt x="18" y="396"/>
                  </a:lnTo>
                  <a:lnTo>
                    <a:pt x="15" y="403"/>
                  </a:lnTo>
                  <a:lnTo>
                    <a:pt x="12" y="409"/>
                  </a:lnTo>
                  <a:lnTo>
                    <a:pt x="10" y="416"/>
                  </a:lnTo>
                  <a:lnTo>
                    <a:pt x="7" y="424"/>
                  </a:lnTo>
                  <a:lnTo>
                    <a:pt x="4" y="431"/>
                  </a:lnTo>
                  <a:lnTo>
                    <a:pt x="1" y="437"/>
                  </a:lnTo>
                  <a:lnTo>
                    <a:pt x="0" y="443"/>
                  </a:lnTo>
                </a:path>
              </a:pathLst>
            </a:custGeom>
            <a:solidFill>
              <a:srgbClr val="CCCCC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313" y="2730"/>
              <a:ext cx="743" cy="481"/>
            </a:xfrm>
            <a:custGeom>
              <a:avLst/>
              <a:gdLst/>
              <a:ahLst/>
              <a:cxnLst>
                <a:cxn ang="0">
                  <a:pos x="99" y="480"/>
                </a:cxn>
                <a:cxn ang="0">
                  <a:pos x="106" y="463"/>
                </a:cxn>
                <a:cxn ang="0">
                  <a:pos x="114" y="445"/>
                </a:cxn>
                <a:cxn ang="0">
                  <a:pos x="121" y="429"/>
                </a:cxn>
                <a:cxn ang="0">
                  <a:pos x="129" y="411"/>
                </a:cxn>
                <a:cxn ang="0">
                  <a:pos x="138" y="393"/>
                </a:cxn>
                <a:cxn ang="0">
                  <a:pos x="151" y="377"/>
                </a:cxn>
                <a:cxn ang="0">
                  <a:pos x="159" y="363"/>
                </a:cxn>
                <a:cxn ang="0">
                  <a:pos x="172" y="349"/>
                </a:cxn>
                <a:cxn ang="0">
                  <a:pos x="182" y="332"/>
                </a:cxn>
                <a:cxn ang="0">
                  <a:pos x="192" y="321"/>
                </a:cxn>
                <a:cxn ang="0">
                  <a:pos x="206" y="306"/>
                </a:cxn>
                <a:cxn ang="0">
                  <a:pos x="225" y="285"/>
                </a:cxn>
                <a:cxn ang="0">
                  <a:pos x="243" y="268"/>
                </a:cxn>
                <a:cxn ang="0">
                  <a:pos x="265" y="250"/>
                </a:cxn>
                <a:cxn ang="0">
                  <a:pos x="286" y="235"/>
                </a:cxn>
                <a:cxn ang="0">
                  <a:pos x="310" y="218"/>
                </a:cxn>
                <a:cxn ang="0">
                  <a:pos x="335" y="203"/>
                </a:cxn>
                <a:cxn ang="0">
                  <a:pos x="363" y="188"/>
                </a:cxn>
                <a:cxn ang="0">
                  <a:pos x="388" y="177"/>
                </a:cxn>
                <a:cxn ang="0">
                  <a:pos x="414" y="167"/>
                </a:cxn>
                <a:cxn ang="0">
                  <a:pos x="440" y="158"/>
                </a:cxn>
                <a:cxn ang="0">
                  <a:pos x="467" y="150"/>
                </a:cxn>
                <a:cxn ang="0">
                  <a:pos x="496" y="144"/>
                </a:cxn>
                <a:cxn ang="0">
                  <a:pos x="526" y="138"/>
                </a:cxn>
                <a:cxn ang="0">
                  <a:pos x="557" y="134"/>
                </a:cxn>
                <a:cxn ang="0">
                  <a:pos x="590" y="132"/>
                </a:cxn>
                <a:cxn ang="0">
                  <a:pos x="620" y="132"/>
                </a:cxn>
                <a:cxn ang="0">
                  <a:pos x="742" y="87"/>
                </a:cxn>
                <a:cxn ang="0">
                  <a:pos x="620" y="33"/>
                </a:cxn>
                <a:cxn ang="0">
                  <a:pos x="584" y="33"/>
                </a:cxn>
                <a:cxn ang="0">
                  <a:pos x="549" y="36"/>
                </a:cxn>
                <a:cxn ang="0">
                  <a:pos x="520" y="40"/>
                </a:cxn>
                <a:cxn ang="0">
                  <a:pos x="489" y="43"/>
                </a:cxn>
                <a:cxn ang="0">
                  <a:pos x="460" y="50"/>
                </a:cxn>
                <a:cxn ang="0">
                  <a:pos x="428" y="57"/>
                </a:cxn>
                <a:cxn ang="0">
                  <a:pos x="399" y="66"/>
                </a:cxn>
                <a:cxn ang="0">
                  <a:pos x="368" y="76"/>
                </a:cxn>
                <a:cxn ang="0">
                  <a:pos x="342" y="88"/>
                </a:cxn>
                <a:cxn ang="0">
                  <a:pos x="312" y="101"/>
                </a:cxn>
                <a:cxn ang="0">
                  <a:pos x="286" y="114"/>
                </a:cxn>
                <a:cxn ang="0">
                  <a:pos x="260" y="129"/>
                </a:cxn>
                <a:cxn ang="0">
                  <a:pos x="235" y="145"/>
                </a:cxn>
                <a:cxn ang="0">
                  <a:pos x="211" y="163"/>
                </a:cxn>
                <a:cxn ang="0">
                  <a:pos x="189" y="179"/>
                </a:cxn>
                <a:cxn ang="0">
                  <a:pos x="168" y="197"/>
                </a:cxn>
                <a:cxn ang="0">
                  <a:pos x="146" y="218"/>
                </a:cxn>
                <a:cxn ang="0">
                  <a:pos x="128" y="237"/>
                </a:cxn>
                <a:cxn ang="0">
                  <a:pos x="109" y="258"/>
                </a:cxn>
                <a:cxn ang="0">
                  <a:pos x="92" y="279"/>
                </a:cxn>
                <a:cxn ang="0">
                  <a:pos x="75" y="300"/>
                </a:cxn>
                <a:cxn ang="0">
                  <a:pos x="63" y="316"/>
                </a:cxn>
                <a:cxn ang="0">
                  <a:pos x="54" y="329"/>
                </a:cxn>
                <a:cxn ang="0">
                  <a:pos x="48" y="342"/>
                </a:cxn>
                <a:cxn ang="0">
                  <a:pos x="40" y="355"/>
                </a:cxn>
                <a:cxn ang="0">
                  <a:pos x="34" y="366"/>
                </a:cxn>
                <a:cxn ang="0">
                  <a:pos x="26" y="381"/>
                </a:cxn>
                <a:cxn ang="0">
                  <a:pos x="18" y="396"/>
                </a:cxn>
                <a:cxn ang="0">
                  <a:pos x="12" y="409"/>
                </a:cxn>
                <a:cxn ang="0">
                  <a:pos x="7" y="424"/>
                </a:cxn>
                <a:cxn ang="0">
                  <a:pos x="1" y="437"/>
                </a:cxn>
              </a:cxnLst>
              <a:rect l="0" t="0" r="r" b="b"/>
              <a:pathLst>
                <a:path w="743" h="481">
                  <a:moveTo>
                    <a:pt x="0" y="443"/>
                  </a:moveTo>
                  <a:lnTo>
                    <a:pt x="99" y="480"/>
                  </a:lnTo>
                  <a:lnTo>
                    <a:pt x="102" y="473"/>
                  </a:lnTo>
                  <a:lnTo>
                    <a:pt x="106" y="463"/>
                  </a:lnTo>
                  <a:lnTo>
                    <a:pt x="110" y="453"/>
                  </a:lnTo>
                  <a:lnTo>
                    <a:pt x="114" y="445"/>
                  </a:lnTo>
                  <a:lnTo>
                    <a:pt x="117" y="436"/>
                  </a:lnTo>
                  <a:lnTo>
                    <a:pt x="121" y="429"/>
                  </a:lnTo>
                  <a:lnTo>
                    <a:pt x="126" y="418"/>
                  </a:lnTo>
                  <a:lnTo>
                    <a:pt x="129" y="411"/>
                  </a:lnTo>
                  <a:lnTo>
                    <a:pt x="136" y="402"/>
                  </a:lnTo>
                  <a:lnTo>
                    <a:pt x="138" y="393"/>
                  </a:lnTo>
                  <a:lnTo>
                    <a:pt x="146" y="384"/>
                  </a:lnTo>
                  <a:lnTo>
                    <a:pt x="151" y="377"/>
                  </a:lnTo>
                  <a:lnTo>
                    <a:pt x="154" y="369"/>
                  </a:lnTo>
                  <a:lnTo>
                    <a:pt x="159" y="363"/>
                  </a:lnTo>
                  <a:lnTo>
                    <a:pt x="165" y="355"/>
                  </a:lnTo>
                  <a:lnTo>
                    <a:pt x="172" y="349"/>
                  </a:lnTo>
                  <a:lnTo>
                    <a:pt x="176" y="342"/>
                  </a:lnTo>
                  <a:lnTo>
                    <a:pt x="182" y="332"/>
                  </a:lnTo>
                  <a:lnTo>
                    <a:pt x="187" y="328"/>
                  </a:lnTo>
                  <a:lnTo>
                    <a:pt x="192" y="321"/>
                  </a:lnTo>
                  <a:lnTo>
                    <a:pt x="198" y="313"/>
                  </a:lnTo>
                  <a:lnTo>
                    <a:pt x="206" y="306"/>
                  </a:lnTo>
                  <a:lnTo>
                    <a:pt x="215" y="294"/>
                  </a:lnTo>
                  <a:lnTo>
                    <a:pt x="225" y="285"/>
                  </a:lnTo>
                  <a:lnTo>
                    <a:pt x="234" y="276"/>
                  </a:lnTo>
                  <a:lnTo>
                    <a:pt x="243" y="268"/>
                  </a:lnTo>
                  <a:lnTo>
                    <a:pt x="256" y="258"/>
                  </a:lnTo>
                  <a:lnTo>
                    <a:pt x="265" y="250"/>
                  </a:lnTo>
                  <a:lnTo>
                    <a:pt x="274" y="242"/>
                  </a:lnTo>
                  <a:lnTo>
                    <a:pt x="286" y="235"/>
                  </a:lnTo>
                  <a:lnTo>
                    <a:pt x="298" y="226"/>
                  </a:lnTo>
                  <a:lnTo>
                    <a:pt x="310" y="218"/>
                  </a:lnTo>
                  <a:lnTo>
                    <a:pt x="322" y="210"/>
                  </a:lnTo>
                  <a:lnTo>
                    <a:pt x="335" y="203"/>
                  </a:lnTo>
                  <a:lnTo>
                    <a:pt x="349" y="195"/>
                  </a:lnTo>
                  <a:lnTo>
                    <a:pt x="363" y="188"/>
                  </a:lnTo>
                  <a:lnTo>
                    <a:pt x="376" y="182"/>
                  </a:lnTo>
                  <a:lnTo>
                    <a:pt x="388" y="177"/>
                  </a:lnTo>
                  <a:lnTo>
                    <a:pt x="401" y="172"/>
                  </a:lnTo>
                  <a:lnTo>
                    <a:pt x="414" y="167"/>
                  </a:lnTo>
                  <a:lnTo>
                    <a:pt x="426" y="163"/>
                  </a:lnTo>
                  <a:lnTo>
                    <a:pt x="440" y="158"/>
                  </a:lnTo>
                  <a:lnTo>
                    <a:pt x="454" y="154"/>
                  </a:lnTo>
                  <a:lnTo>
                    <a:pt x="467" y="150"/>
                  </a:lnTo>
                  <a:lnTo>
                    <a:pt x="481" y="147"/>
                  </a:lnTo>
                  <a:lnTo>
                    <a:pt x="496" y="144"/>
                  </a:lnTo>
                  <a:lnTo>
                    <a:pt x="510" y="141"/>
                  </a:lnTo>
                  <a:lnTo>
                    <a:pt x="526" y="138"/>
                  </a:lnTo>
                  <a:lnTo>
                    <a:pt x="542" y="135"/>
                  </a:lnTo>
                  <a:lnTo>
                    <a:pt x="557" y="134"/>
                  </a:lnTo>
                  <a:lnTo>
                    <a:pt x="571" y="132"/>
                  </a:lnTo>
                  <a:lnTo>
                    <a:pt x="590" y="132"/>
                  </a:lnTo>
                  <a:lnTo>
                    <a:pt x="603" y="132"/>
                  </a:lnTo>
                  <a:lnTo>
                    <a:pt x="620" y="132"/>
                  </a:lnTo>
                  <a:lnTo>
                    <a:pt x="620" y="167"/>
                  </a:lnTo>
                  <a:lnTo>
                    <a:pt x="742" y="87"/>
                  </a:lnTo>
                  <a:lnTo>
                    <a:pt x="620" y="0"/>
                  </a:lnTo>
                  <a:lnTo>
                    <a:pt x="620" y="33"/>
                  </a:lnTo>
                  <a:lnTo>
                    <a:pt x="601" y="33"/>
                  </a:lnTo>
                  <a:lnTo>
                    <a:pt x="584" y="33"/>
                  </a:lnTo>
                  <a:lnTo>
                    <a:pt x="565" y="35"/>
                  </a:lnTo>
                  <a:lnTo>
                    <a:pt x="549" y="36"/>
                  </a:lnTo>
                  <a:lnTo>
                    <a:pt x="534" y="36"/>
                  </a:lnTo>
                  <a:lnTo>
                    <a:pt x="520" y="40"/>
                  </a:lnTo>
                  <a:lnTo>
                    <a:pt x="503" y="40"/>
                  </a:lnTo>
                  <a:lnTo>
                    <a:pt x="489" y="43"/>
                  </a:lnTo>
                  <a:lnTo>
                    <a:pt x="476" y="45"/>
                  </a:lnTo>
                  <a:lnTo>
                    <a:pt x="460" y="50"/>
                  </a:lnTo>
                  <a:lnTo>
                    <a:pt x="441" y="54"/>
                  </a:lnTo>
                  <a:lnTo>
                    <a:pt x="428" y="57"/>
                  </a:lnTo>
                  <a:lnTo>
                    <a:pt x="412" y="61"/>
                  </a:lnTo>
                  <a:lnTo>
                    <a:pt x="399" y="66"/>
                  </a:lnTo>
                  <a:lnTo>
                    <a:pt x="384" y="72"/>
                  </a:lnTo>
                  <a:lnTo>
                    <a:pt x="368" y="76"/>
                  </a:lnTo>
                  <a:lnTo>
                    <a:pt x="356" y="82"/>
                  </a:lnTo>
                  <a:lnTo>
                    <a:pt x="342" y="88"/>
                  </a:lnTo>
                  <a:lnTo>
                    <a:pt x="326" y="95"/>
                  </a:lnTo>
                  <a:lnTo>
                    <a:pt x="312" y="101"/>
                  </a:lnTo>
                  <a:lnTo>
                    <a:pt x="298" y="107"/>
                  </a:lnTo>
                  <a:lnTo>
                    <a:pt x="286" y="114"/>
                  </a:lnTo>
                  <a:lnTo>
                    <a:pt x="273" y="122"/>
                  </a:lnTo>
                  <a:lnTo>
                    <a:pt x="260" y="129"/>
                  </a:lnTo>
                  <a:lnTo>
                    <a:pt x="249" y="135"/>
                  </a:lnTo>
                  <a:lnTo>
                    <a:pt x="235" y="145"/>
                  </a:lnTo>
                  <a:lnTo>
                    <a:pt x="223" y="153"/>
                  </a:lnTo>
                  <a:lnTo>
                    <a:pt x="211" y="163"/>
                  </a:lnTo>
                  <a:lnTo>
                    <a:pt x="198" y="171"/>
                  </a:lnTo>
                  <a:lnTo>
                    <a:pt x="189" y="179"/>
                  </a:lnTo>
                  <a:lnTo>
                    <a:pt x="177" y="188"/>
                  </a:lnTo>
                  <a:lnTo>
                    <a:pt x="168" y="197"/>
                  </a:lnTo>
                  <a:lnTo>
                    <a:pt x="157" y="206"/>
                  </a:lnTo>
                  <a:lnTo>
                    <a:pt x="146" y="218"/>
                  </a:lnTo>
                  <a:lnTo>
                    <a:pt x="136" y="226"/>
                  </a:lnTo>
                  <a:lnTo>
                    <a:pt x="128" y="237"/>
                  </a:lnTo>
                  <a:lnTo>
                    <a:pt x="118" y="247"/>
                  </a:lnTo>
                  <a:lnTo>
                    <a:pt x="109" y="258"/>
                  </a:lnTo>
                  <a:lnTo>
                    <a:pt x="99" y="269"/>
                  </a:lnTo>
                  <a:lnTo>
                    <a:pt x="92" y="279"/>
                  </a:lnTo>
                  <a:lnTo>
                    <a:pt x="82" y="292"/>
                  </a:lnTo>
                  <a:lnTo>
                    <a:pt x="75" y="300"/>
                  </a:lnTo>
                  <a:lnTo>
                    <a:pt x="68" y="310"/>
                  </a:lnTo>
                  <a:lnTo>
                    <a:pt x="63" y="316"/>
                  </a:lnTo>
                  <a:lnTo>
                    <a:pt x="57" y="324"/>
                  </a:lnTo>
                  <a:lnTo>
                    <a:pt x="54" y="329"/>
                  </a:lnTo>
                  <a:lnTo>
                    <a:pt x="51" y="334"/>
                  </a:lnTo>
                  <a:lnTo>
                    <a:pt x="48" y="342"/>
                  </a:lnTo>
                  <a:lnTo>
                    <a:pt x="44" y="347"/>
                  </a:lnTo>
                  <a:lnTo>
                    <a:pt x="40" y="355"/>
                  </a:lnTo>
                  <a:lnTo>
                    <a:pt x="37" y="362"/>
                  </a:lnTo>
                  <a:lnTo>
                    <a:pt x="34" y="366"/>
                  </a:lnTo>
                  <a:lnTo>
                    <a:pt x="29" y="374"/>
                  </a:lnTo>
                  <a:lnTo>
                    <a:pt x="26" y="381"/>
                  </a:lnTo>
                  <a:lnTo>
                    <a:pt x="23" y="389"/>
                  </a:lnTo>
                  <a:lnTo>
                    <a:pt x="18" y="396"/>
                  </a:lnTo>
                  <a:lnTo>
                    <a:pt x="15" y="403"/>
                  </a:lnTo>
                  <a:lnTo>
                    <a:pt x="12" y="409"/>
                  </a:lnTo>
                  <a:lnTo>
                    <a:pt x="10" y="416"/>
                  </a:lnTo>
                  <a:lnTo>
                    <a:pt x="7" y="424"/>
                  </a:lnTo>
                  <a:lnTo>
                    <a:pt x="4" y="431"/>
                  </a:lnTo>
                  <a:lnTo>
                    <a:pt x="1" y="437"/>
                  </a:lnTo>
                </a:path>
              </a:pathLst>
            </a:custGeom>
            <a:noFill/>
            <a:ln w="12700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518" y="3692"/>
              <a:ext cx="743" cy="478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107" y="16"/>
                </a:cxn>
                <a:cxn ang="0">
                  <a:pos x="114" y="35"/>
                </a:cxn>
                <a:cxn ang="0">
                  <a:pos x="121" y="51"/>
                </a:cxn>
                <a:cxn ang="0">
                  <a:pos x="130" y="68"/>
                </a:cxn>
                <a:cxn ang="0">
                  <a:pos x="140" y="86"/>
                </a:cxn>
                <a:cxn ang="0">
                  <a:pos x="150" y="104"/>
                </a:cxn>
                <a:cxn ang="0">
                  <a:pos x="160" y="117"/>
                </a:cxn>
                <a:cxn ang="0">
                  <a:pos x="171" y="130"/>
                </a:cxn>
                <a:cxn ang="0">
                  <a:pos x="184" y="146"/>
                </a:cxn>
                <a:cxn ang="0">
                  <a:pos x="191" y="157"/>
                </a:cxn>
                <a:cxn ang="0">
                  <a:pos x="207" y="173"/>
                </a:cxn>
                <a:cxn ang="0">
                  <a:pos x="224" y="192"/>
                </a:cxn>
                <a:cxn ang="0">
                  <a:pos x="244" y="212"/>
                </a:cxn>
                <a:cxn ang="0">
                  <a:pos x="265" y="228"/>
                </a:cxn>
                <a:cxn ang="0">
                  <a:pos x="285" y="244"/>
                </a:cxn>
                <a:cxn ang="0">
                  <a:pos x="310" y="260"/>
                </a:cxn>
                <a:cxn ang="0">
                  <a:pos x="335" y="274"/>
                </a:cxn>
                <a:cxn ang="0">
                  <a:pos x="363" y="290"/>
                </a:cxn>
                <a:cxn ang="0">
                  <a:pos x="388" y="301"/>
                </a:cxn>
                <a:cxn ang="0">
                  <a:pos x="413" y="310"/>
                </a:cxn>
                <a:cxn ang="0">
                  <a:pos x="440" y="319"/>
                </a:cxn>
                <a:cxn ang="0">
                  <a:pos x="466" y="327"/>
                </a:cxn>
                <a:cxn ang="0">
                  <a:pos x="496" y="335"/>
                </a:cxn>
                <a:cxn ang="0">
                  <a:pos x="525" y="339"/>
                </a:cxn>
                <a:cxn ang="0">
                  <a:pos x="557" y="343"/>
                </a:cxn>
                <a:cxn ang="0">
                  <a:pos x="590" y="345"/>
                </a:cxn>
                <a:cxn ang="0">
                  <a:pos x="621" y="345"/>
                </a:cxn>
                <a:cxn ang="0">
                  <a:pos x="742" y="391"/>
                </a:cxn>
                <a:cxn ang="0">
                  <a:pos x="621" y="444"/>
                </a:cxn>
                <a:cxn ang="0">
                  <a:pos x="583" y="444"/>
                </a:cxn>
                <a:cxn ang="0">
                  <a:pos x="549" y="441"/>
                </a:cxn>
                <a:cxn ang="0">
                  <a:pos x="520" y="437"/>
                </a:cxn>
                <a:cxn ang="0">
                  <a:pos x="488" y="433"/>
                </a:cxn>
                <a:cxn ang="0">
                  <a:pos x="460" y="428"/>
                </a:cxn>
                <a:cxn ang="0">
                  <a:pos x="428" y="420"/>
                </a:cxn>
                <a:cxn ang="0">
                  <a:pos x="401" y="412"/>
                </a:cxn>
                <a:cxn ang="0">
                  <a:pos x="370" y="401"/>
                </a:cxn>
                <a:cxn ang="0">
                  <a:pos x="341" y="391"/>
                </a:cxn>
                <a:cxn ang="0">
                  <a:pos x="312" y="375"/>
                </a:cxn>
                <a:cxn ang="0">
                  <a:pos x="285" y="362"/>
                </a:cxn>
                <a:cxn ang="0">
                  <a:pos x="261" y="348"/>
                </a:cxn>
                <a:cxn ang="0">
                  <a:pos x="235" y="333"/>
                </a:cxn>
                <a:cxn ang="0">
                  <a:pos x="212" y="316"/>
                </a:cxn>
                <a:cxn ang="0">
                  <a:pos x="188" y="298"/>
                </a:cxn>
                <a:cxn ang="0">
                  <a:pos x="169" y="282"/>
                </a:cxn>
                <a:cxn ang="0">
                  <a:pos x="148" y="261"/>
                </a:cxn>
                <a:cxn ang="0">
                  <a:pos x="129" y="241"/>
                </a:cxn>
                <a:cxn ang="0">
                  <a:pos x="110" y="221"/>
                </a:cxn>
                <a:cxn ang="0">
                  <a:pos x="92" y="199"/>
                </a:cxn>
                <a:cxn ang="0">
                  <a:pos x="75" y="178"/>
                </a:cxn>
                <a:cxn ang="0">
                  <a:pos x="63" y="162"/>
                </a:cxn>
                <a:cxn ang="0">
                  <a:pos x="55" y="150"/>
                </a:cxn>
                <a:cxn ang="0">
                  <a:pos x="49" y="139"/>
                </a:cxn>
                <a:cxn ang="0">
                  <a:pos x="41" y="124"/>
                </a:cxn>
                <a:cxn ang="0">
                  <a:pos x="34" y="112"/>
                </a:cxn>
                <a:cxn ang="0">
                  <a:pos x="27" y="98"/>
                </a:cxn>
                <a:cxn ang="0">
                  <a:pos x="18" y="83"/>
                </a:cxn>
                <a:cxn ang="0">
                  <a:pos x="13" y="70"/>
                </a:cxn>
                <a:cxn ang="0">
                  <a:pos x="7" y="55"/>
                </a:cxn>
                <a:cxn ang="0">
                  <a:pos x="2" y="42"/>
                </a:cxn>
              </a:cxnLst>
              <a:rect l="0" t="0" r="r" b="b"/>
              <a:pathLst>
                <a:path w="743" h="478">
                  <a:moveTo>
                    <a:pt x="0" y="36"/>
                  </a:moveTo>
                  <a:lnTo>
                    <a:pt x="101" y="0"/>
                  </a:lnTo>
                  <a:lnTo>
                    <a:pt x="104" y="8"/>
                  </a:lnTo>
                  <a:lnTo>
                    <a:pt x="107" y="16"/>
                  </a:lnTo>
                  <a:lnTo>
                    <a:pt x="110" y="26"/>
                  </a:lnTo>
                  <a:lnTo>
                    <a:pt x="114" y="35"/>
                  </a:lnTo>
                  <a:lnTo>
                    <a:pt x="118" y="45"/>
                  </a:lnTo>
                  <a:lnTo>
                    <a:pt x="121" y="51"/>
                  </a:lnTo>
                  <a:lnTo>
                    <a:pt x="128" y="61"/>
                  </a:lnTo>
                  <a:lnTo>
                    <a:pt x="130" y="68"/>
                  </a:lnTo>
                  <a:lnTo>
                    <a:pt x="135" y="77"/>
                  </a:lnTo>
                  <a:lnTo>
                    <a:pt x="140" y="86"/>
                  </a:lnTo>
                  <a:lnTo>
                    <a:pt x="146" y="94"/>
                  </a:lnTo>
                  <a:lnTo>
                    <a:pt x="150" y="104"/>
                  </a:lnTo>
                  <a:lnTo>
                    <a:pt x="155" y="109"/>
                  </a:lnTo>
                  <a:lnTo>
                    <a:pt x="160" y="117"/>
                  </a:lnTo>
                  <a:lnTo>
                    <a:pt x="165" y="124"/>
                  </a:lnTo>
                  <a:lnTo>
                    <a:pt x="171" y="130"/>
                  </a:lnTo>
                  <a:lnTo>
                    <a:pt x="177" y="139"/>
                  </a:lnTo>
                  <a:lnTo>
                    <a:pt x="184" y="146"/>
                  </a:lnTo>
                  <a:lnTo>
                    <a:pt x="186" y="150"/>
                  </a:lnTo>
                  <a:lnTo>
                    <a:pt x="191" y="157"/>
                  </a:lnTo>
                  <a:lnTo>
                    <a:pt x="199" y="165"/>
                  </a:lnTo>
                  <a:lnTo>
                    <a:pt x="207" y="173"/>
                  </a:lnTo>
                  <a:lnTo>
                    <a:pt x="215" y="184"/>
                  </a:lnTo>
                  <a:lnTo>
                    <a:pt x="224" y="192"/>
                  </a:lnTo>
                  <a:lnTo>
                    <a:pt x="234" y="202"/>
                  </a:lnTo>
                  <a:lnTo>
                    <a:pt x="244" y="212"/>
                  </a:lnTo>
                  <a:lnTo>
                    <a:pt x="256" y="221"/>
                  </a:lnTo>
                  <a:lnTo>
                    <a:pt x="265" y="228"/>
                  </a:lnTo>
                  <a:lnTo>
                    <a:pt x="274" y="235"/>
                  </a:lnTo>
                  <a:lnTo>
                    <a:pt x="285" y="244"/>
                  </a:lnTo>
                  <a:lnTo>
                    <a:pt x="298" y="251"/>
                  </a:lnTo>
                  <a:lnTo>
                    <a:pt x="310" y="260"/>
                  </a:lnTo>
                  <a:lnTo>
                    <a:pt x="322" y="267"/>
                  </a:lnTo>
                  <a:lnTo>
                    <a:pt x="335" y="274"/>
                  </a:lnTo>
                  <a:lnTo>
                    <a:pt x="351" y="284"/>
                  </a:lnTo>
                  <a:lnTo>
                    <a:pt x="363" y="290"/>
                  </a:lnTo>
                  <a:lnTo>
                    <a:pt x="377" y="295"/>
                  </a:lnTo>
                  <a:lnTo>
                    <a:pt x="388" y="301"/>
                  </a:lnTo>
                  <a:lnTo>
                    <a:pt x="401" y="306"/>
                  </a:lnTo>
                  <a:lnTo>
                    <a:pt x="413" y="310"/>
                  </a:lnTo>
                  <a:lnTo>
                    <a:pt x="428" y="316"/>
                  </a:lnTo>
                  <a:lnTo>
                    <a:pt x="440" y="319"/>
                  </a:lnTo>
                  <a:lnTo>
                    <a:pt x="454" y="323"/>
                  </a:lnTo>
                  <a:lnTo>
                    <a:pt x="466" y="327"/>
                  </a:lnTo>
                  <a:lnTo>
                    <a:pt x="482" y="330"/>
                  </a:lnTo>
                  <a:lnTo>
                    <a:pt x="496" y="335"/>
                  </a:lnTo>
                  <a:lnTo>
                    <a:pt x="510" y="338"/>
                  </a:lnTo>
                  <a:lnTo>
                    <a:pt x="525" y="339"/>
                  </a:lnTo>
                  <a:lnTo>
                    <a:pt x="543" y="342"/>
                  </a:lnTo>
                  <a:lnTo>
                    <a:pt x="557" y="343"/>
                  </a:lnTo>
                  <a:lnTo>
                    <a:pt x="573" y="345"/>
                  </a:lnTo>
                  <a:lnTo>
                    <a:pt x="590" y="345"/>
                  </a:lnTo>
                  <a:lnTo>
                    <a:pt x="604" y="345"/>
                  </a:lnTo>
                  <a:lnTo>
                    <a:pt x="621" y="345"/>
                  </a:lnTo>
                  <a:lnTo>
                    <a:pt x="621" y="310"/>
                  </a:lnTo>
                  <a:lnTo>
                    <a:pt x="742" y="391"/>
                  </a:lnTo>
                  <a:lnTo>
                    <a:pt x="621" y="477"/>
                  </a:lnTo>
                  <a:lnTo>
                    <a:pt x="621" y="444"/>
                  </a:lnTo>
                  <a:lnTo>
                    <a:pt x="602" y="444"/>
                  </a:lnTo>
                  <a:lnTo>
                    <a:pt x="583" y="444"/>
                  </a:lnTo>
                  <a:lnTo>
                    <a:pt x="566" y="443"/>
                  </a:lnTo>
                  <a:lnTo>
                    <a:pt x="549" y="441"/>
                  </a:lnTo>
                  <a:lnTo>
                    <a:pt x="535" y="441"/>
                  </a:lnTo>
                  <a:lnTo>
                    <a:pt x="520" y="437"/>
                  </a:lnTo>
                  <a:lnTo>
                    <a:pt x="503" y="436"/>
                  </a:lnTo>
                  <a:lnTo>
                    <a:pt x="488" y="433"/>
                  </a:lnTo>
                  <a:lnTo>
                    <a:pt x="476" y="431"/>
                  </a:lnTo>
                  <a:lnTo>
                    <a:pt x="460" y="428"/>
                  </a:lnTo>
                  <a:lnTo>
                    <a:pt x="441" y="424"/>
                  </a:lnTo>
                  <a:lnTo>
                    <a:pt x="428" y="420"/>
                  </a:lnTo>
                  <a:lnTo>
                    <a:pt x="413" y="415"/>
                  </a:lnTo>
                  <a:lnTo>
                    <a:pt x="401" y="412"/>
                  </a:lnTo>
                  <a:lnTo>
                    <a:pt x="384" y="407"/>
                  </a:lnTo>
                  <a:lnTo>
                    <a:pt x="370" y="401"/>
                  </a:lnTo>
                  <a:lnTo>
                    <a:pt x="355" y="395"/>
                  </a:lnTo>
                  <a:lnTo>
                    <a:pt x="341" y="391"/>
                  </a:lnTo>
                  <a:lnTo>
                    <a:pt x="326" y="383"/>
                  </a:lnTo>
                  <a:lnTo>
                    <a:pt x="312" y="375"/>
                  </a:lnTo>
                  <a:lnTo>
                    <a:pt x="299" y="370"/>
                  </a:lnTo>
                  <a:lnTo>
                    <a:pt x="285" y="362"/>
                  </a:lnTo>
                  <a:lnTo>
                    <a:pt x="274" y="357"/>
                  </a:lnTo>
                  <a:lnTo>
                    <a:pt x="261" y="348"/>
                  </a:lnTo>
                  <a:lnTo>
                    <a:pt x="249" y="342"/>
                  </a:lnTo>
                  <a:lnTo>
                    <a:pt x="235" y="333"/>
                  </a:lnTo>
                  <a:lnTo>
                    <a:pt x="223" y="324"/>
                  </a:lnTo>
                  <a:lnTo>
                    <a:pt x="212" y="316"/>
                  </a:lnTo>
                  <a:lnTo>
                    <a:pt x="199" y="307"/>
                  </a:lnTo>
                  <a:lnTo>
                    <a:pt x="188" y="298"/>
                  </a:lnTo>
                  <a:lnTo>
                    <a:pt x="177" y="290"/>
                  </a:lnTo>
                  <a:lnTo>
                    <a:pt x="169" y="282"/>
                  </a:lnTo>
                  <a:lnTo>
                    <a:pt x="157" y="272"/>
                  </a:lnTo>
                  <a:lnTo>
                    <a:pt x="148" y="261"/>
                  </a:lnTo>
                  <a:lnTo>
                    <a:pt x="138" y="251"/>
                  </a:lnTo>
                  <a:lnTo>
                    <a:pt x="129" y="241"/>
                  </a:lnTo>
                  <a:lnTo>
                    <a:pt x="119" y="231"/>
                  </a:lnTo>
                  <a:lnTo>
                    <a:pt x="110" y="221"/>
                  </a:lnTo>
                  <a:lnTo>
                    <a:pt x="101" y="210"/>
                  </a:lnTo>
                  <a:lnTo>
                    <a:pt x="92" y="199"/>
                  </a:lnTo>
                  <a:lnTo>
                    <a:pt x="82" y="187"/>
                  </a:lnTo>
                  <a:lnTo>
                    <a:pt x="75" y="178"/>
                  </a:lnTo>
                  <a:lnTo>
                    <a:pt x="68" y="168"/>
                  </a:lnTo>
                  <a:lnTo>
                    <a:pt x="63" y="162"/>
                  </a:lnTo>
                  <a:lnTo>
                    <a:pt x="58" y="156"/>
                  </a:lnTo>
                  <a:lnTo>
                    <a:pt x="55" y="150"/>
                  </a:lnTo>
                  <a:lnTo>
                    <a:pt x="53" y="144"/>
                  </a:lnTo>
                  <a:lnTo>
                    <a:pt x="49" y="139"/>
                  </a:lnTo>
                  <a:lnTo>
                    <a:pt x="46" y="131"/>
                  </a:lnTo>
                  <a:lnTo>
                    <a:pt x="41" y="124"/>
                  </a:lnTo>
                  <a:lnTo>
                    <a:pt x="36" y="118"/>
                  </a:lnTo>
                  <a:lnTo>
                    <a:pt x="34" y="112"/>
                  </a:lnTo>
                  <a:lnTo>
                    <a:pt x="30" y="105"/>
                  </a:lnTo>
                  <a:lnTo>
                    <a:pt x="27" y="98"/>
                  </a:lnTo>
                  <a:lnTo>
                    <a:pt x="22" y="90"/>
                  </a:lnTo>
                  <a:lnTo>
                    <a:pt x="18" y="83"/>
                  </a:lnTo>
                  <a:lnTo>
                    <a:pt x="17" y="75"/>
                  </a:lnTo>
                  <a:lnTo>
                    <a:pt x="13" y="70"/>
                  </a:lnTo>
                  <a:lnTo>
                    <a:pt x="10" y="62"/>
                  </a:lnTo>
                  <a:lnTo>
                    <a:pt x="7" y="55"/>
                  </a:lnTo>
                  <a:lnTo>
                    <a:pt x="4" y="48"/>
                  </a:lnTo>
                  <a:lnTo>
                    <a:pt x="2" y="42"/>
                  </a:lnTo>
                  <a:lnTo>
                    <a:pt x="0" y="36"/>
                  </a:lnTo>
                </a:path>
              </a:pathLst>
            </a:custGeom>
            <a:solidFill>
              <a:srgbClr val="CCCCC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518" y="3692"/>
              <a:ext cx="743" cy="478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107" y="16"/>
                </a:cxn>
                <a:cxn ang="0">
                  <a:pos x="114" y="35"/>
                </a:cxn>
                <a:cxn ang="0">
                  <a:pos x="121" y="51"/>
                </a:cxn>
                <a:cxn ang="0">
                  <a:pos x="130" y="68"/>
                </a:cxn>
                <a:cxn ang="0">
                  <a:pos x="140" y="86"/>
                </a:cxn>
                <a:cxn ang="0">
                  <a:pos x="150" y="104"/>
                </a:cxn>
                <a:cxn ang="0">
                  <a:pos x="160" y="117"/>
                </a:cxn>
                <a:cxn ang="0">
                  <a:pos x="171" y="130"/>
                </a:cxn>
                <a:cxn ang="0">
                  <a:pos x="184" y="146"/>
                </a:cxn>
                <a:cxn ang="0">
                  <a:pos x="191" y="157"/>
                </a:cxn>
                <a:cxn ang="0">
                  <a:pos x="207" y="173"/>
                </a:cxn>
                <a:cxn ang="0">
                  <a:pos x="224" y="192"/>
                </a:cxn>
                <a:cxn ang="0">
                  <a:pos x="244" y="212"/>
                </a:cxn>
                <a:cxn ang="0">
                  <a:pos x="265" y="228"/>
                </a:cxn>
                <a:cxn ang="0">
                  <a:pos x="285" y="244"/>
                </a:cxn>
                <a:cxn ang="0">
                  <a:pos x="310" y="260"/>
                </a:cxn>
                <a:cxn ang="0">
                  <a:pos x="335" y="274"/>
                </a:cxn>
                <a:cxn ang="0">
                  <a:pos x="363" y="290"/>
                </a:cxn>
                <a:cxn ang="0">
                  <a:pos x="388" y="301"/>
                </a:cxn>
                <a:cxn ang="0">
                  <a:pos x="413" y="310"/>
                </a:cxn>
                <a:cxn ang="0">
                  <a:pos x="440" y="319"/>
                </a:cxn>
                <a:cxn ang="0">
                  <a:pos x="466" y="327"/>
                </a:cxn>
                <a:cxn ang="0">
                  <a:pos x="496" y="335"/>
                </a:cxn>
                <a:cxn ang="0">
                  <a:pos x="525" y="339"/>
                </a:cxn>
                <a:cxn ang="0">
                  <a:pos x="557" y="343"/>
                </a:cxn>
                <a:cxn ang="0">
                  <a:pos x="590" y="345"/>
                </a:cxn>
                <a:cxn ang="0">
                  <a:pos x="621" y="345"/>
                </a:cxn>
                <a:cxn ang="0">
                  <a:pos x="742" y="391"/>
                </a:cxn>
                <a:cxn ang="0">
                  <a:pos x="621" y="444"/>
                </a:cxn>
                <a:cxn ang="0">
                  <a:pos x="583" y="444"/>
                </a:cxn>
                <a:cxn ang="0">
                  <a:pos x="549" y="441"/>
                </a:cxn>
                <a:cxn ang="0">
                  <a:pos x="520" y="437"/>
                </a:cxn>
                <a:cxn ang="0">
                  <a:pos x="488" y="433"/>
                </a:cxn>
                <a:cxn ang="0">
                  <a:pos x="460" y="428"/>
                </a:cxn>
                <a:cxn ang="0">
                  <a:pos x="428" y="420"/>
                </a:cxn>
                <a:cxn ang="0">
                  <a:pos x="401" y="412"/>
                </a:cxn>
                <a:cxn ang="0">
                  <a:pos x="370" y="401"/>
                </a:cxn>
                <a:cxn ang="0">
                  <a:pos x="341" y="391"/>
                </a:cxn>
                <a:cxn ang="0">
                  <a:pos x="312" y="375"/>
                </a:cxn>
                <a:cxn ang="0">
                  <a:pos x="285" y="362"/>
                </a:cxn>
                <a:cxn ang="0">
                  <a:pos x="261" y="348"/>
                </a:cxn>
                <a:cxn ang="0">
                  <a:pos x="235" y="333"/>
                </a:cxn>
                <a:cxn ang="0">
                  <a:pos x="212" y="316"/>
                </a:cxn>
                <a:cxn ang="0">
                  <a:pos x="188" y="298"/>
                </a:cxn>
                <a:cxn ang="0">
                  <a:pos x="169" y="282"/>
                </a:cxn>
                <a:cxn ang="0">
                  <a:pos x="148" y="261"/>
                </a:cxn>
                <a:cxn ang="0">
                  <a:pos x="129" y="241"/>
                </a:cxn>
                <a:cxn ang="0">
                  <a:pos x="110" y="221"/>
                </a:cxn>
                <a:cxn ang="0">
                  <a:pos x="92" y="199"/>
                </a:cxn>
                <a:cxn ang="0">
                  <a:pos x="75" y="178"/>
                </a:cxn>
                <a:cxn ang="0">
                  <a:pos x="63" y="162"/>
                </a:cxn>
                <a:cxn ang="0">
                  <a:pos x="55" y="150"/>
                </a:cxn>
                <a:cxn ang="0">
                  <a:pos x="49" y="139"/>
                </a:cxn>
                <a:cxn ang="0">
                  <a:pos x="41" y="124"/>
                </a:cxn>
                <a:cxn ang="0">
                  <a:pos x="34" y="112"/>
                </a:cxn>
                <a:cxn ang="0">
                  <a:pos x="27" y="98"/>
                </a:cxn>
                <a:cxn ang="0">
                  <a:pos x="18" y="83"/>
                </a:cxn>
                <a:cxn ang="0">
                  <a:pos x="13" y="70"/>
                </a:cxn>
                <a:cxn ang="0">
                  <a:pos x="7" y="55"/>
                </a:cxn>
                <a:cxn ang="0">
                  <a:pos x="2" y="42"/>
                </a:cxn>
              </a:cxnLst>
              <a:rect l="0" t="0" r="r" b="b"/>
              <a:pathLst>
                <a:path w="743" h="478">
                  <a:moveTo>
                    <a:pt x="0" y="36"/>
                  </a:moveTo>
                  <a:lnTo>
                    <a:pt x="101" y="0"/>
                  </a:lnTo>
                  <a:lnTo>
                    <a:pt x="104" y="8"/>
                  </a:lnTo>
                  <a:lnTo>
                    <a:pt x="107" y="16"/>
                  </a:lnTo>
                  <a:lnTo>
                    <a:pt x="110" y="26"/>
                  </a:lnTo>
                  <a:lnTo>
                    <a:pt x="114" y="35"/>
                  </a:lnTo>
                  <a:lnTo>
                    <a:pt x="118" y="45"/>
                  </a:lnTo>
                  <a:lnTo>
                    <a:pt x="121" y="51"/>
                  </a:lnTo>
                  <a:lnTo>
                    <a:pt x="128" y="61"/>
                  </a:lnTo>
                  <a:lnTo>
                    <a:pt x="130" y="68"/>
                  </a:lnTo>
                  <a:lnTo>
                    <a:pt x="135" y="77"/>
                  </a:lnTo>
                  <a:lnTo>
                    <a:pt x="140" y="86"/>
                  </a:lnTo>
                  <a:lnTo>
                    <a:pt x="146" y="94"/>
                  </a:lnTo>
                  <a:lnTo>
                    <a:pt x="150" y="104"/>
                  </a:lnTo>
                  <a:lnTo>
                    <a:pt x="155" y="109"/>
                  </a:lnTo>
                  <a:lnTo>
                    <a:pt x="160" y="117"/>
                  </a:lnTo>
                  <a:lnTo>
                    <a:pt x="165" y="124"/>
                  </a:lnTo>
                  <a:lnTo>
                    <a:pt x="171" y="130"/>
                  </a:lnTo>
                  <a:lnTo>
                    <a:pt x="177" y="139"/>
                  </a:lnTo>
                  <a:lnTo>
                    <a:pt x="184" y="146"/>
                  </a:lnTo>
                  <a:lnTo>
                    <a:pt x="186" y="150"/>
                  </a:lnTo>
                  <a:lnTo>
                    <a:pt x="191" y="157"/>
                  </a:lnTo>
                  <a:lnTo>
                    <a:pt x="199" y="165"/>
                  </a:lnTo>
                  <a:lnTo>
                    <a:pt x="207" y="173"/>
                  </a:lnTo>
                  <a:lnTo>
                    <a:pt x="215" y="184"/>
                  </a:lnTo>
                  <a:lnTo>
                    <a:pt x="224" y="192"/>
                  </a:lnTo>
                  <a:lnTo>
                    <a:pt x="234" y="202"/>
                  </a:lnTo>
                  <a:lnTo>
                    <a:pt x="244" y="212"/>
                  </a:lnTo>
                  <a:lnTo>
                    <a:pt x="256" y="221"/>
                  </a:lnTo>
                  <a:lnTo>
                    <a:pt x="265" y="228"/>
                  </a:lnTo>
                  <a:lnTo>
                    <a:pt x="274" y="235"/>
                  </a:lnTo>
                  <a:lnTo>
                    <a:pt x="285" y="244"/>
                  </a:lnTo>
                  <a:lnTo>
                    <a:pt x="298" y="251"/>
                  </a:lnTo>
                  <a:lnTo>
                    <a:pt x="310" y="260"/>
                  </a:lnTo>
                  <a:lnTo>
                    <a:pt x="322" y="267"/>
                  </a:lnTo>
                  <a:lnTo>
                    <a:pt x="335" y="274"/>
                  </a:lnTo>
                  <a:lnTo>
                    <a:pt x="351" y="284"/>
                  </a:lnTo>
                  <a:lnTo>
                    <a:pt x="363" y="290"/>
                  </a:lnTo>
                  <a:lnTo>
                    <a:pt x="377" y="295"/>
                  </a:lnTo>
                  <a:lnTo>
                    <a:pt x="388" y="301"/>
                  </a:lnTo>
                  <a:lnTo>
                    <a:pt x="401" y="306"/>
                  </a:lnTo>
                  <a:lnTo>
                    <a:pt x="413" y="310"/>
                  </a:lnTo>
                  <a:lnTo>
                    <a:pt x="428" y="316"/>
                  </a:lnTo>
                  <a:lnTo>
                    <a:pt x="440" y="319"/>
                  </a:lnTo>
                  <a:lnTo>
                    <a:pt x="454" y="323"/>
                  </a:lnTo>
                  <a:lnTo>
                    <a:pt x="466" y="327"/>
                  </a:lnTo>
                  <a:lnTo>
                    <a:pt x="482" y="330"/>
                  </a:lnTo>
                  <a:lnTo>
                    <a:pt x="496" y="335"/>
                  </a:lnTo>
                  <a:lnTo>
                    <a:pt x="510" y="338"/>
                  </a:lnTo>
                  <a:lnTo>
                    <a:pt x="525" y="339"/>
                  </a:lnTo>
                  <a:lnTo>
                    <a:pt x="543" y="342"/>
                  </a:lnTo>
                  <a:lnTo>
                    <a:pt x="557" y="343"/>
                  </a:lnTo>
                  <a:lnTo>
                    <a:pt x="573" y="345"/>
                  </a:lnTo>
                  <a:lnTo>
                    <a:pt x="590" y="345"/>
                  </a:lnTo>
                  <a:lnTo>
                    <a:pt x="604" y="345"/>
                  </a:lnTo>
                  <a:lnTo>
                    <a:pt x="621" y="345"/>
                  </a:lnTo>
                  <a:lnTo>
                    <a:pt x="621" y="310"/>
                  </a:lnTo>
                  <a:lnTo>
                    <a:pt x="742" y="391"/>
                  </a:lnTo>
                  <a:lnTo>
                    <a:pt x="621" y="477"/>
                  </a:lnTo>
                  <a:lnTo>
                    <a:pt x="621" y="444"/>
                  </a:lnTo>
                  <a:lnTo>
                    <a:pt x="602" y="444"/>
                  </a:lnTo>
                  <a:lnTo>
                    <a:pt x="583" y="444"/>
                  </a:lnTo>
                  <a:lnTo>
                    <a:pt x="566" y="443"/>
                  </a:lnTo>
                  <a:lnTo>
                    <a:pt x="549" y="441"/>
                  </a:lnTo>
                  <a:lnTo>
                    <a:pt x="535" y="441"/>
                  </a:lnTo>
                  <a:lnTo>
                    <a:pt x="520" y="437"/>
                  </a:lnTo>
                  <a:lnTo>
                    <a:pt x="503" y="436"/>
                  </a:lnTo>
                  <a:lnTo>
                    <a:pt x="488" y="433"/>
                  </a:lnTo>
                  <a:lnTo>
                    <a:pt x="476" y="431"/>
                  </a:lnTo>
                  <a:lnTo>
                    <a:pt x="460" y="428"/>
                  </a:lnTo>
                  <a:lnTo>
                    <a:pt x="441" y="424"/>
                  </a:lnTo>
                  <a:lnTo>
                    <a:pt x="428" y="420"/>
                  </a:lnTo>
                  <a:lnTo>
                    <a:pt x="413" y="415"/>
                  </a:lnTo>
                  <a:lnTo>
                    <a:pt x="401" y="412"/>
                  </a:lnTo>
                  <a:lnTo>
                    <a:pt x="384" y="407"/>
                  </a:lnTo>
                  <a:lnTo>
                    <a:pt x="370" y="401"/>
                  </a:lnTo>
                  <a:lnTo>
                    <a:pt x="355" y="395"/>
                  </a:lnTo>
                  <a:lnTo>
                    <a:pt x="341" y="391"/>
                  </a:lnTo>
                  <a:lnTo>
                    <a:pt x="326" y="383"/>
                  </a:lnTo>
                  <a:lnTo>
                    <a:pt x="312" y="375"/>
                  </a:lnTo>
                  <a:lnTo>
                    <a:pt x="299" y="370"/>
                  </a:lnTo>
                  <a:lnTo>
                    <a:pt x="285" y="362"/>
                  </a:lnTo>
                  <a:lnTo>
                    <a:pt x="274" y="357"/>
                  </a:lnTo>
                  <a:lnTo>
                    <a:pt x="261" y="348"/>
                  </a:lnTo>
                  <a:lnTo>
                    <a:pt x="249" y="342"/>
                  </a:lnTo>
                  <a:lnTo>
                    <a:pt x="235" y="333"/>
                  </a:lnTo>
                  <a:lnTo>
                    <a:pt x="223" y="324"/>
                  </a:lnTo>
                  <a:lnTo>
                    <a:pt x="212" y="316"/>
                  </a:lnTo>
                  <a:lnTo>
                    <a:pt x="199" y="307"/>
                  </a:lnTo>
                  <a:lnTo>
                    <a:pt x="188" y="298"/>
                  </a:lnTo>
                  <a:lnTo>
                    <a:pt x="177" y="290"/>
                  </a:lnTo>
                  <a:lnTo>
                    <a:pt x="169" y="282"/>
                  </a:lnTo>
                  <a:lnTo>
                    <a:pt x="157" y="272"/>
                  </a:lnTo>
                  <a:lnTo>
                    <a:pt x="148" y="261"/>
                  </a:lnTo>
                  <a:lnTo>
                    <a:pt x="138" y="251"/>
                  </a:lnTo>
                  <a:lnTo>
                    <a:pt x="129" y="241"/>
                  </a:lnTo>
                  <a:lnTo>
                    <a:pt x="119" y="231"/>
                  </a:lnTo>
                  <a:lnTo>
                    <a:pt x="110" y="221"/>
                  </a:lnTo>
                  <a:lnTo>
                    <a:pt x="101" y="210"/>
                  </a:lnTo>
                  <a:lnTo>
                    <a:pt x="92" y="199"/>
                  </a:lnTo>
                  <a:lnTo>
                    <a:pt x="82" y="187"/>
                  </a:lnTo>
                  <a:lnTo>
                    <a:pt x="75" y="178"/>
                  </a:lnTo>
                  <a:lnTo>
                    <a:pt x="68" y="168"/>
                  </a:lnTo>
                  <a:lnTo>
                    <a:pt x="63" y="162"/>
                  </a:lnTo>
                  <a:lnTo>
                    <a:pt x="58" y="156"/>
                  </a:lnTo>
                  <a:lnTo>
                    <a:pt x="55" y="150"/>
                  </a:lnTo>
                  <a:lnTo>
                    <a:pt x="53" y="144"/>
                  </a:lnTo>
                  <a:lnTo>
                    <a:pt x="49" y="139"/>
                  </a:lnTo>
                  <a:lnTo>
                    <a:pt x="46" y="131"/>
                  </a:lnTo>
                  <a:lnTo>
                    <a:pt x="41" y="124"/>
                  </a:lnTo>
                  <a:lnTo>
                    <a:pt x="36" y="118"/>
                  </a:lnTo>
                  <a:lnTo>
                    <a:pt x="34" y="112"/>
                  </a:lnTo>
                  <a:lnTo>
                    <a:pt x="30" y="105"/>
                  </a:lnTo>
                  <a:lnTo>
                    <a:pt x="27" y="98"/>
                  </a:lnTo>
                  <a:lnTo>
                    <a:pt x="22" y="90"/>
                  </a:lnTo>
                  <a:lnTo>
                    <a:pt x="18" y="83"/>
                  </a:lnTo>
                  <a:lnTo>
                    <a:pt x="17" y="75"/>
                  </a:lnTo>
                  <a:lnTo>
                    <a:pt x="13" y="70"/>
                  </a:lnTo>
                  <a:lnTo>
                    <a:pt x="10" y="62"/>
                  </a:lnTo>
                  <a:lnTo>
                    <a:pt x="7" y="55"/>
                  </a:lnTo>
                  <a:lnTo>
                    <a:pt x="4" y="48"/>
                  </a:lnTo>
                  <a:lnTo>
                    <a:pt x="2" y="42"/>
                  </a:lnTo>
                </a:path>
              </a:pathLst>
            </a:custGeom>
            <a:noFill/>
            <a:ln w="12700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484" y="2874"/>
              <a:ext cx="747" cy="489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03" y="9"/>
                </a:cxn>
                <a:cxn ang="0">
                  <a:pos x="109" y="26"/>
                </a:cxn>
                <a:cxn ang="0">
                  <a:pos x="117" y="45"/>
                </a:cxn>
                <a:cxn ang="0">
                  <a:pos x="124" y="61"/>
                </a:cxn>
                <a:cxn ang="0">
                  <a:pos x="134" y="78"/>
                </a:cxn>
                <a:cxn ang="0">
                  <a:pos x="143" y="96"/>
                </a:cxn>
                <a:cxn ang="0">
                  <a:pos x="155" y="112"/>
                </a:cxn>
                <a:cxn ang="0">
                  <a:pos x="162" y="125"/>
                </a:cxn>
                <a:cxn ang="0">
                  <a:pos x="175" y="140"/>
                </a:cxn>
                <a:cxn ang="0">
                  <a:pos x="186" y="156"/>
                </a:cxn>
                <a:cxn ang="0">
                  <a:pos x="195" y="167"/>
                </a:cxn>
                <a:cxn ang="0">
                  <a:pos x="209" y="184"/>
                </a:cxn>
                <a:cxn ang="0">
                  <a:pos x="228" y="203"/>
                </a:cxn>
                <a:cxn ang="0">
                  <a:pos x="247" y="222"/>
                </a:cxn>
                <a:cxn ang="0">
                  <a:pos x="267" y="238"/>
                </a:cxn>
                <a:cxn ang="0">
                  <a:pos x="288" y="252"/>
                </a:cxn>
                <a:cxn ang="0">
                  <a:pos x="314" y="270"/>
                </a:cxn>
                <a:cxn ang="0">
                  <a:pos x="339" y="285"/>
                </a:cxn>
                <a:cxn ang="0">
                  <a:pos x="368" y="300"/>
                </a:cxn>
                <a:cxn ang="0">
                  <a:pos x="392" y="310"/>
                </a:cxn>
                <a:cxn ang="0">
                  <a:pos x="417" y="320"/>
                </a:cxn>
                <a:cxn ang="0">
                  <a:pos x="442" y="329"/>
                </a:cxn>
                <a:cxn ang="0">
                  <a:pos x="470" y="337"/>
                </a:cxn>
                <a:cxn ang="0">
                  <a:pos x="498" y="343"/>
                </a:cxn>
                <a:cxn ang="0">
                  <a:pos x="530" y="350"/>
                </a:cxn>
                <a:cxn ang="0">
                  <a:pos x="559" y="353"/>
                </a:cxn>
                <a:cxn ang="0">
                  <a:pos x="592" y="355"/>
                </a:cxn>
                <a:cxn ang="0">
                  <a:pos x="624" y="355"/>
                </a:cxn>
                <a:cxn ang="0">
                  <a:pos x="746" y="401"/>
                </a:cxn>
                <a:cxn ang="0">
                  <a:pos x="624" y="454"/>
                </a:cxn>
                <a:cxn ang="0">
                  <a:pos x="588" y="454"/>
                </a:cxn>
                <a:cxn ang="0">
                  <a:pos x="554" y="451"/>
                </a:cxn>
                <a:cxn ang="0">
                  <a:pos x="523" y="448"/>
                </a:cxn>
                <a:cxn ang="0">
                  <a:pos x="492" y="443"/>
                </a:cxn>
                <a:cxn ang="0">
                  <a:pos x="462" y="437"/>
                </a:cxn>
                <a:cxn ang="0">
                  <a:pos x="431" y="430"/>
                </a:cxn>
                <a:cxn ang="0">
                  <a:pos x="404" y="421"/>
                </a:cxn>
                <a:cxn ang="0">
                  <a:pos x="372" y="411"/>
                </a:cxn>
                <a:cxn ang="0">
                  <a:pos x="344" y="399"/>
                </a:cxn>
                <a:cxn ang="0">
                  <a:pos x="315" y="386"/>
                </a:cxn>
                <a:cxn ang="0">
                  <a:pos x="288" y="373"/>
                </a:cxn>
                <a:cxn ang="0">
                  <a:pos x="264" y="358"/>
                </a:cxn>
                <a:cxn ang="0">
                  <a:pos x="239" y="343"/>
                </a:cxn>
                <a:cxn ang="0">
                  <a:pos x="214" y="326"/>
                </a:cxn>
                <a:cxn ang="0">
                  <a:pos x="192" y="308"/>
                </a:cxn>
                <a:cxn ang="0">
                  <a:pos x="172" y="291"/>
                </a:cxn>
                <a:cxn ang="0">
                  <a:pos x="150" y="270"/>
                </a:cxn>
                <a:cxn ang="0">
                  <a:pos x="131" y="252"/>
                </a:cxn>
                <a:cxn ang="0">
                  <a:pos x="112" y="231"/>
                </a:cxn>
                <a:cxn ang="0">
                  <a:pos x="95" y="210"/>
                </a:cxn>
                <a:cxn ang="0">
                  <a:pos x="78" y="188"/>
                </a:cxn>
                <a:cxn ang="0">
                  <a:pos x="67" y="172"/>
                </a:cxn>
                <a:cxn ang="0">
                  <a:pos x="57" y="160"/>
                </a:cxn>
                <a:cxn ang="0">
                  <a:pos x="51" y="149"/>
                </a:cxn>
                <a:cxn ang="0">
                  <a:pos x="44" y="134"/>
                </a:cxn>
                <a:cxn ang="0">
                  <a:pos x="37" y="122"/>
                </a:cxn>
                <a:cxn ang="0">
                  <a:pos x="30" y="108"/>
                </a:cxn>
                <a:cxn ang="0">
                  <a:pos x="22" y="93"/>
                </a:cxn>
                <a:cxn ang="0">
                  <a:pos x="15" y="80"/>
                </a:cxn>
                <a:cxn ang="0">
                  <a:pos x="9" y="65"/>
                </a:cxn>
                <a:cxn ang="0">
                  <a:pos x="4" y="53"/>
                </a:cxn>
              </a:cxnLst>
              <a:rect l="0" t="0" r="r" b="b"/>
              <a:pathLst>
                <a:path w="747" h="489">
                  <a:moveTo>
                    <a:pt x="3" y="46"/>
                  </a:moveTo>
                  <a:lnTo>
                    <a:pt x="0" y="36"/>
                  </a:lnTo>
                  <a:lnTo>
                    <a:pt x="100" y="0"/>
                  </a:lnTo>
                  <a:lnTo>
                    <a:pt x="103" y="9"/>
                  </a:lnTo>
                  <a:lnTo>
                    <a:pt x="106" y="18"/>
                  </a:lnTo>
                  <a:lnTo>
                    <a:pt x="109" y="26"/>
                  </a:lnTo>
                  <a:lnTo>
                    <a:pt x="112" y="36"/>
                  </a:lnTo>
                  <a:lnTo>
                    <a:pt x="117" y="45"/>
                  </a:lnTo>
                  <a:lnTo>
                    <a:pt x="122" y="53"/>
                  </a:lnTo>
                  <a:lnTo>
                    <a:pt x="124" y="61"/>
                  </a:lnTo>
                  <a:lnTo>
                    <a:pt x="129" y="71"/>
                  </a:lnTo>
                  <a:lnTo>
                    <a:pt x="134" y="78"/>
                  </a:lnTo>
                  <a:lnTo>
                    <a:pt x="139" y="88"/>
                  </a:lnTo>
                  <a:lnTo>
                    <a:pt x="143" y="96"/>
                  </a:lnTo>
                  <a:lnTo>
                    <a:pt x="148" y="104"/>
                  </a:lnTo>
                  <a:lnTo>
                    <a:pt x="155" y="112"/>
                  </a:lnTo>
                  <a:lnTo>
                    <a:pt x="159" y="119"/>
                  </a:lnTo>
                  <a:lnTo>
                    <a:pt x="162" y="125"/>
                  </a:lnTo>
                  <a:lnTo>
                    <a:pt x="168" y="133"/>
                  </a:lnTo>
                  <a:lnTo>
                    <a:pt x="175" y="140"/>
                  </a:lnTo>
                  <a:lnTo>
                    <a:pt x="180" y="149"/>
                  </a:lnTo>
                  <a:lnTo>
                    <a:pt x="186" y="156"/>
                  </a:lnTo>
                  <a:lnTo>
                    <a:pt x="189" y="160"/>
                  </a:lnTo>
                  <a:lnTo>
                    <a:pt x="195" y="167"/>
                  </a:lnTo>
                  <a:lnTo>
                    <a:pt x="201" y="175"/>
                  </a:lnTo>
                  <a:lnTo>
                    <a:pt x="209" y="184"/>
                  </a:lnTo>
                  <a:lnTo>
                    <a:pt x="218" y="194"/>
                  </a:lnTo>
                  <a:lnTo>
                    <a:pt x="228" y="203"/>
                  </a:lnTo>
                  <a:lnTo>
                    <a:pt x="237" y="213"/>
                  </a:lnTo>
                  <a:lnTo>
                    <a:pt x="247" y="222"/>
                  </a:lnTo>
                  <a:lnTo>
                    <a:pt x="259" y="231"/>
                  </a:lnTo>
                  <a:lnTo>
                    <a:pt x="267" y="238"/>
                  </a:lnTo>
                  <a:lnTo>
                    <a:pt x="278" y="245"/>
                  </a:lnTo>
                  <a:lnTo>
                    <a:pt x="288" y="252"/>
                  </a:lnTo>
                  <a:lnTo>
                    <a:pt x="300" y="262"/>
                  </a:lnTo>
                  <a:lnTo>
                    <a:pt x="314" y="270"/>
                  </a:lnTo>
                  <a:lnTo>
                    <a:pt x="325" y="276"/>
                  </a:lnTo>
                  <a:lnTo>
                    <a:pt x="339" y="285"/>
                  </a:lnTo>
                  <a:lnTo>
                    <a:pt x="353" y="292"/>
                  </a:lnTo>
                  <a:lnTo>
                    <a:pt x="368" y="300"/>
                  </a:lnTo>
                  <a:lnTo>
                    <a:pt x="380" y="305"/>
                  </a:lnTo>
                  <a:lnTo>
                    <a:pt x="392" y="310"/>
                  </a:lnTo>
                  <a:lnTo>
                    <a:pt x="404" y="314"/>
                  </a:lnTo>
                  <a:lnTo>
                    <a:pt x="417" y="320"/>
                  </a:lnTo>
                  <a:lnTo>
                    <a:pt x="430" y="324"/>
                  </a:lnTo>
                  <a:lnTo>
                    <a:pt x="442" y="329"/>
                  </a:lnTo>
                  <a:lnTo>
                    <a:pt x="458" y="334"/>
                  </a:lnTo>
                  <a:lnTo>
                    <a:pt x="470" y="337"/>
                  </a:lnTo>
                  <a:lnTo>
                    <a:pt x="484" y="340"/>
                  </a:lnTo>
                  <a:lnTo>
                    <a:pt x="498" y="343"/>
                  </a:lnTo>
                  <a:lnTo>
                    <a:pt x="515" y="347"/>
                  </a:lnTo>
                  <a:lnTo>
                    <a:pt x="530" y="350"/>
                  </a:lnTo>
                  <a:lnTo>
                    <a:pt x="546" y="351"/>
                  </a:lnTo>
                  <a:lnTo>
                    <a:pt x="559" y="353"/>
                  </a:lnTo>
                  <a:lnTo>
                    <a:pt x="575" y="355"/>
                  </a:lnTo>
                  <a:lnTo>
                    <a:pt x="592" y="355"/>
                  </a:lnTo>
                  <a:lnTo>
                    <a:pt x="607" y="355"/>
                  </a:lnTo>
                  <a:lnTo>
                    <a:pt x="624" y="355"/>
                  </a:lnTo>
                  <a:lnTo>
                    <a:pt x="624" y="320"/>
                  </a:lnTo>
                  <a:lnTo>
                    <a:pt x="746" y="401"/>
                  </a:lnTo>
                  <a:lnTo>
                    <a:pt x="624" y="488"/>
                  </a:lnTo>
                  <a:lnTo>
                    <a:pt x="624" y="454"/>
                  </a:lnTo>
                  <a:lnTo>
                    <a:pt x="605" y="454"/>
                  </a:lnTo>
                  <a:lnTo>
                    <a:pt x="588" y="454"/>
                  </a:lnTo>
                  <a:lnTo>
                    <a:pt x="569" y="452"/>
                  </a:lnTo>
                  <a:lnTo>
                    <a:pt x="554" y="451"/>
                  </a:lnTo>
                  <a:lnTo>
                    <a:pt x="537" y="451"/>
                  </a:lnTo>
                  <a:lnTo>
                    <a:pt x="523" y="448"/>
                  </a:lnTo>
                  <a:lnTo>
                    <a:pt x="506" y="446"/>
                  </a:lnTo>
                  <a:lnTo>
                    <a:pt x="492" y="443"/>
                  </a:lnTo>
                  <a:lnTo>
                    <a:pt x="479" y="440"/>
                  </a:lnTo>
                  <a:lnTo>
                    <a:pt x="462" y="437"/>
                  </a:lnTo>
                  <a:lnTo>
                    <a:pt x="445" y="433"/>
                  </a:lnTo>
                  <a:lnTo>
                    <a:pt x="431" y="430"/>
                  </a:lnTo>
                  <a:lnTo>
                    <a:pt x="417" y="425"/>
                  </a:lnTo>
                  <a:lnTo>
                    <a:pt x="404" y="421"/>
                  </a:lnTo>
                  <a:lnTo>
                    <a:pt x="387" y="415"/>
                  </a:lnTo>
                  <a:lnTo>
                    <a:pt x="372" y="411"/>
                  </a:lnTo>
                  <a:lnTo>
                    <a:pt x="358" y="405"/>
                  </a:lnTo>
                  <a:lnTo>
                    <a:pt x="344" y="399"/>
                  </a:lnTo>
                  <a:lnTo>
                    <a:pt x="330" y="393"/>
                  </a:lnTo>
                  <a:lnTo>
                    <a:pt x="315" y="386"/>
                  </a:lnTo>
                  <a:lnTo>
                    <a:pt x="301" y="379"/>
                  </a:lnTo>
                  <a:lnTo>
                    <a:pt x="288" y="373"/>
                  </a:lnTo>
                  <a:lnTo>
                    <a:pt x="276" y="366"/>
                  </a:lnTo>
                  <a:lnTo>
                    <a:pt x="264" y="358"/>
                  </a:lnTo>
                  <a:lnTo>
                    <a:pt x="253" y="351"/>
                  </a:lnTo>
                  <a:lnTo>
                    <a:pt x="239" y="343"/>
                  </a:lnTo>
                  <a:lnTo>
                    <a:pt x="225" y="335"/>
                  </a:lnTo>
                  <a:lnTo>
                    <a:pt x="214" y="326"/>
                  </a:lnTo>
                  <a:lnTo>
                    <a:pt x="203" y="317"/>
                  </a:lnTo>
                  <a:lnTo>
                    <a:pt x="192" y="308"/>
                  </a:lnTo>
                  <a:lnTo>
                    <a:pt x="181" y="300"/>
                  </a:lnTo>
                  <a:lnTo>
                    <a:pt x="172" y="291"/>
                  </a:lnTo>
                  <a:lnTo>
                    <a:pt x="161" y="282"/>
                  </a:lnTo>
                  <a:lnTo>
                    <a:pt x="150" y="270"/>
                  </a:lnTo>
                  <a:lnTo>
                    <a:pt x="141" y="263"/>
                  </a:lnTo>
                  <a:lnTo>
                    <a:pt x="131" y="252"/>
                  </a:lnTo>
                  <a:lnTo>
                    <a:pt x="122" y="241"/>
                  </a:lnTo>
                  <a:lnTo>
                    <a:pt x="112" y="231"/>
                  </a:lnTo>
                  <a:lnTo>
                    <a:pt x="103" y="219"/>
                  </a:lnTo>
                  <a:lnTo>
                    <a:pt x="95" y="210"/>
                  </a:lnTo>
                  <a:lnTo>
                    <a:pt x="86" y="199"/>
                  </a:lnTo>
                  <a:lnTo>
                    <a:pt x="78" y="188"/>
                  </a:lnTo>
                  <a:lnTo>
                    <a:pt x="70" y="178"/>
                  </a:lnTo>
                  <a:lnTo>
                    <a:pt x="67" y="172"/>
                  </a:lnTo>
                  <a:lnTo>
                    <a:pt x="61" y="165"/>
                  </a:lnTo>
                  <a:lnTo>
                    <a:pt x="57" y="160"/>
                  </a:lnTo>
                  <a:lnTo>
                    <a:pt x="56" y="154"/>
                  </a:lnTo>
                  <a:lnTo>
                    <a:pt x="51" y="149"/>
                  </a:lnTo>
                  <a:lnTo>
                    <a:pt x="48" y="141"/>
                  </a:lnTo>
                  <a:lnTo>
                    <a:pt x="44" y="134"/>
                  </a:lnTo>
                  <a:lnTo>
                    <a:pt x="40" y="127"/>
                  </a:lnTo>
                  <a:lnTo>
                    <a:pt x="37" y="122"/>
                  </a:lnTo>
                  <a:lnTo>
                    <a:pt x="32" y="115"/>
                  </a:lnTo>
                  <a:lnTo>
                    <a:pt x="30" y="108"/>
                  </a:lnTo>
                  <a:lnTo>
                    <a:pt x="26" y="100"/>
                  </a:lnTo>
                  <a:lnTo>
                    <a:pt x="22" y="93"/>
                  </a:lnTo>
                  <a:lnTo>
                    <a:pt x="18" y="85"/>
                  </a:lnTo>
                  <a:lnTo>
                    <a:pt x="15" y="80"/>
                  </a:lnTo>
                  <a:lnTo>
                    <a:pt x="12" y="72"/>
                  </a:lnTo>
                  <a:lnTo>
                    <a:pt x="9" y="65"/>
                  </a:lnTo>
                  <a:lnTo>
                    <a:pt x="8" y="58"/>
                  </a:lnTo>
                  <a:lnTo>
                    <a:pt x="4" y="53"/>
                  </a:lnTo>
                  <a:lnTo>
                    <a:pt x="3" y="46"/>
                  </a:lnTo>
                </a:path>
              </a:pathLst>
            </a:custGeom>
            <a:solidFill>
              <a:srgbClr val="CCCCC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484" y="2874"/>
              <a:ext cx="747" cy="489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03" y="9"/>
                </a:cxn>
                <a:cxn ang="0">
                  <a:pos x="109" y="26"/>
                </a:cxn>
                <a:cxn ang="0">
                  <a:pos x="117" y="45"/>
                </a:cxn>
                <a:cxn ang="0">
                  <a:pos x="124" y="61"/>
                </a:cxn>
                <a:cxn ang="0">
                  <a:pos x="134" y="78"/>
                </a:cxn>
                <a:cxn ang="0">
                  <a:pos x="143" y="96"/>
                </a:cxn>
                <a:cxn ang="0">
                  <a:pos x="155" y="112"/>
                </a:cxn>
                <a:cxn ang="0">
                  <a:pos x="162" y="125"/>
                </a:cxn>
                <a:cxn ang="0">
                  <a:pos x="175" y="140"/>
                </a:cxn>
                <a:cxn ang="0">
                  <a:pos x="186" y="156"/>
                </a:cxn>
                <a:cxn ang="0">
                  <a:pos x="195" y="167"/>
                </a:cxn>
                <a:cxn ang="0">
                  <a:pos x="209" y="184"/>
                </a:cxn>
                <a:cxn ang="0">
                  <a:pos x="228" y="203"/>
                </a:cxn>
                <a:cxn ang="0">
                  <a:pos x="247" y="222"/>
                </a:cxn>
                <a:cxn ang="0">
                  <a:pos x="267" y="238"/>
                </a:cxn>
                <a:cxn ang="0">
                  <a:pos x="288" y="252"/>
                </a:cxn>
                <a:cxn ang="0">
                  <a:pos x="314" y="270"/>
                </a:cxn>
                <a:cxn ang="0">
                  <a:pos x="339" y="285"/>
                </a:cxn>
                <a:cxn ang="0">
                  <a:pos x="368" y="300"/>
                </a:cxn>
                <a:cxn ang="0">
                  <a:pos x="392" y="310"/>
                </a:cxn>
                <a:cxn ang="0">
                  <a:pos x="417" y="320"/>
                </a:cxn>
                <a:cxn ang="0">
                  <a:pos x="442" y="329"/>
                </a:cxn>
                <a:cxn ang="0">
                  <a:pos x="470" y="337"/>
                </a:cxn>
                <a:cxn ang="0">
                  <a:pos x="498" y="343"/>
                </a:cxn>
                <a:cxn ang="0">
                  <a:pos x="530" y="350"/>
                </a:cxn>
                <a:cxn ang="0">
                  <a:pos x="559" y="353"/>
                </a:cxn>
                <a:cxn ang="0">
                  <a:pos x="592" y="355"/>
                </a:cxn>
                <a:cxn ang="0">
                  <a:pos x="624" y="355"/>
                </a:cxn>
                <a:cxn ang="0">
                  <a:pos x="746" y="401"/>
                </a:cxn>
                <a:cxn ang="0">
                  <a:pos x="624" y="454"/>
                </a:cxn>
                <a:cxn ang="0">
                  <a:pos x="588" y="454"/>
                </a:cxn>
                <a:cxn ang="0">
                  <a:pos x="554" y="451"/>
                </a:cxn>
                <a:cxn ang="0">
                  <a:pos x="523" y="448"/>
                </a:cxn>
                <a:cxn ang="0">
                  <a:pos x="492" y="443"/>
                </a:cxn>
                <a:cxn ang="0">
                  <a:pos x="462" y="437"/>
                </a:cxn>
                <a:cxn ang="0">
                  <a:pos x="431" y="430"/>
                </a:cxn>
                <a:cxn ang="0">
                  <a:pos x="404" y="421"/>
                </a:cxn>
                <a:cxn ang="0">
                  <a:pos x="372" y="411"/>
                </a:cxn>
                <a:cxn ang="0">
                  <a:pos x="344" y="399"/>
                </a:cxn>
                <a:cxn ang="0">
                  <a:pos x="315" y="386"/>
                </a:cxn>
                <a:cxn ang="0">
                  <a:pos x="288" y="373"/>
                </a:cxn>
                <a:cxn ang="0">
                  <a:pos x="264" y="358"/>
                </a:cxn>
                <a:cxn ang="0">
                  <a:pos x="239" y="343"/>
                </a:cxn>
                <a:cxn ang="0">
                  <a:pos x="214" y="326"/>
                </a:cxn>
                <a:cxn ang="0">
                  <a:pos x="192" y="308"/>
                </a:cxn>
                <a:cxn ang="0">
                  <a:pos x="172" y="291"/>
                </a:cxn>
                <a:cxn ang="0">
                  <a:pos x="150" y="270"/>
                </a:cxn>
                <a:cxn ang="0">
                  <a:pos x="131" y="252"/>
                </a:cxn>
                <a:cxn ang="0">
                  <a:pos x="112" y="231"/>
                </a:cxn>
                <a:cxn ang="0">
                  <a:pos x="95" y="210"/>
                </a:cxn>
                <a:cxn ang="0">
                  <a:pos x="78" y="188"/>
                </a:cxn>
                <a:cxn ang="0">
                  <a:pos x="67" y="172"/>
                </a:cxn>
                <a:cxn ang="0">
                  <a:pos x="57" y="160"/>
                </a:cxn>
                <a:cxn ang="0">
                  <a:pos x="51" y="149"/>
                </a:cxn>
                <a:cxn ang="0">
                  <a:pos x="44" y="134"/>
                </a:cxn>
                <a:cxn ang="0">
                  <a:pos x="37" y="122"/>
                </a:cxn>
                <a:cxn ang="0">
                  <a:pos x="30" y="108"/>
                </a:cxn>
                <a:cxn ang="0">
                  <a:pos x="22" y="93"/>
                </a:cxn>
                <a:cxn ang="0">
                  <a:pos x="15" y="80"/>
                </a:cxn>
                <a:cxn ang="0">
                  <a:pos x="9" y="65"/>
                </a:cxn>
                <a:cxn ang="0">
                  <a:pos x="4" y="53"/>
                </a:cxn>
              </a:cxnLst>
              <a:rect l="0" t="0" r="r" b="b"/>
              <a:pathLst>
                <a:path w="747" h="489">
                  <a:moveTo>
                    <a:pt x="3" y="46"/>
                  </a:moveTo>
                  <a:lnTo>
                    <a:pt x="0" y="36"/>
                  </a:lnTo>
                  <a:lnTo>
                    <a:pt x="100" y="0"/>
                  </a:lnTo>
                  <a:lnTo>
                    <a:pt x="103" y="9"/>
                  </a:lnTo>
                  <a:lnTo>
                    <a:pt x="106" y="18"/>
                  </a:lnTo>
                  <a:lnTo>
                    <a:pt x="109" y="26"/>
                  </a:lnTo>
                  <a:lnTo>
                    <a:pt x="112" y="36"/>
                  </a:lnTo>
                  <a:lnTo>
                    <a:pt x="117" y="45"/>
                  </a:lnTo>
                  <a:lnTo>
                    <a:pt x="122" y="53"/>
                  </a:lnTo>
                  <a:lnTo>
                    <a:pt x="124" y="61"/>
                  </a:lnTo>
                  <a:lnTo>
                    <a:pt x="129" y="71"/>
                  </a:lnTo>
                  <a:lnTo>
                    <a:pt x="134" y="78"/>
                  </a:lnTo>
                  <a:lnTo>
                    <a:pt x="139" y="88"/>
                  </a:lnTo>
                  <a:lnTo>
                    <a:pt x="143" y="96"/>
                  </a:lnTo>
                  <a:lnTo>
                    <a:pt x="148" y="104"/>
                  </a:lnTo>
                  <a:lnTo>
                    <a:pt x="155" y="112"/>
                  </a:lnTo>
                  <a:lnTo>
                    <a:pt x="159" y="119"/>
                  </a:lnTo>
                  <a:lnTo>
                    <a:pt x="162" y="125"/>
                  </a:lnTo>
                  <a:lnTo>
                    <a:pt x="168" y="133"/>
                  </a:lnTo>
                  <a:lnTo>
                    <a:pt x="175" y="140"/>
                  </a:lnTo>
                  <a:lnTo>
                    <a:pt x="180" y="149"/>
                  </a:lnTo>
                  <a:lnTo>
                    <a:pt x="186" y="156"/>
                  </a:lnTo>
                  <a:lnTo>
                    <a:pt x="189" y="160"/>
                  </a:lnTo>
                  <a:lnTo>
                    <a:pt x="195" y="167"/>
                  </a:lnTo>
                  <a:lnTo>
                    <a:pt x="201" y="175"/>
                  </a:lnTo>
                  <a:lnTo>
                    <a:pt x="209" y="184"/>
                  </a:lnTo>
                  <a:lnTo>
                    <a:pt x="218" y="194"/>
                  </a:lnTo>
                  <a:lnTo>
                    <a:pt x="228" y="203"/>
                  </a:lnTo>
                  <a:lnTo>
                    <a:pt x="237" y="213"/>
                  </a:lnTo>
                  <a:lnTo>
                    <a:pt x="247" y="222"/>
                  </a:lnTo>
                  <a:lnTo>
                    <a:pt x="259" y="231"/>
                  </a:lnTo>
                  <a:lnTo>
                    <a:pt x="267" y="238"/>
                  </a:lnTo>
                  <a:lnTo>
                    <a:pt x="278" y="245"/>
                  </a:lnTo>
                  <a:lnTo>
                    <a:pt x="288" y="252"/>
                  </a:lnTo>
                  <a:lnTo>
                    <a:pt x="300" y="262"/>
                  </a:lnTo>
                  <a:lnTo>
                    <a:pt x="314" y="270"/>
                  </a:lnTo>
                  <a:lnTo>
                    <a:pt x="325" y="276"/>
                  </a:lnTo>
                  <a:lnTo>
                    <a:pt x="339" y="285"/>
                  </a:lnTo>
                  <a:lnTo>
                    <a:pt x="353" y="292"/>
                  </a:lnTo>
                  <a:lnTo>
                    <a:pt x="368" y="300"/>
                  </a:lnTo>
                  <a:lnTo>
                    <a:pt x="380" y="305"/>
                  </a:lnTo>
                  <a:lnTo>
                    <a:pt x="392" y="310"/>
                  </a:lnTo>
                  <a:lnTo>
                    <a:pt x="404" y="314"/>
                  </a:lnTo>
                  <a:lnTo>
                    <a:pt x="417" y="320"/>
                  </a:lnTo>
                  <a:lnTo>
                    <a:pt x="430" y="324"/>
                  </a:lnTo>
                  <a:lnTo>
                    <a:pt x="442" y="329"/>
                  </a:lnTo>
                  <a:lnTo>
                    <a:pt x="458" y="334"/>
                  </a:lnTo>
                  <a:lnTo>
                    <a:pt x="470" y="337"/>
                  </a:lnTo>
                  <a:lnTo>
                    <a:pt x="484" y="340"/>
                  </a:lnTo>
                  <a:lnTo>
                    <a:pt x="498" y="343"/>
                  </a:lnTo>
                  <a:lnTo>
                    <a:pt x="515" y="347"/>
                  </a:lnTo>
                  <a:lnTo>
                    <a:pt x="530" y="350"/>
                  </a:lnTo>
                  <a:lnTo>
                    <a:pt x="546" y="351"/>
                  </a:lnTo>
                  <a:lnTo>
                    <a:pt x="559" y="353"/>
                  </a:lnTo>
                  <a:lnTo>
                    <a:pt x="575" y="355"/>
                  </a:lnTo>
                  <a:lnTo>
                    <a:pt x="592" y="355"/>
                  </a:lnTo>
                  <a:lnTo>
                    <a:pt x="607" y="355"/>
                  </a:lnTo>
                  <a:lnTo>
                    <a:pt x="624" y="355"/>
                  </a:lnTo>
                  <a:lnTo>
                    <a:pt x="624" y="320"/>
                  </a:lnTo>
                  <a:lnTo>
                    <a:pt x="746" y="401"/>
                  </a:lnTo>
                  <a:lnTo>
                    <a:pt x="624" y="488"/>
                  </a:lnTo>
                  <a:lnTo>
                    <a:pt x="624" y="454"/>
                  </a:lnTo>
                  <a:lnTo>
                    <a:pt x="605" y="454"/>
                  </a:lnTo>
                  <a:lnTo>
                    <a:pt x="588" y="454"/>
                  </a:lnTo>
                  <a:lnTo>
                    <a:pt x="569" y="452"/>
                  </a:lnTo>
                  <a:lnTo>
                    <a:pt x="554" y="451"/>
                  </a:lnTo>
                  <a:lnTo>
                    <a:pt x="537" y="451"/>
                  </a:lnTo>
                  <a:lnTo>
                    <a:pt x="523" y="448"/>
                  </a:lnTo>
                  <a:lnTo>
                    <a:pt x="506" y="446"/>
                  </a:lnTo>
                  <a:lnTo>
                    <a:pt x="492" y="443"/>
                  </a:lnTo>
                  <a:lnTo>
                    <a:pt x="479" y="440"/>
                  </a:lnTo>
                  <a:lnTo>
                    <a:pt x="462" y="437"/>
                  </a:lnTo>
                  <a:lnTo>
                    <a:pt x="445" y="433"/>
                  </a:lnTo>
                  <a:lnTo>
                    <a:pt x="431" y="430"/>
                  </a:lnTo>
                  <a:lnTo>
                    <a:pt x="417" y="425"/>
                  </a:lnTo>
                  <a:lnTo>
                    <a:pt x="404" y="421"/>
                  </a:lnTo>
                  <a:lnTo>
                    <a:pt x="387" y="415"/>
                  </a:lnTo>
                  <a:lnTo>
                    <a:pt x="372" y="411"/>
                  </a:lnTo>
                  <a:lnTo>
                    <a:pt x="358" y="405"/>
                  </a:lnTo>
                  <a:lnTo>
                    <a:pt x="344" y="399"/>
                  </a:lnTo>
                  <a:lnTo>
                    <a:pt x="330" y="393"/>
                  </a:lnTo>
                  <a:lnTo>
                    <a:pt x="315" y="386"/>
                  </a:lnTo>
                  <a:lnTo>
                    <a:pt x="301" y="379"/>
                  </a:lnTo>
                  <a:lnTo>
                    <a:pt x="288" y="373"/>
                  </a:lnTo>
                  <a:lnTo>
                    <a:pt x="276" y="366"/>
                  </a:lnTo>
                  <a:lnTo>
                    <a:pt x="264" y="358"/>
                  </a:lnTo>
                  <a:lnTo>
                    <a:pt x="253" y="351"/>
                  </a:lnTo>
                  <a:lnTo>
                    <a:pt x="239" y="343"/>
                  </a:lnTo>
                  <a:lnTo>
                    <a:pt x="225" y="335"/>
                  </a:lnTo>
                  <a:lnTo>
                    <a:pt x="214" y="326"/>
                  </a:lnTo>
                  <a:lnTo>
                    <a:pt x="203" y="317"/>
                  </a:lnTo>
                  <a:lnTo>
                    <a:pt x="192" y="308"/>
                  </a:lnTo>
                  <a:lnTo>
                    <a:pt x="181" y="300"/>
                  </a:lnTo>
                  <a:lnTo>
                    <a:pt x="172" y="291"/>
                  </a:lnTo>
                  <a:lnTo>
                    <a:pt x="161" y="282"/>
                  </a:lnTo>
                  <a:lnTo>
                    <a:pt x="150" y="270"/>
                  </a:lnTo>
                  <a:lnTo>
                    <a:pt x="141" y="263"/>
                  </a:lnTo>
                  <a:lnTo>
                    <a:pt x="131" y="252"/>
                  </a:lnTo>
                  <a:lnTo>
                    <a:pt x="122" y="241"/>
                  </a:lnTo>
                  <a:lnTo>
                    <a:pt x="112" y="231"/>
                  </a:lnTo>
                  <a:lnTo>
                    <a:pt x="103" y="219"/>
                  </a:lnTo>
                  <a:lnTo>
                    <a:pt x="95" y="210"/>
                  </a:lnTo>
                  <a:lnTo>
                    <a:pt x="86" y="199"/>
                  </a:lnTo>
                  <a:lnTo>
                    <a:pt x="78" y="188"/>
                  </a:lnTo>
                  <a:lnTo>
                    <a:pt x="70" y="178"/>
                  </a:lnTo>
                  <a:lnTo>
                    <a:pt x="67" y="172"/>
                  </a:lnTo>
                  <a:lnTo>
                    <a:pt x="61" y="165"/>
                  </a:lnTo>
                  <a:lnTo>
                    <a:pt x="57" y="160"/>
                  </a:lnTo>
                  <a:lnTo>
                    <a:pt x="56" y="154"/>
                  </a:lnTo>
                  <a:lnTo>
                    <a:pt x="51" y="149"/>
                  </a:lnTo>
                  <a:lnTo>
                    <a:pt x="48" y="141"/>
                  </a:lnTo>
                  <a:lnTo>
                    <a:pt x="44" y="134"/>
                  </a:lnTo>
                  <a:lnTo>
                    <a:pt x="40" y="127"/>
                  </a:lnTo>
                  <a:lnTo>
                    <a:pt x="37" y="122"/>
                  </a:lnTo>
                  <a:lnTo>
                    <a:pt x="32" y="115"/>
                  </a:lnTo>
                  <a:lnTo>
                    <a:pt x="30" y="108"/>
                  </a:lnTo>
                  <a:lnTo>
                    <a:pt x="26" y="100"/>
                  </a:lnTo>
                  <a:lnTo>
                    <a:pt x="22" y="93"/>
                  </a:lnTo>
                  <a:lnTo>
                    <a:pt x="18" y="85"/>
                  </a:lnTo>
                  <a:lnTo>
                    <a:pt x="15" y="80"/>
                  </a:lnTo>
                  <a:lnTo>
                    <a:pt x="12" y="72"/>
                  </a:lnTo>
                  <a:lnTo>
                    <a:pt x="9" y="65"/>
                  </a:lnTo>
                  <a:lnTo>
                    <a:pt x="8" y="58"/>
                  </a:lnTo>
                  <a:lnTo>
                    <a:pt x="4" y="53"/>
                  </a:lnTo>
                </a:path>
              </a:pathLst>
            </a:custGeom>
            <a:noFill/>
            <a:ln w="12700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06" y="3524"/>
              <a:ext cx="745" cy="480"/>
            </a:xfrm>
            <a:custGeom>
              <a:avLst/>
              <a:gdLst/>
              <a:ahLst/>
              <a:cxnLst>
                <a:cxn ang="0">
                  <a:pos x="641" y="0"/>
                </a:cxn>
                <a:cxn ang="0">
                  <a:pos x="635" y="16"/>
                </a:cxn>
                <a:cxn ang="0">
                  <a:pos x="628" y="35"/>
                </a:cxn>
                <a:cxn ang="0">
                  <a:pos x="619" y="51"/>
                </a:cxn>
                <a:cxn ang="0">
                  <a:pos x="612" y="69"/>
                </a:cxn>
                <a:cxn ang="0">
                  <a:pos x="602" y="86"/>
                </a:cxn>
                <a:cxn ang="0">
                  <a:pos x="592" y="103"/>
                </a:cxn>
                <a:cxn ang="0">
                  <a:pos x="582" y="116"/>
                </a:cxn>
                <a:cxn ang="0">
                  <a:pos x="571" y="130"/>
                </a:cxn>
                <a:cxn ang="0">
                  <a:pos x="559" y="146"/>
                </a:cxn>
                <a:cxn ang="0">
                  <a:pos x="551" y="158"/>
                </a:cxn>
                <a:cxn ang="0">
                  <a:pos x="535" y="173"/>
                </a:cxn>
                <a:cxn ang="0">
                  <a:pos x="518" y="193"/>
                </a:cxn>
                <a:cxn ang="0">
                  <a:pos x="498" y="211"/>
                </a:cxn>
                <a:cxn ang="0">
                  <a:pos x="477" y="229"/>
                </a:cxn>
                <a:cxn ang="0">
                  <a:pos x="457" y="243"/>
                </a:cxn>
                <a:cxn ang="0">
                  <a:pos x="432" y="261"/>
                </a:cxn>
                <a:cxn ang="0">
                  <a:pos x="405" y="276"/>
                </a:cxn>
                <a:cxn ang="0">
                  <a:pos x="378" y="291"/>
                </a:cxn>
                <a:cxn ang="0">
                  <a:pos x="353" y="301"/>
                </a:cxn>
                <a:cxn ang="0">
                  <a:pos x="327" y="311"/>
                </a:cxn>
                <a:cxn ang="0">
                  <a:pos x="302" y="320"/>
                </a:cxn>
                <a:cxn ang="0">
                  <a:pos x="276" y="329"/>
                </a:cxn>
                <a:cxn ang="0">
                  <a:pos x="245" y="335"/>
                </a:cxn>
                <a:cxn ang="0">
                  <a:pos x="216" y="341"/>
                </a:cxn>
                <a:cxn ang="0">
                  <a:pos x="185" y="345"/>
                </a:cxn>
                <a:cxn ang="0">
                  <a:pos x="151" y="346"/>
                </a:cxn>
                <a:cxn ang="0">
                  <a:pos x="120" y="346"/>
                </a:cxn>
                <a:cxn ang="0">
                  <a:pos x="0" y="392"/>
                </a:cxn>
                <a:cxn ang="0">
                  <a:pos x="120" y="445"/>
                </a:cxn>
                <a:cxn ang="0">
                  <a:pos x="158" y="445"/>
                </a:cxn>
                <a:cxn ang="0">
                  <a:pos x="191" y="442"/>
                </a:cxn>
                <a:cxn ang="0">
                  <a:pos x="222" y="439"/>
                </a:cxn>
                <a:cxn ang="0">
                  <a:pos x="253" y="435"/>
                </a:cxn>
                <a:cxn ang="0">
                  <a:pos x="281" y="429"/>
                </a:cxn>
                <a:cxn ang="0">
                  <a:pos x="315" y="422"/>
                </a:cxn>
                <a:cxn ang="0">
                  <a:pos x="341" y="412"/>
                </a:cxn>
                <a:cxn ang="0">
                  <a:pos x="372" y="402"/>
                </a:cxn>
                <a:cxn ang="0">
                  <a:pos x="400" y="391"/>
                </a:cxn>
                <a:cxn ang="0">
                  <a:pos x="430" y="377"/>
                </a:cxn>
                <a:cxn ang="0">
                  <a:pos x="457" y="364"/>
                </a:cxn>
                <a:cxn ang="0">
                  <a:pos x="481" y="349"/>
                </a:cxn>
                <a:cxn ang="0">
                  <a:pos x="507" y="335"/>
                </a:cxn>
                <a:cxn ang="0">
                  <a:pos x="530" y="317"/>
                </a:cxn>
                <a:cxn ang="0">
                  <a:pos x="554" y="299"/>
                </a:cxn>
                <a:cxn ang="0">
                  <a:pos x="573" y="282"/>
                </a:cxn>
                <a:cxn ang="0">
                  <a:pos x="595" y="261"/>
                </a:cxn>
                <a:cxn ang="0">
                  <a:pos x="614" y="242"/>
                </a:cxn>
                <a:cxn ang="0">
                  <a:pos x="632" y="222"/>
                </a:cxn>
                <a:cxn ang="0">
                  <a:pos x="650" y="199"/>
                </a:cxn>
                <a:cxn ang="0">
                  <a:pos x="667" y="179"/>
                </a:cxn>
                <a:cxn ang="0">
                  <a:pos x="677" y="161"/>
                </a:cxn>
                <a:cxn ang="0">
                  <a:pos x="687" y="151"/>
                </a:cxn>
                <a:cxn ang="0">
                  <a:pos x="693" y="138"/>
                </a:cxn>
                <a:cxn ang="0">
                  <a:pos x="701" y="123"/>
                </a:cxn>
                <a:cxn ang="0">
                  <a:pos x="708" y="113"/>
                </a:cxn>
                <a:cxn ang="0">
                  <a:pos x="715" y="98"/>
                </a:cxn>
                <a:cxn ang="0">
                  <a:pos x="725" y="83"/>
                </a:cxn>
                <a:cxn ang="0">
                  <a:pos x="729" y="70"/>
                </a:cxn>
                <a:cxn ang="0">
                  <a:pos x="735" y="56"/>
                </a:cxn>
                <a:cxn ang="0">
                  <a:pos x="740" y="42"/>
                </a:cxn>
              </a:cxnLst>
              <a:rect l="0" t="0" r="r" b="b"/>
              <a:pathLst>
                <a:path w="745" h="480">
                  <a:moveTo>
                    <a:pt x="744" y="36"/>
                  </a:moveTo>
                  <a:lnTo>
                    <a:pt x="641" y="0"/>
                  </a:lnTo>
                  <a:lnTo>
                    <a:pt x="638" y="6"/>
                  </a:lnTo>
                  <a:lnTo>
                    <a:pt x="635" y="16"/>
                  </a:lnTo>
                  <a:lnTo>
                    <a:pt x="632" y="26"/>
                  </a:lnTo>
                  <a:lnTo>
                    <a:pt x="628" y="35"/>
                  </a:lnTo>
                  <a:lnTo>
                    <a:pt x="624" y="43"/>
                  </a:lnTo>
                  <a:lnTo>
                    <a:pt x="619" y="51"/>
                  </a:lnTo>
                  <a:lnTo>
                    <a:pt x="615" y="61"/>
                  </a:lnTo>
                  <a:lnTo>
                    <a:pt x="612" y="69"/>
                  </a:lnTo>
                  <a:lnTo>
                    <a:pt x="607" y="77"/>
                  </a:lnTo>
                  <a:lnTo>
                    <a:pt x="602" y="86"/>
                  </a:lnTo>
                  <a:lnTo>
                    <a:pt x="596" y="95"/>
                  </a:lnTo>
                  <a:lnTo>
                    <a:pt x="592" y="103"/>
                  </a:lnTo>
                  <a:lnTo>
                    <a:pt x="587" y="109"/>
                  </a:lnTo>
                  <a:lnTo>
                    <a:pt x="582" y="116"/>
                  </a:lnTo>
                  <a:lnTo>
                    <a:pt x="578" y="123"/>
                  </a:lnTo>
                  <a:lnTo>
                    <a:pt x="571" y="130"/>
                  </a:lnTo>
                  <a:lnTo>
                    <a:pt x="565" y="138"/>
                  </a:lnTo>
                  <a:lnTo>
                    <a:pt x="559" y="146"/>
                  </a:lnTo>
                  <a:lnTo>
                    <a:pt x="556" y="151"/>
                  </a:lnTo>
                  <a:lnTo>
                    <a:pt x="551" y="158"/>
                  </a:lnTo>
                  <a:lnTo>
                    <a:pt x="543" y="166"/>
                  </a:lnTo>
                  <a:lnTo>
                    <a:pt x="535" y="173"/>
                  </a:lnTo>
                  <a:lnTo>
                    <a:pt x="527" y="185"/>
                  </a:lnTo>
                  <a:lnTo>
                    <a:pt x="518" y="193"/>
                  </a:lnTo>
                  <a:lnTo>
                    <a:pt x="508" y="202"/>
                  </a:lnTo>
                  <a:lnTo>
                    <a:pt x="498" y="211"/>
                  </a:lnTo>
                  <a:lnTo>
                    <a:pt x="486" y="222"/>
                  </a:lnTo>
                  <a:lnTo>
                    <a:pt x="477" y="229"/>
                  </a:lnTo>
                  <a:lnTo>
                    <a:pt x="467" y="236"/>
                  </a:lnTo>
                  <a:lnTo>
                    <a:pt x="457" y="243"/>
                  </a:lnTo>
                  <a:lnTo>
                    <a:pt x="445" y="252"/>
                  </a:lnTo>
                  <a:lnTo>
                    <a:pt x="432" y="261"/>
                  </a:lnTo>
                  <a:lnTo>
                    <a:pt x="419" y="267"/>
                  </a:lnTo>
                  <a:lnTo>
                    <a:pt x="405" y="276"/>
                  </a:lnTo>
                  <a:lnTo>
                    <a:pt x="391" y="283"/>
                  </a:lnTo>
                  <a:lnTo>
                    <a:pt x="378" y="291"/>
                  </a:lnTo>
                  <a:lnTo>
                    <a:pt x="365" y="296"/>
                  </a:lnTo>
                  <a:lnTo>
                    <a:pt x="353" y="301"/>
                  </a:lnTo>
                  <a:lnTo>
                    <a:pt x="341" y="306"/>
                  </a:lnTo>
                  <a:lnTo>
                    <a:pt x="327" y="311"/>
                  </a:lnTo>
                  <a:lnTo>
                    <a:pt x="315" y="316"/>
                  </a:lnTo>
                  <a:lnTo>
                    <a:pt x="302" y="320"/>
                  </a:lnTo>
                  <a:lnTo>
                    <a:pt x="288" y="325"/>
                  </a:lnTo>
                  <a:lnTo>
                    <a:pt x="276" y="329"/>
                  </a:lnTo>
                  <a:lnTo>
                    <a:pt x="259" y="332"/>
                  </a:lnTo>
                  <a:lnTo>
                    <a:pt x="245" y="335"/>
                  </a:lnTo>
                  <a:lnTo>
                    <a:pt x="230" y="338"/>
                  </a:lnTo>
                  <a:lnTo>
                    <a:pt x="216" y="341"/>
                  </a:lnTo>
                  <a:lnTo>
                    <a:pt x="199" y="343"/>
                  </a:lnTo>
                  <a:lnTo>
                    <a:pt x="185" y="345"/>
                  </a:lnTo>
                  <a:lnTo>
                    <a:pt x="169" y="346"/>
                  </a:lnTo>
                  <a:lnTo>
                    <a:pt x="151" y="346"/>
                  </a:lnTo>
                  <a:lnTo>
                    <a:pt x="138" y="346"/>
                  </a:lnTo>
                  <a:lnTo>
                    <a:pt x="120" y="346"/>
                  </a:lnTo>
                  <a:lnTo>
                    <a:pt x="120" y="311"/>
                  </a:lnTo>
                  <a:lnTo>
                    <a:pt x="0" y="392"/>
                  </a:lnTo>
                  <a:lnTo>
                    <a:pt x="120" y="479"/>
                  </a:lnTo>
                  <a:lnTo>
                    <a:pt x="120" y="445"/>
                  </a:lnTo>
                  <a:lnTo>
                    <a:pt x="139" y="445"/>
                  </a:lnTo>
                  <a:lnTo>
                    <a:pt x="158" y="445"/>
                  </a:lnTo>
                  <a:lnTo>
                    <a:pt x="175" y="444"/>
                  </a:lnTo>
                  <a:lnTo>
                    <a:pt x="191" y="442"/>
                  </a:lnTo>
                  <a:lnTo>
                    <a:pt x="206" y="442"/>
                  </a:lnTo>
                  <a:lnTo>
                    <a:pt x="222" y="439"/>
                  </a:lnTo>
                  <a:lnTo>
                    <a:pt x="238" y="438"/>
                  </a:lnTo>
                  <a:lnTo>
                    <a:pt x="253" y="435"/>
                  </a:lnTo>
                  <a:lnTo>
                    <a:pt x="266" y="432"/>
                  </a:lnTo>
                  <a:lnTo>
                    <a:pt x="281" y="429"/>
                  </a:lnTo>
                  <a:lnTo>
                    <a:pt x="300" y="425"/>
                  </a:lnTo>
                  <a:lnTo>
                    <a:pt x="315" y="422"/>
                  </a:lnTo>
                  <a:lnTo>
                    <a:pt x="329" y="417"/>
                  </a:lnTo>
                  <a:lnTo>
                    <a:pt x="341" y="412"/>
                  </a:lnTo>
                  <a:lnTo>
                    <a:pt x="358" y="407"/>
                  </a:lnTo>
                  <a:lnTo>
                    <a:pt x="372" y="402"/>
                  </a:lnTo>
                  <a:lnTo>
                    <a:pt x="387" y="396"/>
                  </a:lnTo>
                  <a:lnTo>
                    <a:pt x="400" y="391"/>
                  </a:lnTo>
                  <a:lnTo>
                    <a:pt x="416" y="385"/>
                  </a:lnTo>
                  <a:lnTo>
                    <a:pt x="430" y="377"/>
                  </a:lnTo>
                  <a:lnTo>
                    <a:pt x="443" y="372"/>
                  </a:lnTo>
                  <a:lnTo>
                    <a:pt x="457" y="364"/>
                  </a:lnTo>
                  <a:lnTo>
                    <a:pt x="467" y="359"/>
                  </a:lnTo>
                  <a:lnTo>
                    <a:pt x="481" y="349"/>
                  </a:lnTo>
                  <a:lnTo>
                    <a:pt x="493" y="342"/>
                  </a:lnTo>
                  <a:lnTo>
                    <a:pt x="507" y="335"/>
                  </a:lnTo>
                  <a:lnTo>
                    <a:pt x="520" y="326"/>
                  </a:lnTo>
                  <a:lnTo>
                    <a:pt x="530" y="317"/>
                  </a:lnTo>
                  <a:lnTo>
                    <a:pt x="543" y="307"/>
                  </a:lnTo>
                  <a:lnTo>
                    <a:pt x="554" y="299"/>
                  </a:lnTo>
                  <a:lnTo>
                    <a:pt x="565" y="291"/>
                  </a:lnTo>
                  <a:lnTo>
                    <a:pt x="573" y="282"/>
                  </a:lnTo>
                  <a:lnTo>
                    <a:pt x="585" y="273"/>
                  </a:lnTo>
                  <a:lnTo>
                    <a:pt x="595" y="261"/>
                  </a:lnTo>
                  <a:lnTo>
                    <a:pt x="604" y="252"/>
                  </a:lnTo>
                  <a:lnTo>
                    <a:pt x="614" y="242"/>
                  </a:lnTo>
                  <a:lnTo>
                    <a:pt x="623" y="232"/>
                  </a:lnTo>
                  <a:lnTo>
                    <a:pt x="632" y="222"/>
                  </a:lnTo>
                  <a:lnTo>
                    <a:pt x="641" y="209"/>
                  </a:lnTo>
                  <a:lnTo>
                    <a:pt x="650" y="199"/>
                  </a:lnTo>
                  <a:lnTo>
                    <a:pt x="659" y="188"/>
                  </a:lnTo>
                  <a:lnTo>
                    <a:pt x="667" y="179"/>
                  </a:lnTo>
                  <a:lnTo>
                    <a:pt x="674" y="169"/>
                  </a:lnTo>
                  <a:lnTo>
                    <a:pt x="677" y="161"/>
                  </a:lnTo>
                  <a:lnTo>
                    <a:pt x="684" y="156"/>
                  </a:lnTo>
                  <a:lnTo>
                    <a:pt x="687" y="151"/>
                  </a:lnTo>
                  <a:lnTo>
                    <a:pt x="690" y="145"/>
                  </a:lnTo>
                  <a:lnTo>
                    <a:pt x="693" y="138"/>
                  </a:lnTo>
                  <a:lnTo>
                    <a:pt x="696" y="132"/>
                  </a:lnTo>
                  <a:lnTo>
                    <a:pt x="701" y="123"/>
                  </a:lnTo>
                  <a:lnTo>
                    <a:pt x="706" y="119"/>
                  </a:lnTo>
                  <a:lnTo>
                    <a:pt x="708" y="113"/>
                  </a:lnTo>
                  <a:lnTo>
                    <a:pt x="712" y="106"/>
                  </a:lnTo>
                  <a:lnTo>
                    <a:pt x="715" y="98"/>
                  </a:lnTo>
                  <a:lnTo>
                    <a:pt x="720" y="90"/>
                  </a:lnTo>
                  <a:lnTo>
                    <a:pt x="725" y="83"/>
                  </a:lnTo>
                  <a:lnTo>
                    <a:pt x="726" y="76"/>
                  </a:lnTo>
                  <a:lnTo>
                    <a:pt x="729" y="70"/>
                  </a:lnTo>
                  <a:lnTo>
                    <a:pt x="732" y="63"/>
                  </a:lnTo>
                  <a:lnTo>
                    <a:pt x="735" y="56"/>
                  </a:lnTo>
                  <a:lnTo>
                    <a:pt x="737" y="48"/>
                  </a:lnTo>
                  <a:lnTo>
                    <a:pt x="740" y="42"/>
                  </a:lnTo>
                  <a:lnTo>
                    <a:pt x="744" y="36"/>
                  </a:lnTo>
                </a:path>
              </a:pathLst>
            </a:custGeom>
            <a:solidFill>
              <a:srgbClr val="CCCCC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806" y="3524"/>
              <a:ext cx="745" cy="480"/>
            </a:xfrm>
            <a:custGeom>
              <a:avLst/>
              <a:gdLst/>
              <a:ahLst/>
              <a:cxnLst>
                <a:cxn ang="0">
                  <a:pos x="641" y="0"/>
                </a:cxn>
                <a:cxn ang="0">
                  <a:pos x="635" y="16"/>
                </a:cxn>
                <a:cxn ang="0">
                  <a:pos x="628" y="35"/>
                </a:cxn>
                <a:cxn ang="0">
                  <a:pos x="619" y="51"/>
                </a:cxn>
                <a:cxn ang="0">
                  <a:pos x="612" y="69"/>
                </a:cxn>
                <a:cxn ang="0">
                  <a:pos x="602" y="86"/>
                </a:cxn>
                <a:cxn ang="0">
                  <a:pos x="592" y="103"/>
                </a:cxn>
                <a:cxn ang="0">
                  <a:pos x="582" y="116"/>
                </a:cxn>
                <a:cxn ang="0">
                  <a:pos x="571" y="130"/>
                </a:cxn>
                <a:cxn ang="0">
                  <a:pos x="559" y="146"/>
                </a:cxn>
                <a:cxn ang="0">
                  <a:pos x="551" y="158"/>
                </a:cxn>
                <a:cxn ang="0">
                  <a:pos x="535" y="173"/>
                </a:cxn>
                <a:cxn ang="0">
                  <a:pos x="518" y="193"/>
                </a:cxn>
                <a:cxn ang="0">
                  <a:pos x="498" y="211"/>
                </a:cxn>
                <a:cxn ang="0">
                  <a:pos x="477" y="229"/>
                </a:cxn>
                <a:cxn ang="0">
                  <a:pos x="457" y="243"/>
                </a:cxn>
                <a:cxn ang="0">
                  <a:pos x="432" y="261"/>
                </a:cxn>
                <a:cxn ang="0">
                  <a:pos x="405" y="276"/>
                </a:cxn>
                <a:cxn ang="0">
                  <a:pos x="378" y="291"/>
                </a:cxn>
                <a:cxn ang="0">
                  <a:pos x="353" y="301"/>
                </a:cxn>
                <a:cxn ang="0">
                  <a:pos x="327" y="311"/>
                </a:cxn>
                <a:cxn ang="0">
                  <a:pos x="302" y="320"/>
                </a:cxn>
                <a:cxn ang="0">
                  <a:pos x="276" y="329"/>
                </a:cxn>
                <a:cxn ang="0">
                  <a:pos x="245" y="335"/>
                </a:cxn>
                <a:cxn ang="0">
                  <a:pos x="216" y="341"/>
                </a:cxn>
                <a:cxn ang="0">
                  <a:pos x="185" y="345"/>
                </a:cxn>
                <a:cxn ang="0">
                  <a:pos x="151" y="346"/>
                </a:cxn>
                <a:cxn ang="0">
                  <a:pos x="120" y="346"/>
                </a:cxn>
                <a:cxn ang="0">
                  <a:pos x="0" y="392"/>
                </a:cxn>
                <a:cxn ang="0">
                  <a:pos x="120" y="445"/>
                </a:cxn>
                <a:cxn ang="0">
                  <a:pos x="158" y="445"/>
                </a:cxn>
                <a:cxn ang="0">
                  <a:pos x="191" y="442"/>
                </a:cxn>
                <a:cxn ang="0">
                  <a:pos x="222" y="439"/>
                </a:cxn>
                <a:cxn ang="0">
                  <a:pos x="253" y="435"/>
                </a:cxn>
                <a:cxn ang="0">
                  <a:pos x="281" y="429"/>
                </a:cxn>
                <a:cxn ang="0">
                  <a:pos x="315" y="422"/>
                </a:cxn>
                <a:cxn ang="0">
                  <a:pos x="341" y="412"/>
                </a:cxn>
                <a:cxn ang="0">
                  <a:pos x="372" y="402"/>
                </a:cxn>
                <a:cxn ang="0">
                  <a:pos x="400" y="391"/>
                </a:cxn>
                <a:cxn ang="0">
                  <a:pos x="430" y="377"/>
                </a:cxn>
                <a:cxn ang="0">
                  <a:pos x="457" y="364"/>
                </a:cxn>
                <a:cxn ang="0">
                  <a:pos x="481" y="349"/>
                </a:cxn>
                <a:cxn ang="0">
                  <a:pos x="507" y="335"/>
                </a:cxn>
                <a:cxn ang="0">
                  <a:pos x="530" y="317"/>
                </a:cxn>
                <a:cxn ang="0">
                  <a:pos x="554" y="299"/>
                </a:cxn>
                <a:cxn ang="0">
                  <a:pos x="573" y="282"/>
                </a:cxn>
                <a:cxn ang="0">
                  <a:pos x="595" y="261"/>
                </a:cxn>
                <a:cxn ang="0">
                  <a:pos x="614" y="242"/>
                </a:cxn>
                <a:cxn ang="0">
                  <a:pos x="632" y="222"/>
                </a:cxn>
                <a:cxn ang="0">
                  <a:pos x="650" y="199"/>
                </a:cxn>
                <a:cxn ang="0">
                  <a:pos x="667" y="179"/>
                </a:cxn>
                <a:cxn ang="0">
                  <a:pos x="677" y="161"/>
                </a:cxn>
                <a:cxn ang="0">
                  <a:pos x="687" y="151"/>
                </a:cxn>
                <a:cxn ang="0">
                  <a:pos x="693" y="138"/>
                </a:cxn>
                <a:cxn ang="0">
                  <a:pos x="701" y="123"/>
                </a:cxn>
                <a:cxn ang="0">
                  <a:pos x="708" y="113"/>
                </a:cxn>
                <a:cxn ang="0">
                  <a:pos x="715" y="98"/>
                </a:cxn>
                <a:cxn ang="0">
                  <a:pos x="725" y="83"/>
                </a:cxn>
                <a:cxn ang="0">
                  <a:pos x="729" y="70"/>
                </a:cxn>
                <a:cxn ang="0">
                  <a:pos x="735" y="56"/>
                </a:cxn>
                <a:cxn ang="0">
                  <a:pos x="740" y="42"/>
                </a:cxn>
              </a:cxnLst>
              <a:rect l="0" t="0" r="r" b="b"/>
              <a:pathLst>
                <a:path w="745" h="480">
                  <a:moveTo>
                    <a:pt x="744" y="36"/>
                  </a:moveTo>
                  <a:lnTo>
                    <a:pt x="641" y="0"/>
                  </a:lnTo>
                  <a:lnTo>
                    <a:pt x="638" y="6"/>
                  </a:lnTo>
                  <a:lnTo>
                    <a:pt x="635" y="16"/>
                  </a:lnTo>
                  <a:lnTo>
                    <a:pt x="632" y="26"/>
                  </a:lnTo>
                  <a:lnTo>
                    <a:pt x="628" y="35"/>
                  </a:lnTo>
                  <a:lnTo>
                    <a:pt x="624" y="43"/>
                  </a:lnTo>
                  <a:lnTo>
                    <a:pt x="619" y="51"/>
                  </a:lnTo>
                  <a:lnTo>
                    <a:pt x="615" y="61"/>
                  </a:lnTo>
                  <a:lnTo>
                    <a:pt x="612" y="69"/>
                  </a:lnTo>
                  <a:lnTo>
                    <a:pt x="607" y="77"/>
                  </a:lnTo>
                  <a:lnTo>
                    <a:pt x="602" y="86"/>
                  </a:lnTo>
                  <a:lnTo>
                    <a:pt x="596" y="95"/>
                  </a:lnTo>
                  <a:lnTo>
                    <a:pt x="592" y="103"/>
                  </a:lnTo>
                  <a:lnTo>
                    <a:pt x="587" y="109"/>
                  </a:lnTo>
                  <a:lnTo>
                    <a:pt x="582" y="116"/>
                  </a:lnTo>
                  <a:lnTo>
                    <a:pt x="578" y="123"/>
                  </a:lnTo>
                  <a:lnTo>
                    <a:pt x="571" y="130"/>
                  </a:lnTo>
                  <a:lnTo>
                    <a:pt x="565" y="138"/>
                  </a:lnTo>
                  <a:lnTo>
                    <a:pt x="559" y="146"/>
                  </a:lnTo>
                  <a:lnTo>
                    <a:pt x="556" y="151"/>
                  </a:lnTo>
                  <a:lnTo>
                    <a:pt x="551" y="158"/>
                  </a:lnTo>
                  <a:lnTo>
                    <a:pt x="543" y="166"/>
                  </a:lnTo>
                  <a:lnTo>
                    <a:pt x="535" y="173"/>
                  </a:lnTo>
                  <a:lnTo>
                    <a:pt x="527" y="185"/>
                  </a:lnTo>
                  <a:lnTo>
                    <a:pt x="518" y="193"/>
                  </a:lnTo>
                  <a:lnTo>
                    <a:pt x="508" y="202"/>
                  </a:lnTo>
                  <a:lnTo>
                    <a:pt x="498" y="211"/>
                  </a:lnTo>
                  <a:lnTo>
                    <a:pt x="486" y="222"/>
                  </a:lnTo>
                  <a:lnTo>
                    <a:pt x="477" y="229"/>
                  </a:lnTo>
                  <a:lnTo>
                    <a:pt x="467" y="236"/>
                  </a:lnTo>
                  <a:lnTo>
                    <a:pt x="457" y="243"/>
                  </a:lnTo>
                  <a:lnTo>
                    <a:pt x="445" y="252"/>
                  </a:lnTo>
                  <a:lnTo>
                    <a:pt x="432" y="261"/>
                  </a:lnTo>
                  <a:lnTo>
                    <a:pt x="419" y="267"/>
                  </a:lnTo>
                  <a:lnTo>
                    <a:pt x="405" y="276"/>
                  </a:lnTo>
                  <a:lnTo>
                    <a:pt x="391" y="283"/>
                  </a:lnTo>
                  <a:lnTo>
                    <a:pt x="378" y="291"/>
                  </a:lnTo>
                  <a:lnTo>
                    <a:pt x="365" y="296"/>
                  </a:lnTo>
                  <a:lnTo>
                    <a:pt x="353" y="301"/>
                  </a:lnTo>
                  <a:lnTo>
                    <a:pt x="341" y="306"/>
                  </a:lnTo>
                  <a:lnTo>
                    <a:pt x="327" y="311"/>
                  </a:lnTo>
                  <a:lnTo>
                    <a:pt x="315" y="316"/>
                  </a:lnTo>
                  <a:lnTo>
                    <a:pt x="302" y="320"/>
                  </a:lnTo>
                  <a:lnTo>
                    <a:pt x="288" y="325"/>
                  </a:lnTo>
                  <a:lnTo>
                    <a:pt x="276" y="329"/>
                  </a:lnTo>
                  <a:lnTo>
                    <a:pt x="259" y="332"/>
                  </a:lnTo>
                  <a:lnTo>
                    <a:pt x="245" y="335"/>
                  </a:lnTo>
                  <a:lnTo>
                    <a:pt x="230" y="338"/>
                  </a:lnTo>
                  <a:lnTo>
                    <a:pt x="216" y="341"/>
                  </a:lnTo>
                  <a:lnTo>
                    <a:pt x="199" y="343"/>
                  </a:lnTo>
                  <a:lnTo>
                    <a:pt x="185" y="345"/>
                  </a:lnTo>
                  <a:lnTo>
                    <a:pt x="169" y="346"/>
                  </a:lnTo>
                  <a:lnTo>
                    <a:pt x="151" y="346"/>
                  </a:lnTo>
                  <a:lnTo>
                    <a:pt x="138" y="346"/>
                  </a:lnTo>
                  <a:lnTo>
                    <a:pt x="120" y="346"/>
                  </a:lnTo>
                  <a:lnTo>
                    <a:pt x="120" y="311"/>
                  </a:lnTo>
                  <a:lnTo>
                    <a:pt x="0" y="392"/>
                  </a:lnTo>
                  <a:lnTo>
                    <a:pt x="120" y="479"/>
                  </a:lnTo>
                  <a:lnTo>
                    <a:pt x="120" y="445"/>
                  </a:lnTo>
                  <a:lnTo>
                    <a:pt x="139" y="445"/>
                  </a:lnTo>
                  <a:lnTo>
                    <a:pt x="158" y="445"/>
                  </a:lnTo>
                  <a:lnTo>
                    <a:pt x="175" y="444"/>
                  </a:lnTo>
                  <a:lnTo>
                    <a:pt x="191" y="442"/>
                  </a:lnTo>
                  <a:lnTo>
                    <a:pt x="206" y="442"/>
                  </a:lnTo>
                  <a:lnTo>
                    <a:pt x="222" y="439"/>
                  </a:lnTo>
                  <a:lnTo>
                    <a:pt x="238" y="438"/>
                  </a:lnTo>
                  <a:lnTo>
                    <a:pt x="253" y="435"/>
                  </a:lnTo>
                  <a:lnTo>
                    <a:pt x="266" y="432"/>
                  </a:lnTo>
                  <a:lnTo>
                    <a:pt x="281" y="429"/>
                  </a:lnTo>
                  <a:lnTo>
                    <a:pt x="300" y="425"/>
                  </a:lnTo>
                  <a:lnTo>
                    <a:pt x="315" y="422"/>
                  </a:lnTo>
                  <a:lnTo>
                    <a:pt x="329" y="417"/>
                  </a:lnTo>
                  <a:lnTo>
                    <a:pt x="341" y="412"/>
                  </a:lnTo>
                  <a:lnTo>
                    <a:pt x="358" y="407"/>
                  </a:lnTo>
                  <a:lnTo>
                    <a:pt x="372" y="402"/>
                  </a:lnTo>
                  <a:lnTo>
                    <a:pt x="387" y="396"/>
                  </a:lnTo>
                  <a:lnTo>
                    <a:pt x="400" y="391"/>
                  </a:lnTo>
                  <a:lnTo>
                    <a:pt x="416" y="385"/>
                  </a:lnTo>
                  <a:lnTo>
                    <a:pt x="430" y="377"/>
                  </a:lnTo>
                  <a:lnTo>
                    <a:pt x="443" y="372"/>
                  </a:lnTo>
                  <a:lnTo>
                    <a:pt x="457" y="364"/>
                  </a:lnTo>
                  <a:lnTo>
                    <a:pt x="467" y="359"/>
                  </a:lnTo>
                  <a:lnTo>
                    <a:pt x="481" y="349"/>
                  </a:lnTo>
                  <a:lnTo>
                    <a:pt x="493" y="342"/>
                  </a:lnTo>
                  <a:lnTo>
                    <a:pt x="507" y="335"/>
                  </a:lnTo>
                  <a:lnTo>
                    <a:pt x="520" y="326"/>
                  </a:lnTo>
                  <a:lnTo>
                    <a:pt x="530" y="317"/>
                  </a:lnTo>
                  <a:lnTo>
                    <a:pt x="543" y="307"/>
                  </a:lnTo>
                  <a:lnTo>
                    <a:pt x="554" y="299"/>
                  </a:lnTo>
                  <a:lnTo>
                    <a:pt x="565" y="291"/>
                  </a:lnTo>
                  <a:lnTo>
                    <a:pt x="573" y="282"/>
                  </a:lnTo>
                  <a:lnTo>
                    <a:pt x="585" y="273"/>
                  </a:lnTo>
                  <a:lnTo>
                    <a:pt x="595" y="261"/>
                  </a:lnTo>
                  <a:lnTo>
                    <a:pt x="604" y="252"/>
                  </a:lnTo>
                  <a:lnTo>
                    <a:pt x="614" y="242"/>
                  </a:lnTo>
                  <a:lnTo>
                    <a:pt x="623" y="232"/>
                  </a:lnTo>
                  <a:lnTo>
                    <a:pt x="632" y="222"/>
                  </a:lnTo>
                  <a:lnTo>
                    <a:pt x="641" y="209"/>
                  </a:lnTo>
                  <a:lnTo>
                    <a:pt x="650" y="199"/>
                  </a:lnTo>
                  <a:lnTo>
                    <a:pt x="659" y="188"/>
                  </a:lnTo>
                  <a:lnTo>
                    <a:pt x="667" y="179"/>
                  </a:lnTo>
                  <a:lnTo>
                    <a:pt x="674" y="169"/>
                  </a:lnTo>
                  <a:lnTo>
                    <a:pt x="677" y="161"/>
                  </a:lnTo>
                  <a:lnTo>
                    <a:pt x="684" y="156"/>
                  </a:lnTo>
                  <a:lnTo>
                    <a:pt x="687" y="151"/>
                  </a:lnTo>
                  <a:lnTo>
                    <a:pt x="690" y="145"/>
                  </a:lnTo>
                  <a:lnTo>
                    <a:pt x="693" y="138"/>
                  </a:lnTo>
                  <a:lnTo>
                    <a:pt x="696" y="132"/>
                  </a:lnTo>
                  <a:lnTo>
                    <a:pt x="701" y="123"/>
                  </a:lnTo>
                  <a:lnTo>
                    <a:pt x="706" y="119"/>
                  </a:lnTo>
                  <a:lnTo>
                    <a:pt x="708" y="113"/>
                  </a:lnTo>
                  <a:lnTo>
                    <a:pt x="712" y="106"/>
                  </a:lnTo>
                  <a:lnTo>
                    <a:pt x="715" y="98"/>
                  </a:lnTo>
                  <a:lnTo>
                    <a:pt x="720" y="90"/>
                  </a:lnTo>
                  <a:lnTo>
                    <a:pt x="725" y="83"/>
                  </a:lnTo>
                  <a:lnTo>
                    <a:pt x="726" y="76"/>
                  </a:lnTo>
                  <a:lnTo>
                    <a:pt x="729" y="70"/>
                  </a:lnTo>
                  <a:lnTo>
                    <a:pt x="732" y="63"/>
                  </a:lnTo>
                  <a:lnTo>
                    <a:pt x="735" y="56"/>
                  </a:lnTo>
                  <a:lnTo>
                    <a:pt x="737" y="48"/>
                  </a:lnTo>
                  <a:lnTo>
                    <a:pt x="740" y="42"/>
                  </a:lnTo>
                </a:path>
              </a:pathLst>
            </a:custGeom>
            <a:noFill/>
            <a:ln w="12700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196" y="3199"/>
              <a:ext cx="519" cy="703"/>
            </a:xfrm>
            <a:custGeom>
              <a:avLst/>
              <a:gdLst/>
              <a:ahLst/>
              <a:cxnLst>
                <a:cxn ang="0">
                  <a:pos x="478" y="702"/>
                </a:cxn>
                <a:cxn ang="0">
                  <a:pos x="509" y="604"/>
                </a:cxn>
                <a:cxn ang="0">
                  <a:pos x="491" y="598"/>
                </a:cxn>
                <a:cxn ang="0">
                  <a:pos x="471" y="591"/>
                </a:cxn>
                <a:cxn ang="0">
                  <a:pos x="452" y="584"/>
                </a:cxn>
                <a:cxn ang="0">
                  <a:pos x="434" y="576"/>
                </a:cxn>
                <a:cxn ang="0">
                  <a:pos x="415" y="566"/>
                </a:cxn>
                <a:cxn ang="0">
                  <a:pos x="398" y="557"/>
                </a:cxn>
                <a:cxn ang="0">
                  <a:pos x="384" y="548"/>
                </a:cxn>
                <a:cxn ang="0">
                  <a:pos x="368" y="538"/>
                </a:cxn>
                <a:cxn ang="0">
                  <a:pos x="352" y="526"/>
                </a:cxn>
                <a:cxn ang="0">
                  <a:pos x="340" y="519"/>
                </a:cxn>
                <a:cxn ang="0">
                  <a:pos x="323" y="504"/>
                </a:cxn>
                <a:cxn ang="0">
                  <a:pos x="302" y="486"/>
                </a:cxn>
                <a:cxn ang="0">
                  <a:pos x="282" y="469"/>
                </a:cxn>
                <a:cxn ang="0">
                  <a:pos x="265" y="449"/>
                </a:cxn>
                <a:cxn ang="0">
                  <a:pos x="248" y="431"/>
                </a:cxn>
                <a:cxn ang="0">
                  <a:pos x="231" y="405"/>
                </a:cxn>
                <a:cxn ang="0">
                  <a:pos x="215" y="382"/>
                </a:cxn>
                <a:cxn ang="0">
                  <a:pos x="199" y="357"/>
                </a:cxn>
                <a:cxn ang="0">
                  <a:pos x="187" y="332"/>
                </a:cxn>
                <a:cxn ang="0">
                  <a:pos x="176" y="309"/>
                </a:cxn>
                <a:cxn ang="0">
                  <a:pos x="166" y="285"/>
                </a:cxn>
                <a:cxn ang="0">
                  <a:pos x="159" y="259"/>
                </a:cxn>
                <a:cxn ang="0">
                  <a:pos x="151" y="232"/>
                </a:cxn>
                <a:cxn ang="0">
                  <a:pos x="144" y="202"/>
                </a:cxn>
                <a:cxn ang="0">
                  <a:pos x="141" y="175"/>
                </a:cxn>
                <a:cxn ang="0">
                  <a:pos x="140" y="144"/>
                </a:cxn>
                <a:cxn ang="0">
                  <a:pos x="140" y="114"/>
                </a:cxn>
                <a:cxn ang="0">
                  <a:pos x="90" y="0"/>
                </a:cxn>
                <a:cxn ang="0">
                  <a:pos x="34" y="114"/>
                </a:cxn>
                <a:cxn ang="0">
                  <a:pos x="34" y="148"/>
                </a:cxn>
                <a:cxn ang="0">
                  <a:pos x="37" y="180"/>
                </a:cxn>
                <a:cxn ang="0">
                  <a:pos x="40" y="210"/>
                </a:cxn>
                <a:cxn ang="0">
                  <a:pos x="45" y="238"/>
                </a:cxn>
                <a:cxn ang="0">
                  <a:pos x="51" y="266"/>
                </a:cxn>
                <a:cxn ang="0">
                  <a:pos x="61" y="296"/>
                </a:cxn>
                <a:cxn ang="0">
                  <a:pos x="68" y="322"/>
                </a:cxn>
                <a:cxn ang="0">
                  <a:pos x="81" y="351"/>
                </a:cxn>
                <a:cxn ang="0">
                  <a:pos x="92" y="378"/>
                </a:cxn>
                <a:cxn ang="0">
                  <a:pos x="105" y="404"/>
                </a:cxn>
                <a:cxn ang="0">
                  <a:pos x="122" y="431"/>
                </a:cxn>
                <a:cxn ang="0">
                  <a:pos x="136" y="452"/>
                </a:cxn>
                <a:cxn ang="0">
                  <a:pos x="153" y="476"/>
                </a:cxn>
                <a:cxn ang="0">
                  <a:pos x="171" y="500"/>
                </a:cxn>
                <a:cxn ang="0">
                  <a:pos x="190" y="522"/>
                </a:cxn>
                <a:cxn ang="0">
                  <a:pos x="207" y="539"/>
                </a:cxn>
                <a:cxn ang="0">
                  <a:pos x="229" y="560"/>
                </a:cxn>
                <a:cxn ang="0">
                  <a:pos x="250" y="578"/>
                </a:cxn>
                <a:cxn ang="0">
                  <a:pos x="272" y="595"/>
                </a:cxn>
                <a:cxn ang="0">
                  <a:pos x="294" y="612"/>
                </a:cxn>
                <a:cxn ang="0">
                  <a:pos x="318" y="628"/>
                </a:cxn>
                <a:cxn ang="0">
                  <a:pos x="335" y="638"/>
                </a:cxn>
                <a:cxn ang="0">
                  <a:pos x="347" y="647"/>
                </a:cxn>
                <a:cxn ang="0">
                  <a:pos x="360" y="652"/>
                </a:cxn>
                <a:cxn ang="0">
                  <a:pos x="376" y="660"/>
                </a:cxn>
                <a:cxn ang="0">
                  <a:pos x="388" y="668"/>
                </a:cxn>
                <a:cxn ang="0">
                  <a:pos x="403" y="673"/>
                </a:cxn>
                <a:cxn ang="0">
                  <a:pos x="420" y="682"/>
                </a:cxn>
                <a:cxn ang="0">
                  <a:pos x="434" y="686"/>
                </a:cxn>
                <a:cxn ang="0">
                  <a:pos x="449" y="692"/>
                </a:cxn>
                <a:cxn ang="0">
                  <a:pos x="461" y="697"/>
                </a:cxn>
              </a:cxnLst>
              <a:rect l="0" t="0" r="r" b="b"/>
              <a:pathLst>
                <a:path w="519" h="703">
                  <a:moveTo>
                    <a:pt x="469" y="700"/>
                  </a:moveTo>
                  <a:lnTo>
                    <a:pt x="478" y="702"/>
                  </a:lnTo>
                  <a:lnTo>
                    <a:pt x="518" y="607"/>
                  </a:lnTo>
                  <a:lnTo>
                    <a:pt x="509" y="604"/>
                  </a:lnTo>
                  <a:lnTo>
                    <a:pt x="499" y="601"/>
                  </a:lnTo>
                  <a:lnTo>
                    <a:pt x="491" y="598"/>
                  </a:lnTo>
                  <a:lnTo>
                    <a:pt x="478" y="595"/>
                  </a:lnTo>
                  <a:lnTo>
                    <a:pt x="471" y="591"/>
                  </a:lnTo>
                  <a:lnTo>
                    <a:pt x="460" y="586"/>
                  </a:lnTo>
                  <a:lnTo>
                    <a:pt x="452" y="584"/>
                  </a:lnTo>
                  <a:lnTo>
                    <a:pt x="441" y="579"/>
                  </a:lnTo>
                  <a:lnTo>
                    <a:pt x="434" y="576"/>
                  </a:lnTo>
                  <a:lnTo>
                    <a:pt x="424" y="570"/>
                  </a:lnTo>
                  <a:lnTo>
                    <a:pt x="415" y="566"/>
                  </a:lnTo>
                  <a:lnTo>
                    <a:pt x="407" y="562"/>
                  </a:lnTo>
                  <a:lnTo>
                    <a:pt x="398" y="557"/>
                  </a:lnTo>
                  <a:lnTo>
                    <a:pt x="391" y="551"/>
                  </a:lnTo>
                  <a:lnTo>
                    <a:pt x="384" y="548"/>
                  </a:lnTo>
                  <a:lnTo>
                    <a:pt x="376" y="542"/>
                  </a:lnTo>
                  <a:lnTo>
                    <a:pt x="368" y="538"/>
                  </a:lnTo>
                  <a:lnTo>
                    <a:pt x="360" y="532"/>
                  </a:lnTo>
                  <a:lnTo>
                    <a:pt x="352" y="526"/>
                  </a:lnTo>
                  <a:lnTo>
                    <a:pt x="346" y="523"/>
                  </a:lnTo>
                  <a:lnTo>
                    <a:pt x="340" y="519"/>
                  </a:lnTo>
                  <a:lnTo>
                    <a:pt x="330" y="512"/>
                  </a:lnTo>
                  <a:lnTo>
                    <a:pt x="323" y="504"/>
                  </a:lnTo>
                  <a:lnTo>
                    <a:pt x="311" y="495"/>
                  </a:lnTo>
                  <a:lnTo>
                    <a:pt x="302" y="486"/>
                  </a:lnTo>
                  <a:lnTo>
                    <a:pt x="291" y="478"/>
                  </a:lnTo>
                  <a:lnTo>
                    <a:pt x="282" y="469"/>
                  </a:lnTo>
                  <a:lnTo>
                    <a:pt x="272" y="457"/>
                  </a:lnTo>
                  <a:lnTo>
                    <a:pt x="265" y="449"/>
                  </a:lnTo>
                  <a:lnTo>
                    <a:pt x="257" y="439"/>
                  </a:lnTo>
                  <a:lnTo>
                    <a:pt x="248" y="431"/>
                  </a:lnTo>
                  <a:lnTo>
                    <a:pt x="240" y="419"/>
                  </a:lnTo>
                  <a:lnTo>
                    <a:pt x="231" y="405"/>
                  </a:lnTo>
                  <a:lnTo>
                    <a:pt x="223" y="395"/>
                  </a:lnTo>
                  <a:lnTo>
                    <a:pt x="215" y="382"/>
                  </a:lnTo>
                  <a:lnTo>
                    <a:pt x="206" y="369"/>
                  </a:lnTo>
                  <a:lnTo>
                    <a:pt x="199" y="357"/>
                  </a:lnTo>
                  <a:lnTo>
                    <a:pt x="193" y="344"/>
                  </a:lnTo>
                  <a:lnTo>
                    <a:pt x="187" y="332"/>
                  </a:lnTo>
                  <a:lnTo>
                    <a:pt x="182" y="322"/>
                  </a:lnTo>
                  <a:lnTo>
                    <a:pt x="176" y="309"/>
                  </a:lnTo>
                  <a:lnTo>
                    <a:pt x="171" y="297"/>
                  </a:lnTo>
                  <a:lnTo>
                    <a:pt x="166" y="285"/>
                  </a:lnTo>
                  <a:lnTo>
                    <a:pt x="162" y="270"/>
                  </a:lnTo>
                  <a:lnTo>
                    <a:pt x="159" y="259"/>
                  </a:lnTo>
                  <a:lnTo>
                    <a:pt x="156" y="246"/>
                  </a:lnTo>
                  <a:lnTo>
                    <a:pt x="151" y="232"/>
                  </a:lnTo>
                  <a:lnTo>
                    <a:pt x="148" y="217"/>
                  </a:lnTo>
                  <a:lnTo>
                    <a:pt x="144" y="202"/>
                  </a:lnTo>
                  <a:lnTo>
                    <a:pt x="143" y="188"/>
                  </a:lnTo>
                  <a:lnTo>
                    <a:pt x="141" y="175"/>
                  </a:lnTo>
                  <a:lnTo>
                    <a:pt x="140" y="160"/>
                  </a:lnTo>
                  <a:lnTo>
                    <a:pt x="140" y="144"/>
                  </a:lnTo>
                  <a:lnTo>
                    <a:pt x="140" y="130"/>
                  </a:lnTo>
                  <a:lnTo>
                    <a:pt x="140" y="114"/>
                  </a:lnTo>
                  <a:lnTo>
                    <a:pt x="176" y="114"/>
                  </a:lnTo>
                  <a:lnTo>
                    <a:pt x="90" y="0"/>
                  </a:lnTo>
                  <a:lnTo>
                    <a:pt x="0" y="114"/>
                  </a:lnTo>
                  <a:lnTo>
                    <a:pt x="34" y="114"/>
                  </a:lnTo>
                  <a:lnTo>
                    <a:pt x="34" y="132"/>
                  </a:lnTo>
                  <a:lnTo>
                    <a:pt x="34" y="148"/>
                  </a:lnTo>
                  <a:lnTo>
                    <a:pt x="35" y="166"/>
                  </a:lnTo>
                  <a:lnTo>
                    <a:pt x="37" y="180"/>
                  </a:lnTo>
                  <a:lnTo>
                    <a:pt x="39" y="196"/>
                  </a:lnTo>
                  <a:lnTo>
                    <a:pt x="40" y="210"/>
                  </a:lnTo>
                  <a:lnTo>
                    <a:pt x="43" y="225"/>
                  </a:lnTo>
                  <a:lnTo>
                    <a:pt x="45" y="238"/>
                  </a:lnTo>
                  <a:lnTo>
                    <a:pt x="48" y="251"/>
                  </a:lnTo>
                  <a:lnTo>
                    <a:pt x="51" y="266"/>
                  </a:lnTo>
                  <a:lnTo>
                    <a:pt x="56" y="283"/>
                  </a:lnTo>
                  <a:lnTo>
                    <a:pt x="61" y="296"/>
                  </a:lnTo>
                  <a:lnTo>
                    <a:pt x="64" y="309"/>
                  </a:lnTo>
                  <a:lnTo>
                    <a:pt x="68" y="322"/>
                  </a:lnTo>
                  <a:lnTo>
                    <a:pt x="74" y="338"/>
                  </a:lnTo>
                  <a:lnTo>
                    <a:pt x="81" y="351"/>
                  </a:lnTo>
                  <a:lnTo>
                    <a:pt x="85" y="365"/>
                  </a:lnTo>
                  <a:lnTo>
                    <a:pt x="92" y="378"/>
                  </a:lnTo>
                  <a:lnTo>
                    <a:pt x="100" y="392"/>
                  </a:lnTo>
                  <a:lnTo>
                    <a:pt x="105" y="404"/>
                  </a:lnTo>
                  <a:lnTo>
                    <a:pt x="114" y="417"/>
                  </a:lnTo>
                  <a:lnTo>
                    <a:pt x="122" y="431"/>
                  </a:lnTo>
                  <a:lnTo>
                    <a:pt x="127" y="441"/>
                  </a:lnTo>
                  <a:lnTo>
                    <a:pt x="136" y="452"/>
                  </a:lnTo>
                  <a:lnTo>
                    <a:pt x="143" y="465"/>
                  </a:lnTo>
                  <a:lnTo>
                    <a:pt x="153" y="476"/>
                  </a:lnTo>
                  <a:lnTo>
                    <a:pt x="162" y="489"/>
                  </a:lnTo>
                  <a:lnTo>
                    <a:pt x="171" y="500"/>
                  </a:lnTo>
                  <a:lnTo>
                    <a:pt x="180" y="510"/>
                  </a:lnTo>
                  <a:lnTo>
                    <a:pt x="190" y="522"/>
                  </a:lnTo>
                  <a:lnTo>
                    <a:pt x="199" y="531"/>
                  </a:lnTo>
                  <a:lnTo>
                    <a:pt x="207" y="539"/>
                  </a:lnTo>
                  <a:lnTo>
                    <a:pt x="218" y="550"/>
                  </a:lnTo>
                  <a:lnTo>
                    <a:pt x="229" y="560"/>
                  </a:lnTo>
                  <a:lnTo>
                    <a:pt x="238" y="568"/>
                  </a:lnTo>
                  <a:lnTo>
                    <a:pt x="250" y="578"/>
                  </a:lnTo>
                  <a:lnTo>
                    <a:pt x="260" y="586"/>
                  </a:lnTo>
                  <a:lnTo>
                    <a:pt x="272" y="595"/>
                  </a:lnTo>
                  <a:lnTo>
                    <a:pt x="284" y="604"/>
                  </a:lnTo>
                  <a:lnTo>
                    <a:pt x="294" y="612"/>
                  </a:lnTo>
                  <a:lnTo>
                    <a:pt x="307" y="620"/>
                  </a:lnTo>
                  <a:lnTo>
                    <a:pt x="318" y="628"/>
                  </a:lnTo>
                  <a:lnTo>
                    <a:pt x="328" y="635"/>
                  </a:lnTo>
                  <a:lnTo>
                    <a:pt x="335" y="638"/>
                  </a:lnTo>
                  <a:lnTo>
                    <a:pt x="342" y="644"/>
                  </a:lnTo>
                  <a:lnTo>
                    <a:pt x="347" y="647"/>
                  </a:lnTo>
                  <a:lnTo>
                    <a:pt x="354" y="650"/>
                  </a:lnTo>
                  <a:lnTo>
                    <a:pt x="360" y="652"/>
                  </a:lnTo>
                  <a:lnTo>
                    <a:pt x="368" y="655"/>
                  </a:lnTo>
                  <a:lnTo>
                    <a:pt x="376" y="660"/>
                  </a:lnTo>
                  <a:lnTo>
                    <a:pt x="382" y="665"/>
                  </a:lnTo>
                  <a:lnTo>
                    <a:pt x="388" y="668"/>
                  </a:lnTo>
                  <a:lnTo>
                    <a:pt x="396" y="670"/>
                  </a:lnTo>
                  <a:lnTo>
                    <a:pt x="403" y="673"/>
                  </a:lnTo>
                  <a:lnTo>
                    <a:pt x="412" y="676"/>
                  </a:lnTo>
                  <a:lnTo>
                    <a:pt x="420" y="682"/>
                  </a:lnTo>
                  <a:lnTo>
                    <a:pt x="427" y="684"/>
                  </a:lnTo>
                  <a:lnTo>
                    <a:pt x="434" y="686"/>
                  </a:lnTo>
                  <a:lnTo>
                    <a:pt x="440" y="689"/>
                  </a:lnTo>
                  <a:lnTo>
                    <a:pt x="449" y="692"/>
                  </a:lnTo>
                  <a:lnTo>
                    <a:pt x="456" y="694"/>
                  </a:lnTo>
                  <a:lnTo>
                    <a:pt x="461" y="697"/>
                  </a:lnTo>
                  <a:lnTo>
                    <a:pt x="469" y="700"/>
                  </a:lnTo>
                </a:path>
              </a:pathLst>
            </a:custGeom>
            <a:solidFill>
              <a:srgbClr val="FFCC99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048" y="2743"/>
              <a:ext cx="521" cy="70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10" y="96"/>
                </a:cxn>
                <a:cxn ang="0">
                  <a:pos x="27" y="102"/>
                </a:cxn>
                <a:cxn ang="0">
                  <a:pos x="48" y="110"/>
                </a:cxn>
                <a:cxn ang="0">
                  <a:pos x="65" y="115"/>
                </a:cxn>
                <a:cxn ang="0">
                  <a:pos x="83" y="125"/>
                </a:cxn>
                <a:cxn ang="0">
                  <a:pos x="102" y="133"/>
                </a:cxn>
                <a:cxn ang="0">
                  <a:pos x="119" y="144"/>
                </a:cxn>
                <a:cxn ang="0">
                  <a:pos x="133" y="152"/>
                </a:cxn>
                <a:cxn ang="0">
                  <a:pos x="149" y="163"/>
                </a:cxn>
                <a:cxn ang="0">
                  <a:pos x="167" y="173"/>
                </a:cxn>
                <a:cxn ang="0">
                  <a:pos x="179" y="181"/>
                </a:cxn>
                <a:cxn ang="0">
                  <a:pos x="194" y="197"/>
                </a:cxn>
                <a:cxn ang="0">
                  <a:pos x="215" y="214"/>
                </a:cxn>
                <a:cxn ang="0">
                  <a:pos x="237" y="231"/>
                </a:cxn>
                <a:cxn ang="0">
                  <a:pos x="252" y="250"/>
                </a:cxn>
                <a:cxn ang="0">
                  <a:pos x="269" y="270"/>
                </a:cxn>
                <a:cxn ang="0">
                  <a:pos x="286" y="293"/>
                </a:cxn>
                <a:cxn ang="0">
                  <a:pos x="304" y="316"/>
                </a:cxn>
                <a:cxn ang="0">
                  <a:pos x="319" y="343"/>
                </a:cxn>
                <a:cxn ang="0">
                  <a:pos x="330" y="366"/>
                </a:cxn>
                <a:cxn ang="0">
                  <a:pos x="341" y="390"/>
                </a:cxn>
                <a:cxn ang="0">
                  <a:pos x="351" y="415"/>
                </a:cxn>
                <a:cxn ang="0">
                  <a:pos x="360" y="440"/>
                </a:cxn>
                <a:cxn ang="0">
                  <a:pos x="366" y="468"/>
                </a:cxn>
                <a:cxn ang="0">
                  <a:pos x="373" y="497"/>
                </a:cxn>
                <a:cxn ang="0">
                  <a:pos x="377" y="525"/>
                </a:cxn>
                <a:cxn ang="0">
                  <a:pos x="378" y="556"/>
                </a:cxn>
                <a:cxn ang="0">
                  <a:pos x="378" y="585"/>
                </a:cxn>
                <a:cxn ang="0">
                  <a:pos x="427" y="699"/>
                </a:cxn>
                <a:cxn ang="0">
                  <a:pos x="484" y="585"/>
                </a:cxn>
                <a:cxn ang="0">
                  <a:pos x="484" y="550"/>
                </a:cxn>
                <a:cxn ang="0">
                  <a:pos x="480" y="517"/>
                </a:cxn>
                <a:cxn ang="0">
                  <a:pos x="477" y="490"/>
                </a:cxn>
                <a:cxn ang="0">
                  <a:pos x="472" y="461"/>
                </a:cxn>
                <a:cxn ang="0">
                  <a:pos x="466" y="434"/>
                </a:cxn>
                <a:cxn ang="0">
                  <a:pos x="458" y="403"/>
                </a:cxn>
                <a:cxn ang="0">
                  <a:pos x="450" y="379"/>
                </a:cxn>
                <a:cxn ang="0">
                  <a:pos x="438" y="349"/>
                </a:cxn>
                <a:cxn ang="0">
                  <a:pos x="426" y="323"/>
                </a:cxn>
                <a:cxn ang="0">
                  <a:pos x="411" y="295"/>
                </a:cxn>
                <a:cxn ang="0">
                  <a:pos x="397" y="270"/>
                </a:cxn>
                <a:cxn ang="0">
                  <a:pos x="382" y="247"/>
                </a:cxn>
                <a:cxn ang="0">
                  <a:pos x="365" y="223"/>
                </a:cxn>
                <a:cxn ang="0">
                  <a:pos x="346" y="201"/>
                </a:cxn>
                <a:cxn ang="0">
                  <a:pos x="327" y="179"/>
                </a:cxn>
                <a:cxn ang="0">
                  <a:pos x="310" y="161"/>
                </a:cxn>
                <a:cxn ang="0">
                  <a:pos x="288" y="141"/>
                </a:cxn>
                <a:cxn ang="0">
                  <a:pos x="268" y="123"/>
                </a:cxn>
                <a:cxn ang="0">
                  <a:pos x="246" y="105"/>
                </a:cxn>
                <a:cxn ang="0">
                  <a:pos x="223" y="89"/>
                </a:cxn>
                <a:cxn ang="0">
                  <a:pos x="201" y="73"/>
                </a:cxn>
                <a:cxn ang="0">
                  <a:pos x="182" y="62"/>
                </a:cxn>
                <a:cxn ang="0">
                  <a:pos x="169" y="54"/>
                </a:cxn>
                <a:cxn ang="0">
                  <a:pos x="158" y="48"/>
                </a:cxn>
                <a:cxn ang="0">
                  <a:pos x="143" y="41"/>
                </a:cxn>
                <a:cxn ang="0">
                  <a:pos x="129" y="33"/>
                </a:cxn>
                <a:cxn ang="0">
                  <a:pos x="114" y="26"/>
                </a:cxn>
                <a:cxn ang="0">
                  <a:pos x="97" y="19"/>
                </a:cxn>
                <a:cxn ang="0">
                  <a:pos x="85" y="14"/>
                </a:cxn>
                <a:cxn ang="0">
                  <a:pos x="70" y="9"/>
                </a:cxn>
                <a:cxn ang="0">
                  <a:pos x="55" y="4"/>
                </a:cxn>
              </a:cxnLst>
              <a:rect l="0" t="0" r="r" b="b"/>
              <a:pathLst>
                <a:path w="521" h="700">
                  <a:moveTo>
                    <a:pt x="49" y="1"/>
                  </a:moveTo>
                  <a:lnTo>
                    <a:pt x="38" y="0"/>
                  </a:lnTo>
                  <a:lnTo>
                    <a:pt x="0" y="92"/>
                  </a:lnTo>
                  <a:lnTo>
                    <a:pt x="10" y="96"/>
                  </a:lnTo>
                  <a:lnTo>
                    <a:pt x="17" y="98"/>
                  </a:lnTo>
                  <a:lnTo>
                    <a:pt x="27" y="102"/>
                  </a:lnTo>
                  <a:lnTo>
                    <a:pt x="38" y="105"/>
                  </a:lnTo>
                  <a:lnTo>
                    <a:pt x="48" y="110"/>
                  </a:lnTo>
                  <a:lnTo>
                    <a:pt x="57" y="112"/>
                  </a:lnTo>
                  <a:lnTo>
                    <a:pt x="65" y="115"/>
                  </a:lnTo>
                  <a:lnTo>
                    <a:pt x="75" y="121"/>
                  </a:lnTo>
                  <a:lnTo>
                    <a:pt x="83" y="125"/>
                  </a:lnTo>
                  <a:lnTo>
                    <a:pt x="92" y="129"/>
                  </a:lnTo>
                  <a:lnTo>
                    <a:pt x="102" y="133"/>
                  </a:lnTo>
                  <a:lnTo>
                    <a:pt x="111" y="139"/>
                  </a:lnTo>
                  <a:lnTo>
                    <a:pt x="119" y="144"/>
                  </a:lnTo>
                  <a:lnTo>
                    <a:pt x="127" y="148"/>
                  </a:lnTo>
                  <a:lnTo>
                    <a:pt x="133" y="152"/>
                  </a:lnTo>
                  <a:lnTo>
                    <a:pt x="141" y="158"/>
                  </a:lnTo>
                  <a:lnTo>
                    <a:pt x="149" y="163"/>
                  </a:lnTo>
                  <a:lnTo>
                    <a:pt x="158" y="168"/>
                  </a:lnTo>
                  <a:lnTo>
                    <a:pt x="167" y="173"/>
                  </a:lnTo>
                  <a:lnTo>
                    <a:pt x="171" y="178"/>
                  </a:lnTo>
                  <a:lnTo>
                    <a:pt x="179" y="181"/>
                  </a:lnTo>
                  <a:lnTo>
                    <a:pt x="186" y="189"/>
                  </a:lnTo>
                  <a:lnTo>
                    <a:pt x="194" y="197"/>
                  </a:lnTo>
                  <a:lnTo>
                    <a:pt x="207" y="204"/>
                  </a:lnTo>
                  <a:lnTo>
                    <a:pt x="215" y="214"/>
                  </a:lnTo>
                  <a:lnTo>
                    <a:pt x="225" y="221"/>
                  </a:lnTo>
                  <a:lnTo>
                    <a:pt x="237" y="231"/>
                  </a:lnTo>
                  <a:lnTo>
                    <a:pt x="246" y="242"/>
                  </a:lnTo>
                  <a:lnTo>
                    <a:pt x="252" y="250"/>
                  </a:lnTo>
                  <a:lnTo>
                    <a:pt x="261" y="261"/>
                  </a:lnTo>
                  <a:lnTo>
                    <a:pt x="269" y="270"/>
                  </a:lnTo>
                  <a:lnTo>
                    <a:pt x="279" y="281"/>
                  </a:lnTo>
                  <a:lnTo>
                    <a:pt x="286" y="293"/>
                  </a:lnTo>
                  <a:lnTo>
                    <a:pt x="296" y="305"/>
                  </a:lnTo>
                  <a:lnTo>
                    <a:pt x="304" y="316"/>
                  </a:lnTo>
                  <a:lnTo>
                    <a:pt x="312" y="331"/>
                  </a:lnTo>
                  <a:lnTo>
                    <a:pt x="319" y="343"/>
                  </a:lnTo>
                  <a:lnTo>
                    <a:pt x="324" y="356"/>
                  </a:lnTo>
                  <a:lnTo>
                    <a:pt x="330" y="366"/>
                  </a:lnTo>
                  <a:lnTo>
                    <a:pt x="336" y="379"/>
                  </a:lnTo>
                  <a:lnTo>
                    <a:pt x="341" y="390"/>
                  </a:lnTo>
                  <a:lnTo>
                    <a:pt x="346" y="403"/>
                  </a:lnTo>
                  <a:lnTo>
                    <a:pt x="351" y="415"/>
                  </a:lnTo>
                  <a:lnTo>
                    <a:pt x="355" y="430"/>
                  </a:lnTo>
                  <a:lnTo>
                    <a:pt x="360" y="440"/>
                  </a:lnTo>
                  <a:lnTo>
                    <a:pt x="363" y="455"/>
                  </a:lnTo>
                  <a:lnTo>
                    <a:pt x="366" y="468"/>
                  </a:lnTo>
                  <a:lnTo>
                    <a:pt x="370" y="481"/>
                  </a:lnTo>
                  <a:lnTo>
                    <a:pt x="373" y="497"/>
                  </a:lnTo>
                  <a:lnTo>
                    <a:pt x="375" y="512"/>
                  </a:lnTo>
                  <a:lnTo>
                    <a:pt x="377" y="525"/>
                  </a:lnTo>
                  <a:lnTo>
                    <a:pt x="378" y="540"/>
                  </a:lnTo>
                  <a:lnTo>
                    <a:pt x="378" y="556"/>
                  </a:lnTo>
                  <a:lnTo>
                    <a:pt x="378" y="569"/>
                  </a:lnTo>
                  <a:lnTo>
                    <a:pt x="378" y="585"/>
                  </a:lnTo>
                  <a:lnTo>
                    <a:pt x="341" y="585"/>
                  </a:lnTo>
                  <a:lnTo>
                    <a:pt x="427" y="699"/>
                  </a:lnTo>
                  <a:lnTo>
                    <a:pt x="520" y="585"/>
                  </a:lnTo>
                  <a:lnTo>
                    <a:pt x="484" y="585"/>
                  </a:lnTo>
                  <a:lnTo>
                    <a:pt x="484" y="567"/>
                  </a:lnTo>
                  <a:lnTo>
                    <a:pt x="484" y="550"/>
                  </a:lnTo>
                  <a:lnTo>
                    <a:pt x="482" y="534"/>
                  </a:lnTo>
                  <a:lnTo>
                    <a:pt x="480" y="517"/>
                  </a:lnTo>
                  <a:lnTo>
                    <a:pt x="480" y="504"/>
                  </a:lnTo>
                  <a:lnTo>
                    <a:pt x="477" y="490"/>
                  </a:lnTo>
                  <a:lnTo>
                    <a:pt x="475" y="475"/>
                  </a:lnTo>
                  <a:lnTo>
                    <a:pt x="472" y="461"/>
                  </a:lnTo>
                  <a:lnTo>
                    <a:pt x="471" y="449"/>
                  </a:lnTo>
                  <a:lnTo>
                    <a:pt x="466" y="434"/>
                  </a:lnTo>
                  <a:lnTo>
                    <a:pt x="462" y="416"/>
                  </a:lnTo>
                  <a:lnTo>
                    <a:pt x="458" y="403"/>
                  </a:lnTo>
                  <a:lnTo>
                    <a:pt x="453" y="390"/>
                  </a:lnTo>
                  <a:lnTo>
                    <a:pt x="450" y="379"/>
                  </a:lnTo>
                  <a:lnTo>
                    <a:pt x="443" y="362"/>
                  </a:lnTo>
                  <a:lnTo>
                    <a:pt x="438" y="349"/>
                  </a:lnTo>
                  <a:lnTo>
                    <a:pt x="431" y="336"/>
                  </a:lnTo>
                  <a:lnTo>
                    <a:pt x="426" y="323"/>
                  </a:lnTo>
                  <a:lnTo>
                    <a:pt x="418" y="308"/>
                  </a:lnTo>
                  <a:lnTo>
                    <a:pt x="411" y="295"/>
                  </a:lnTo>
                  <a:lnTo>
                    <a:pt x="405" y="281"/>
                  </a:lnTo>
                  <a:lnTo>
                    <a:pt x="397" y="270"/>
                  </a:lnTo>
                  <a:lnTo>
                    <a:pt x="390" y="260"/>
                  </a:lnTo>
                  <a:lnTo>
                    <a:pt x="382" y="247"/>
                  </a:lnTo>
                  <a:lnTo>
                    <a:pt x="375" y="236"/>
                  </a:lnTo>
                  <a:lnTo>
                    <a:pt x="365" y="223"/>
                  </a:lnTo>
                  <a:lnTo>
                    <a:pt x="356" y="211"/>
                  </a:lnTo>
                  <a:lnTo>
                    <a:pt x="346" y="201"/>
                  </a:lnTo>
                  <a:lnTo>
                    <a:pt x="338" y="189"/>
                  </a:lnTo>
                  <a:lnTo>
                    <a:pt x="327" y="179"/>
                  </a:lnTo>
                  <a:lnTo>
                    <a:pt x="319" y="168"/>
                  </a:lnTo>
                  <a:lnTo>
                    <a:pt x="310" y="161"/>
                  </a:lnTo>
                  <a:lnTo>
                    <a:pt x="300" y="149"/>
                  </a:lnTo>
                  <a:lnTo>
                    <a:pt x="288" y="141"/>
                  </a:lnTo>
                  <a:lnTo>
                    <a:pt x="279" y="131"/>
                  </a:lnTo>
                  <a:lnTo>
                    <a:pt x="268" y="123"/>
                  </a:lnTo>
                  <a:lnTo>
                    <a:pt x="257" y="114"/>
                  </a:lnTo>
                  <a:lnTo>
                    <a:pt x="246" y="105"/>
                  </a:lnTo>
                  <a:lnTo>
                    <a:pt x="233" y="96"/>
                  </a:lnTo>
                  <a:lnTo>
                    <a:pt x="223" y="89"/>
                  </a:lnTo>
                  <a:lnTo>
                    <a:pt x="210" y="79"/>
                  </a:lnTo>
                  <a:lnTo>
                    <a:pt x="201" y="73"/>
                  </a:lnTo>
                  <a:lnTo>
                    <a:pt x="189" y="65"/>
                  </a:lnTo>
                  <a:lnTo>
                    <a:pt x="182" y="62"/>
                  </a:lnTo>
                  <a:lnTo>
                    <a:pt x="176" y="57"/>
                  </a:lnTo>
                  <a:lnTo>
                    <a:pt x="169" y="54"/>
                  </a:lnTo>
                  <a:lnTo>
                    <a:pt x="165" y="51"/>
                  </a:lnTo>
                  <a:lnTo>
                    <a:pt x="158" y="48"/>
                  </a:lnTo>
                  <a:lnTo>
                    <a:pt x="150" y="44"/>
                  </a:lnTo>
                  <a:lnTo>
                    <a:pt x="143" y="41"/>
                  </a:lnTo>
                  <a:lnTo>
                    <a:pt x="135" y="36"/>
                  </a:lnTo>
                  <a:lnTo>
                    <a:pt x="129" y="33"/>
                  </a:lnTo>
                  <a:lnTo>
                    <a:pt x="123" y="30"/>
                  </a:lnTo>
                  <a:lnTo>
                    <a:pt x="114" y="26"/>
                  </a:lnTo>
                  <a:lnTo>
                    <a:pt x="107" y="23"/>
                  </a:lnTo>
                  <a:lnTo>
                    <a:pt x="97" y="19"/>
                  </a:lnTo>
                  <a:lnTo>
                    <a:pt x="92" y="17"/>
                  </a:lnTo>
                  <a:lnTo>
                    <a:pt x="85" y="14"/>
                  </a:lnTo>
                  <a:lnTo>
                    <a:pt x="77" y="11"/>
                  </a:lnTo>
                  <a:lnTo>
                    <a:pt x="70" y="9"/>
                  </a:lnTo>
                  <a:lnTo>
                    <a:pt x="61" y="6"/>
                  </a:lnTo>
                  <a:lnTo>
                    <a:pt x="55" y="4"/>
                  </a:lnTo>
                  <a:lnTo>
                    <a:pt x="49" y="1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2266" y="2688"/>
              <a:ext cx="744" cy="479"/>
            </a:xfrm>
            <a:custGeom>
              <a:avLst/>
              <a:gdLst/>
              <a:ahLst/>
              <a:cxnLst>
                <a:cxn ang="0">
                  <a:pos x="100" y="478"/>
                </a:cxn>
                <a:cxn ang="0">
                  <a:pos x="106" y="461"/>
                </a:cxn>
                <a:cxn ang="0">
                  <a:pos x="114" y="442"/>
                </a:cxn>
                <a:cxn ang="0">
                  <a:pos x="122" y="426"/>
                </a:cxn>
                <a:cxn ang="0">
                  <a:pos x="129" y="409"/>
                </a:cxn>
                <a:cxn ang="0">
                  <a:pos x="139" y="391"/>
                </a:cxn>
                <a:cxn ang="0">
                  <a:pos x="151" y="373"/>
                </a:cxn>
                <a:cxn ang="0">
                  <a:pos x="159" y="362"/>
                </a:cxn>
                <a:cxn ang="0">
                  <a:pos x="172" y="347"/>
                </a:cxn>
                <a:cxn ang="0">
                  <a:pos x="183" y="331"/>
                </a:cxn>
                <a:cxn ang="0">
                  <a:pos x="192" y="319"/>
                </a:cxn>
                <a:cxn ang="0">
                  <a:pos x="206" y="304"/>
                </a:cxn>
                <a:cxn ang="0">
                  <a:pos x="225" y="284"/>
                </a:cxn>
                <a:cxn ang="0">
                  <a:pos x="243" y="267"/>
                </a:cxn>
                <a:cxn ang="0">
                  <a:pos x="265" y="249"/>
                </a:cxn>
                <a:cxn ang="0">
                  <a:pos x="286" y="235"/>
                </a:cxn>
                <a:cxn ang="0">
                  <a:pos x="311" y="217"/>
                </a:cxn>
                <a:cxn ang="0">
                  <a:pos x="336" y="202"/>
                </a:cxn>
                <a:cxn ang="0">
                  <a:pos x="364" y="187"/>
                </a:cxn>
                <a:cxn ang="0">
                  <a:pos x="389" y="177"/>
                </a:cxn>
                <a:cxn ang="0">
                  <a:pos x="414" y="167"/>
                </a:cxn>
                <a:cxn ang="0">
                  <a:pos x="441" y="158"/>
                </a:cxn>
                <a:cxn ang="0">
                  <a:pos x="467" y="150"/>
                </a:cxn>
                <a:cxn ang="0">
                  <a:pos x="497" y="144"/>
                </a:cxn>
                <a:cxn ang="0">
                  <a:pos x="526" y="137"/>
                </a:cxn>
                <a:cxn ang="0">
                  <a:pos x="557" y="134"/>
                </a:cxn>
                <a:cxn ang="0">
                  <a:pos x="591" y="132"/>
                </a:cxn>
                <a:cxn ang="0">
                  <a:pos x="620" y="132"/>
                </a:cxn>
                <a:cxn ang="0">
                  <a:pos x="743" y="86"/>
                </a:cxn>
                <a:cxn ang="0">
                  <a:pos x="620" y="33"/>
                </a:cxn>
                <a:cxn ang="0">
                  <a:pos x="584" y="33"/>
                </a:cxn>
                <a:cxn ang="0">
                  <a:pos x="550" y="36"/>
                </a:cxn>
                <a:cxn ang="0">
                  <a:pos x="520" y="39"/>
                </a:cxn>
                <a:cxn ang="0">
                  <a:pos x="489" y="44"/>
                </a:cxn>
                <a:cxn ang="0">
                  <a:pos x="461" y="50"/>
                </a:cxn>
                <a:cxn ang="0">
                  <a:pos x="428" y="57"/>
                </a:cxn>
                <a:cxn ang="0">
                  <a:pos x="400" y="66"/>
                </a:cxn>
                <a:cxn ang="0">
                  <a:pos x="369" y="76"/>
                </a:cxn>
                <a:cxn ang="0">
                  <a:pos x="342" y="88"/>
                </a:cxn>
                <a:cxn ang="0">
                  <a:pos x="313" y="101"/>
                </a:cxn>
                <a:cxn ang="0">
                  <a:pos x="286" y="114"/>
                </a:cxn>
                <a:cxn ang="0">
                  <a:pos x="260" y="129"/>
                </a:cxn>
                <a:cxn ang="0">
                  <a:pos x="236" y="145"/>
                </a:cxn>
                <a:cxn ang="0">
                  <a:pos x="211" y="163"/>
                </a:cxn>
                <a:cxn ang="0">
                  <a:pos x="189" y="179"/>
                </a:cxn>
                <a:cxn ang="0">
                  <a:pos x="168" y="196"/>
                </a:cxn>
                <a:cxn ang="0">
                  <a:pos x="146" y="217"/>
                </a:cxn>
                <a:cxn ang="0">
                  <a:pos x="128" y="235"/>
                </a:cxn>
                <a:cxn ang="0">
                  <a:pos x="109" y="256"/>
                </a:cxn>
                <a:cxn ang="0">
                  <a:pos x="92" y="278"/>
                </a:cxn>
                <a:cxn ang="0">
                  <a:pos x="75" y="299"/>
                </a:cxn>
                <a:cxn ang="0">
                  <a:pos x="64" y="315"/>
                </a:cxn>
                <a:cxn ang="0">
                  <a:pos x="54" y="328"/>
                </a:cxn>
                <a:cxn ang="0">
                  <a:pos x="48" y="340"/>
                </a:cxn>
                <a:cxn ang="0">
                  <a:pos x="40" y="353"/>
                </a:cxn>
                <a:cxn ang="0">
                  <a:pos x="34" y="365"/>
                </a:cxn>
                <a:cxn ang="0">
                  <a:pos x="26" y="379"/>
                </a:cxn>
                <a:cxn ang="0">
                  <a:pos x="18" y="394"/>
                </a:cxn>
                <a:cxn ang="0">
                  <a:pos x="13" y="407"/>
                </a:cxn>
                <a:cxn ang="0">
                  <a:pos x="8" y="422"/>
                </a:cxn>
                <a:cxn ang="0">
                  <a:pos x="1" y="435"/>
                </a:cxn>
              </a:cxnLst>
              <a:rect l="0" t="0" r="r" b="b"/>
              <a:pathLst>
                <a:path w="744" h="479">
                  <a:moveTo>
                    <a:pt x="0" y="441"/>
                  </a:moveTo>
                  <a:lnTo>
                    <a:pt x="100" y="478"/>
                  </a:lnTo>
                  <a:lnTo>
                    <a:pt x="103" y="471"/>
                  </a:lnTo>
                  <a:lnTo>
                    <a:pt x="106" y="461"/>
                  </a:lnTo>
                  <a:lnTo>
                    <a:pt x="110" y="451"/>
                  </a:lnTo>
                  <a:lnTo>
                    <a:pt x="114" y="442"/>
                  </a:lnTo>
                  <a:lnTo>
                    <a:pt x="117" y="434"/>
                  </a:lnTo>
                  <a:lnTo>
                    <a:pt x="122" y="426"/>
                  </a:lnTo>
                  <a:lnTo>
                    <a:pt x="127" y="416"/>
                  </a:lnTo>
                  <a:lnTo>
                    <a:pt x="129" y="409"/>
                  </a:lnTo>
                  <a:lnTo>
                    <a:pt x="136" y="400"/>
                  </a:lnTo>
                  <a:lnTo>
                    <a:pt x="139" y="391"/>
                  </a:lnTo>
                  <a:lnTo>
                    <a:pt x="146" y="383"/>
                  </a:lnTo>
                  <a:lnTo>
                    <a:pt x="151" y="373"/>
                  </a:lnTo>
                  <a:lnTo>
                    <a:pt x="154" y="368"/>
                  </a:lnTo>
                  <a:lnTo>
                    <a:pt x="159" y="362"/>
                  </a:lnTo>
                  <a:lnTo>
                    <a:pt x="165" y="353"/>
                  </a:lnTo>
                  <a:lnTo>
                    <a:pt x="172" y="347"/>
                  </a:lnTo>
                  <a:lnTo>
                    <a:pt x="176" y="340"/>
                  </a:lnTo>
                  <a:lnTo>
                    <a:pt x="183" y="331"/>
                  </a:lnTo>
                  <a:lnTo>
                    <a:pt x="187" y="327"/>
                  </a:lnTo>
                  <a:lnTo>
                    <a:pt x="192" y="319"/>
                  </a:lnTo>
                  <a:lnTo>
                    <a:pt x="199" y="312"/>
                  </a:lnTo>
                  <a:lnTo>
                    <a:pt x="206" y="304"/>
                  </a:lnTo>
                  <a:lnTo>
                    <a:pt x="216" y="293"/>
                  </a:lnTo>
                  <a:lnTo>
                    <a:pt x="225" y="284"/>
                  </a:lnTo>
                  <a:lnTo>
                    <a:pt x="234" y="275"/>
                  </a:lnTo>
                  <a:lnTo>
                    <a:pt x="243" y="267"/>
                  </a:lnTo>
                  <a:lnTo>
                    <a:pt x="256" y="256"/>
                  </a:lnTo>
                  <a:lnTo>
                    <a:pt x="265" y="249"/>
                  </a:lnTo>
                  <a:lnTo>
                    <a:pt x="275" y="242"/>
                  </a:lnTo>
                  <a:lnTo>
                    <a:pt x="286" y="235"/>
                  </a:lnTo>
                  <a:lnTo>
                    <a:pt x="298" y="225"/>
                  </a:lnTo>
                  <a:lnTo>
                    <a:pt x="311" y="217"/>
                  </a:lnTo>
                  <a:lnTo>
                    <a:pt x="322" y="209"/>
                  </a:lnTo>
                  <a:lnTo>
                    <a:pt x="336" y="202"/>
                  </a:lnTo>
                  <a:lnTo>
                    <a:pt x="350" y="195"/>
                  </a:lnTo>
                  <a:lnTo>
                    <a:pt x="364" y="187"/>
                  </a:lnTo>
                  <a:lnTo>
                    <a:pt x="376" y="182"/>
                  </a:lnTo>
                  <a:lnTo>
                    <a:pt x="389" y="177"/>
                  </a:lnTo>
                  <a:lnTo>
                    <a:pt x="402" y="171"/>
                  </a:lnTo>
                  <a:lnTo>
                    <a:pt x="414" y="167"/>
                  </a:lnTo>
                  <a:lnTo>
                    <a:pt x="426" y="163"/>
                  </a:lnTo>
                  <a:lnTo>
                    <a:pt x="441" y="158"/>
                  </a:lnTo>
                  <a:lnTo>
                    <a:pt x="455" y="153"/>
                  </a:lnTo>
                  <a:lnTo>
                    <a:pt x="467" y="150"/>
                  </a:lnTo>
                  <a:lnTo>
                    <a:pt x="482" y="147"/>
                  </a:lnTo>
                  <a:lnTo>
                    <a:pt x="497" y="144"/>
                  </a:lnTo>
                  <a:lnTo>
                    <a:pt x="511" y="140"/>
                  </a:lnTo>
                  <a:lnTo>
                    <a:pt x="526" y="137"/>
                  </a:lnTo>
                  <a:lnTo>
                    <a:pt x="542" y="134"/>
                  </a:lnTo>
                  <a:lnTo>
                    <a:pt x="557" y="134"/>
                  </a:lnTo>
                  <a:lnTo>
                    <a:pt x="572" y="132"/>
                  </a:lnTo>
                  <a:lnTo>
                    <a:pt x="591" y="132"/>
                  </a:lnTo>
                  <a:lnTo>
                    <a:pt x="603" y="132"/>
                  </a:lnTo>
                  <a:lnTo>
                    <a:pt x="620" y="132"/>
                  </a:lnTo>
                  <a:lnTo>
                    <a:pt x="620" y="167"/>
                  </a:lnTo>
                  <a:lnTo>
                    <a:pt x="743" y="86"/>
                  </a:lnTo>
                  <a:lnTo>
                    <a:pt x="620" y="0"/>
                  </a:lnTo>
                  <a:lnTo>
                    <a:pt x="620" y="33"/>
                  </a:lnTo>
                  <a:lnTo>
                    <a:pt x="601" y="33"/>
                  </a:lnTo>
                  <a:lnTo>
                    <a:pt x="584" y="33"/>
                  </a:lnTo>
                  <a:lnTo>
                    <a:pt x="566" y="35"/>
                  </a:lnTo>
                  <a:lnTo>
                    <a:pt x="550" y="36"/>
                  </a:lnTo>
                  <a:lnTo>
                    <a:pt x="535" y="36"/>
                  </a:lnTo>
                  <a:lnTo>
                    <a:pt x="520" y="39"/>
                  </a:lnTo>
                  <a:lnTo>
                    <a:pt x="503" y="41"/>
                  </a:lnTo>
                  <a:lnTo>
                    <a:pt x="489" y="44"/>
                  </a:lnTo>
                  <a:lnTo>
                    <a:pt x="477" y="45"/>
                  </a:lnTo>
                  <a:lnTo>
                    <a:pt x="461" y="50"/>
                  </a:lnTo>
                  <a:lnTo>
                    <a:pt x="442" y="54"/>
                  </a:lnTo>
                  <a:lnTo>
                    <a:pt x="428" y="57"/>
                  </a:lnTo>
                  <a:lnTo>
                    <a:pt x="412" y="62"/>
                  </a:lnTo>
                  <a:lnTo>
                    <a:pt x="400" y="66"/>
                  </a:lnTo>
                  <a:lnTo>
                    <a:pt x="384" y="72"/>
                  </a:lnTo>
                  <a:lnTo>
                    <a:pt x="369" y="76"/>
                  </a:lnTo>
                  <a:lnTo>
                    <a:pt x="354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1"/>
                  </a:lnTo>
                  <a:lnTo>
                    <a:pt x="298" y="107"/>
                  </a:lnTo>
                  <a:lnTo>
                    <a:pt x="286" y="114"/>
                  </a:lnTo>
                  <a:lnTo>
                    <a:pt x="274" y="121"/>
                  </a:lnTo>
                  <a:lnTo>
                    <a:pt x="260" y="129"/>
                  </a:lnTo>
                  <a:lnTo>
                    <a:pt x="250" y="134"/>
                  </a:lnTo>
                  <a:lnTo>
                    <a:pt x="236" y="145"/>
                  </a:lnTo>
                  <a:lnTo>
                    <a:pt x="223" y="152"/>
                  </a:lnTo>
                  <a:lnTo>
                    <a:pt x="211" y="163"/>
                  </a:lnTo>
                  <a:lnTo>
                    <a:pt x="199" y="170"/>
                  </a:lnTo>
                  <a:lnTo>
                    <a:pt x="189" y="179"/>
                  </a:lnTo>
                  <a:lnTo>
                    <a:pt x="178" y="187"/>
                  </a:lnTo>
                  <a:lnTo>
                    <a:pt x="168" y="196"/>
                  </a:lnTo>
                  <a:lnTo>
                    <a:pt x="158" y="205"/>
                  </a:lnTo>
                  <a:lnTo>
                    <a:pt x="146" y="217"/>
                  </a:lnTo>
                  <a:lnTo>
                    <a:pt x="137" y="225"/>
                  </a:lnTo>
                  <a:lnTo>
                    <a:pt x="128" y="235"/>
                  </a:lnTo>
                  <a:lnTo>
                    <a:pt x="119" y="246"/>
                  </a:lnTo>
                  <a:lnTo>
                    <a:pt x="109" y="256"/>
                  </a:lnTo>
                  <a:lnTo>
                    <a:pt x="100" y="268"/>
                  </a:lnTo>
                  <a:lnTo>
                    <a:pt x="92" y="278"/>
                  </a:lnTo>
                  <a:lnTo>
                    <a:pt x="83" y="290"/>
                  </a:lnTo>
                  <a:lnTo>
                    <a:pt x="75" y="299"/>
                  </a:lnTo>
                  <a:lnTo>
                    <a:pt x="69" y="309"/>
                  </a:lnTo>
                  <a:lnTo>
                    <a:pt x="64" y="315"/>
                  </a:lnTo>
                  <a:lnTo>
                    <a:pt x="57" y="322"/>
                  </a:lnTo>
                  <a:lnTo>
                    <a:pt x="54" y="328"/>
                  </a:lnTo>
                  <a:lnTo>
                    <a:pt x="52" y="333"/>
                  </a:lnTo>
                  <a:lnTo>
                    <a:pt x="48" y="340"/>
                  </a:lnTo>
                  <a:lnTo>
                    <a:pt x="45" y="346"/>
                  </a:lnTo>
                  <a:lnTo>
                    <a:pt x="40" y="353"/>
                  </a:lnTo>
                  <a:lnTo>
                    <a:pt x="37" y="360"/>
                  </a:lnTo>
                  <a:lnTo>
                    <a:pt x="34" y="365"/>
                  </a:lnTo>
                  <a:lnTo>
                    <a:pt x="30" y="372"/>
                  </a:lnTo>
                  <a:lnTo>
                    <a:pt x="26" y="379"/>
                  </a:lnTo>
                  <a:lnTo>
                    <a:pt x="23" y="386"/>
                  </a:lnTo>
                  <a:lnTo>
                    <a:pt x="18" y="394"/>
                  </a:lnTo>
                  <a:lnTo>
                    <a:pt x="15" y="402"/>
                  </a:lnTo>
                  <a:lnTo>
                    <a:pt x="13" y="407"/>
                  </a:lnTo>
                  <a:lnTo>
                    <a:pt x="11" y="415"/>
                  </a:lnTo>
                  <a:lnTo>
                    <a:pt x="8" y="422"/>
                  </a:lnTo>
                  <a:lnTo>
                    <a:pt x="4" y="429"/>
                  </a:lnTo>
                  <a:lnTo>
                    <a:pt x="1" y="435"/>
                  </a:lnTo>
                  <a:lnTo>
                    <a:pt x="0" y="441"/>
                  </a:lnTo>
                </a:path>
              </a:pathLst>
            </a:custGeom>
            <a:solidFill>
              <a:srgbClr val="FF9999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470" y="3647"/>
              <a:ext cx="744" cy="478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07" y="16"/>
                </a:cxn>
                <a:cxn ang="0">
                  <a:pos x="115" y="35"/>
                </a:cxn>
                <a:cxn ang="0">
                  <a:pos x="121" y="51"/>
                </a:cxn>
                <a:cxn ang="0">
                  <a:pos x="131" y="68"/>
                </a:cxn>
                <a:cxn ang="0">
                  <a:pos x="140" y="86"/>
                </a:cxn>
                <a:cxn ang="0">
                  <a:pos x="151" y="103"/>
                </a:cxn>
                <a:cxn ang="0">
                  <a:pos x="160" y="116"/>
                </a:cxn>
                <a:cxn ang="0">
                  <a:pos x="172" y="130"/>
                </a:cxn>
                <a:cxn ang="0">
                  <a:pos x="184" y="146"/>
                </a:cxn>
                <a:cxn ang="0">
                  <a:pos x="192" y="158"/>
                </a:cxn>
                <a:cxn ang="0">
                  <a:pos x="208" y="174"/>
                </a:cxn>
                <a:cxn ang="0">
                  <a:pos x="225" y="193"/>
                </a:cxn>
                <a:cxn ang="0">
                  <a:pos x="245" y="212"/>
                </a:cxn>
                <a:cxn ang="0">
                  <a:pos x="266" y="228"/>
                </a:cxn>
                <a:cxn ang="0">
                  <a:pos x="286" y="244"/>
                </a:cxn>
                <a:cxn ang="0">
                  <a:pos x="311" y="260"/>
                </a:cxn>
                <a:cxn ang="0">
                  <a:pos x="336" y="275"/>
                </a:cxn>
                <a:cxn ang="0">
                  <a:pos x="364" y="289"/>
                </a:cxn>
                <a:cxn ang="0">
                  <a:pos x="389" y="301"/>
                </a:cxn>
                <a:cxn ang="0">
                  <a:pos x="414" y="310"/>
                </a:cxn>
                <a:cxn ang="0">
                  <a:pos x="440" y="318"/>
                </a:cxn>
                <a:cxn ang="0">
                  <a:pos x="467" y="327"/>
                </a:cxn>
                <a:cxn ang="0">
                  <a:pos x="497" y="334"/>
                </a:cxn>
                <a:cxn ang="0">
                  <a:pos x="527" y="339"/>
                </a:cxn>
                <a:cxn ang="0">
                  <a:pos x="558" y="343"/>
                </a:cxn>
                <a:cxn ang="0">
                  <a:pos x="591" y="345"/>
                </a:cxn>
                <a:cxn ang="0">
                  <a:pos x="622" y="345"/>
                </a:cxn>
                <a:cxn ang="0">
                  <a:pos x="743" y="390"/>
                </a:cxn>
                <a:cxn ang="0">
                  <a:pos x="622" y="444"/>
                </a:cxn>
                <a:cxn ang="0">
                  <a:pos x="585" y="444"/>
                </a:cxn>
                <a:cxn ang="0">
                  <a:pos x="551" y="440"/>
                </a:cxn>
                <a:cxn ang="0">
                  <a:pos x="520" y="437"/>
                </a:cxn>
                <a:cxn ang="0">
                  <a:pos x="489" y="433"/>
                </a:cxn>
                <a:cxn ang="0">
                  <a:pos x="461" y="428"/>
                </a:cxn>
                <a:cxn ang="0">
                  <a:pos x="428" y="419"/>
                </a:cxn>
                <a:cxn ang="0">
                  <a:pos x="402" y="412"/>
                </a:cxn>
                <a:cxn ang="0">
                  <a:pos x="370" y="401"/>
                </a:cxn>
                <a:cxn ang="0">
                  <a:pos x="342" y="390"/>
                </a:cxn>
                <a:cxn ang="0">
                  <a:pos x="312" y="376"/>
                </a:cxn>
                <a:cxn ang="0">
                  <a:pos x="286" y="363"/>
                </a:cxn>
                <a:cxn ang="0">
                  <a:pos x="262" y="348"/>
                </a:cxn>
                <a:cxn ang="0">
                  <a:pos x="235" y="334"/>
                </a:cxn>
                <a:cxn ang="0">
                  <a:pos x="213" y="316"/>
                </a:cxn>
                <a:cxn ang="0">
                  <a:pos x="189" y="298"/>
                </a:cxn>
                <a:cxn ang="0">
                  <a:pos x="170" y="282"/>
                </a:cxn>
                <a:cxn ang="0">
                  <a:pos x="148" y="260"/>
                </a:cxn>
                <a:cxn ang="0">
                  <a:pos x="129" y="241"/>
                </a:cxn>
                <a:cxn ang="0">
                  <a:pos x="111" y="220"/>
                </a:cxn>
                <a:cxn ang="0">
                  <a:pos x="93" y="199"/>
                </a:cxn>
                <a:cxn ang="0">
                  <a:pos x="76" y="178"/>
                </a:cxn>
                <a:cxn ang="0">
                  <a:pos x="64" y="162"/>
                </a:cxn>
                <a:cxn ang="0">
                  <a:pos x="56" y="150"/>
                </a:cxn>
                <a:cxn ang="0">
                  <a:pos x="49" y="139"/>
                </a:cxn>
                <a:cxn ang="0">
                  <a:pos x="42" y="124"/>
                </a:cxn>
                <a:cxn ang="0">
                  <a:pos x="34" y="113"/>
                </a:cxn>
                <a:cxn ang="0">
                  <a:pos x="28" y="98"/>
                </a:cxn>
                <a:cxn ang="0">
                  <a:pos x="18" y="83"/>
                </a:cxn>
                <a:cxn ang="0">
                  <a:pos x="13" y="70"/>
                </a:cxn>
                <a:cxn ang="0">
                  <a:pos x="8" y="55"/>
                </a:cxn>
                <a:cxn ang="0">
                  <a:pos x="3" y="42"/>
                </a:cxn>
              </a:cxnLst>
              <a:rect l="0" t="0" r="r" b="b"/>
              <a:pathLst>
                <a:path w="744" h="478">
                  <a:moveTo>
                    <a:pt x="0" y="36"/>
                  </a:moveTo>
                  <a:lnTo>
                    <a:pt x="102" y="0"/>
                  </a:lnTo>
                  <a:lnTo>
                    <a:pt x="102" y="9"/>
                  </a:lnTo>
                  <a:lnTo>
                    <a:pt x="107" y="16"/>
                  </a:lnTo>
                  <a:lnTo>
                    <a:pt x="111" y="26"/>
                  </a:lnTo>
                  <a:lnTo>
                    <a:pt x="115" y="35"/>
                  </a:lnTo>
                  <a:lnTo>
                    <a:pt x="119" y="45"/>
                  </a:lnTo>
                  <a:lnTo>
                    <a:pt x="121" y="51"/>
                  </a:lnTo>
                  <a:lnTo>
                    <a:pt x="128" y="61"/>
                  </a:lnTo>
                  <a:lnTo>
                    <a:pt x="131" y="68"/>
                  </a:lnTo>
                  <a:lnTo>
                    <a:pt x="136" y="77"/>
                  </a:lnTo>
                  <a:lnTo>
                    <a:pt x="140" y="86"/>
                  </a:lnTo>
                  <a:lnTo>
                    <a:pt x="146" y="95"/>
                  </a:lnTo>
                  <a:lnTo>
                    <a:pt x="151" y="103"/>
                  </a:lnTo>
                  <a:lnTo>
                    <a:pt x="156" y="110"/>
                  </a:lnTo>
                  <a:lnTo>
                    <a:pt x="160" y="116"/>
                  </a:lnTo>
                  <a:lnTo>
                    <a:pt x="165" y="124"/>
                  </a:lnTo>
                  <a:lnTo>
                    <a:pt x="172" y="130"/>
                  </a:lnTo>
                  <a:lnTo>
                    <a:pt x="177" y="139"/>
                  </a:lnTo>
                  <a:lnTo>
                    <a:pt x="184" y="146"/>
                  </a:lnTo>
                  <a:lnTo>
                    <a:pt x="187" y="150"/>
                  </a:lnTo>
                  <a:lnTo>
                    <a:pt x="192" y="158"/>
                  </a:lnTo>
                  <a:lnTo>
                    <a:pt x="200" y="165"/>
                  </a:lnTo>
                  <a:lnTo>
                    <a:pt x="208" y="174"/>
                  </a:lnTo>
                  <a:lnTo>
                    <a:pt x="215" y="184"/>
                  </a:lnTo>
                  <a:lnTo>
                    <a:pt x="225" y="193"/>
                  </a:lnTo>
                  <a:lnTo>
                    <a:pt x="234" y="201"/>
                  </a:lnTo>
                  <a:lnTo>
                    <a:pt x="245" y="212"/>
                  </a:lnTo>
                  <a:lnTo>
                    <a:pt x="256" y="220"/>
                  </a:lnTo>
                  <a:lnTo>
                    <a:pt x="266" y="228"/>
                  </a:lnTo>
                  <a:lnTo>
                    <a:pt x="275" y="235"/>
                  </a:lnTo>
                  <a:lnTo>
                    <a:pt x="286" y="244"/>
                  </a:lnTo>
                  <a:lnTo>
                    <a:pt x="298" y="251"/>
                  </a:lnTo>
                  <a:lnTo>
                    <a:pt x="311" y="260"/>
                  </a:lnTo>
                  <a:lnTo>
                    <a:pt x="324" y="267"/>
                  </a:lnTo>
                  <a:lnTo>
                    <a:pt x="336" y="275"/>
                  </a:lnTo>
                  <a:lnTo>
                    <a:pt x="351" y="284"/>
                  </a:lnTo>
                  <a:lnTo>
                    <a:pt x="364" y="289"/>
                  </a:lnTo>
                  <a:lnTo>
                    <a:pt x="378" y="295"/>
                  </a:lnTo>
                  <a:lnTo>
                    <a:pt x="389" y="301"/>
                  </a:lnTo>
                  <a:lnTo>
                    <a:pt x="402" y="305"/>
                  </a:lnTo>
                  <a:lnTo>
                    <a:pt x="414" y="310"/>
                  </a:lnTo>
                  <a:lnTo>
                    <a:pt x="428" y="314"/>
                  </a:lnTo>
                  <a:lnTo>
                    <a:pt x="440" y="318"/>
                  </a:lnTo>
                  <a:lnTo>
                    <a:pt x="455" y="323"/>
                  </a:lnTo>
                  <a:lnTo>
                    <a:pt x="467" y="327"/>
                  </a:lnTo>
                  <a:lnTo>
                    <a:pt x="483" y="330"/>
                  </a:lnTo>
                  <a:lnTo>
                    <a:pt x="497" y="334"/>
                  </a:lnTo>
                  <a:lnTo>
                    <a:pt x="511" y="337"/>
                  </a:lnTo>
                  <a:lnTo>
                    <a:pt x="527" y="339"/>
                  </a:lnTo>
                  <a:lnTo>
                    <a:pt x="544" y="342"/>
                  </a:lnTo>
                  <a:lnTo>
                    <a:pt x="558" y="343"/>
                  </a:lnTo>
                  <a:lnTo>
                    <a:pt x="573" y="345"/>
                  </a:lnTo>
                  <a:lnTo>
                    <a:pt x="591" y="345"/>
                  </a:lnTo>
                  <a:lnTo>
                    <a:pt x="605" y="345"/>
                  </a:lnTo>
                  <a:lnTo>
                    <a:pt x="622" y="345"/>
                  </a:lnTo>
                  <a:lnTo>
                    <a:pt x="622" y="310"/>
                  </a:lnTo>
                  <a:lnTo>
                    <a:pt x="743" y="390"/>
                  </a:lnTo>
                  <a:lnTo>
                    <a:pt x="622" y="477"/>
                  </a:lnTo>
                  <a:lnTo>
                    <a:pt x="622" y="444"/>
                  </a:lnTo>
                  <a:lnTo>
                    <a:pt x="604" y="444"/>
                  </a:lnTo>
                  <a:lnTo>
                    <a:pt x="585" y="444"/>
                  </a:lnTo>
                  <a:lnTo>
                    <a:pt x="568" y="443"/>
                  </a:lnTo>
                  <a:lnTo>
                    <a:pt x="551" y="440"/>
                  </a:lnTo>
                  <a:lnTo>
                    <a:pt x="536" y="440"/>
                  </a:lnTo>
                  <a:lnTo>
                    <a:pt x="520" y="437"/>
                  </a:lnTo>
                  <a:lnTo>
                    <a:pt x="505" y="435"/>
                  </a:lnTo>
                  <a:lnTo>
                    <a:pt x="489" y="433"/>
                  </a:lnTo>
                  <a:lnTo>
                    <a:pt x="476" y="431"/>
                  </a:lnTo>
                  <a:lnTo>
                    <a:pt x="461" y="428"/>
                  </a:lnTo>
                  <a:lnTo>
                    <a:pt x="442" y="422"/>
                  </a:lnTo>
                  <a:lnTo>
                    <a:pt x="428" y="419"/>
                  </a:lnTo>
                  <a:lnTo>
                    <a:pt x="414" y="415"/>
                  </a:lnTo>
                  <a:lnTo>
                    <a:pt x="402" y="412"/>
                  </a:lnTo>
                  <a:lnTo>
                    <a:pt x="384" y="405"/>
                  </a:lnTo>
                  <a:lnTo>
                    <a:pt x="370" y="401"/>
                  </a:lnTo>
                  <a:lnTo>
                    <a:pt x="356" y="395"/>
                  </a:lnTo>
                  <a:lnTo>
                    <a:pt x="342" y="390"/>
                  </a:lnTo>
                  <a:lnTo>
                    <a:pt x="327" y="383"/>
                  </a:lnTo>
                  <a:lnTo>
                    <a:pt x="312" y="376"/>
                  </a:lnTo>
                  <a:lnTo>
                    <a:pt x="300" y="369"/>
                  </a:lnTo>
                  <a:lnTo>
                    <a:pt x="286" y="363"/>
                  </a:lnTo>
                  <a:lnTo>
                    <a:pt x="275" y="356"/>
                  </a:lnTo>
                  <a:lnTo>
                    <a:pt x="262" y="348"/>
                  </a:lnTo>
                  <a:lnTo>
                    <a:pt x="250" y="342"/>
                  </a:lnTo>
                  <a:lnTo>
                    <a:pt x="235" y="334"/>
                  </a:lnTo>
                  <a:lnTo>
                    <a:pt x="223" y="324"/>
                  </a:lnTo>
                  <a:lnTo>
                    <a:pt x="213" y="316"/>
                  </a:lnTo>
                  <a:lnTo>
                    <a:pt x="200" y="307"/>
                  </a:lnTo>
                  <a:lnTo>
                    <a:pt x="189" y="298"/>
                  </a:lnTo>
                  <a:lnTo>
                    <a:pt x="177" y="289"/>
                  </a:lnTo>
                  <a:lnTo>
                    <a:pt x="170" y="282"/>
                  </a:lnTo>
                  <a:lnTo>
                    <a:pt x="158" y="272"/>
                  </a:lnTo>
                  <a:lnTo>
                    <a:pt x="148" y="260"/>
                  </a:lnTo>
                  <a:lnTo>
                    <a:pt x="139" y="251"/>
                  </a:lnTo>
                  <a:lnTo>
                    <a:pt x="129" y="241"/>
                  </a:lnTo>
                  <a:lnTo>
                    <a:pt x="120" y="231"/>
                  </a:lnTo>
                  <a:lnTo>
                    <a:pt x="111" y="220"/>
                  </a:lnTo>
                  <a:lnTo>
                    <a:pt x="102" y="210"/>
                  </a:lnTo>
                  <a:lnTo>
                    <a:pt x="93" y="199"/>
                  </a:lnTo>
                  <a:lnTo>
                    <a:pt x="83" y="187"/>
                  </a:lnTo>
                  <a:lnTo>
                    <a:pt x="76" y="178"/>
                  </a:lnTo>
                  <a:lnTo>
                    <a:pt x="68" y="168"/>
                  </a:lnTo>
                  <a:lnTo>
                    <a:pt x="64" y="162"/>
                  </a:lnTo>
                  <a:lnTo>
                    <a:pt x="59" y="156"/>
                  </a:lnTo>
                  <a:lnTo>
                    <a:pt x="56" y="150"/>
                  </a:lnTo>
                  <a:lnTo>
                    <a:pt x="53" y="145"/>
                  </a:lnTo>
                  <a:lnTo>
                    <a:pt x="49" y="139"/>
                  </a:lnTo>
                  <a:lnTo>
                    <a:pt x="47" y="132"/>
                  </a:lnTo>
                  <a:lnTo>
                    <a:pt x="42" y="124"/>
                  </a:lnTo>
                  <a:lnTo>
                    <a:pt x="37" y="118"/>
                  </a:lnTo>
                  <a:lnTo>
                    <a:pt x="34" y="113"/>
                  </a:lnTo>
                  <a:lnTo>
                    <a:pt x="31" y="105"/>
                  </a:lnTo>
                  <a:lnTo>
                    <a:pt x="28" y="98"/>
                  </a:lnTo>
                  <a:lnTo>
                    <a:pt x="23" y="90"/>
                  </a:lnTo>
                  <a:lnTo>
                    <a:pt x="18" y="83"/>
                  </a:lnTo>
                  <a:lnTo>
                    <a:pt x="17" y="76"/>
                  </a:lnTo>
                  <a:lnTo>
                    <a:pt x="13" y="70"/>
                  </a:lnTo>
                  <a:lnTo>
                    <a:pt x="10" y="63"/>
                  </a:lnTo>
                  <a:lnTo>
                    <a:pt x="8" y="55"/>
                  </a:lnTo>
                  <a:lnTo>
                    <a:pt x="4" y="48"/>
                  </a:lnTo>
                  <a:lnTo>
                    <a:pt x="3" y="42"/>
                  </a:lnTo>
                  <a:lnTo>
                    <a:pt x="0" y="36"/>
                  </a:lnTo>
                </a:path>
              </a:pathLst>
            </a:custGeom>
            <a:solidFill>
              <a:srgbClr val="0070C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437" y="2828"/>
              <a:ext cx="748" cy="491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02" y="10"/>
                </a:cxn>
                <a:cxn ang="0">
                  <a:pos x="109" y="26"/>
                </a:cxn>
                <a:cxn ang="0">
                  <a:pos x="116" y="45"/>
                </a:cxn>
                <a:cxn ang="0">
                  <a:pos x="125" y="61"/>
                </a:cxn>
                <a:cxn ang="0">
                  <a:pos x="134" y="79"/>
                </a:cxn>
                <a:cxn ang="0">
                  <a:pos x="143" y="96"/>
                </a:cxn>
                <a:cxn ang="0">
                  <a:pos x="154" y="113"/>
                </a:cxn>
                <a:cxn ang="0">
                  <a:pos x="162" y="126"/>
                </a:cxn>
                <a:cxn ang="0">
                  <a:pos x="174" y="141"/>
                </a:cxn>
                <a:cxn ang="0">
                  <a:pos x="186" y="157"/>
                </a:cxn>
                <a:cxn ang="0">
                  <a:pos x="195" y="167"/>
                </a:cxn>
                <a:cxn ang="0">
                  <a:pos x="209" y="185"/>
                </a:cxn>
                <a:cxn ang="0">
                  <a:pos x="228" y="204"/>
                </a:cxn>
                <a:cxn ang="0">
                  <a:pos x="246" y="223"/>
                </a:cxn>
                <a:cxn ang="0">
                  <a:pos x="267" y="240"/>
                </a:cxn>
                <a:cxn ang="0">
                  <a:pos x="287" y="254"/>
                </a:cxn>
                <a:cxn ang="0">
                  <a:pos x="314" y="272"/>
                </a:cxn>
                <a:cxn ang="0">
                  <a:pos x="339" y="286"/>
                </a:cxn>
                <a:cxn ang="0">
                  <a:pos x="366" y="301"/>
                </a:cxn>
                <a:cxn ang="0">
                  <a:pos x="393" y="312"/>
                </a:cxn>
                <a:cxn ang="0">
                  <a:pos x="417" y="322"/>
                </a:cxn>
                <a:cxn ang="0">
                  <a:pos x="442" y="331"/>
                </a:cxn>
                <a:cxn ang="0">
                  <a:pos x="470" y="340"/>
                </a:cxn>
                <a:cxn ang="0">
                  <a:pos x="499" y="346"/>
                </a:cxn>
                <a:cxn ang="0">
                  <a:pos x="530" y="351"/>
                </a:cxn>
                <a:cxn ang="0">
                  <a:pos x="560" y="356"/>
                </a:cxn>
                <a:cxn ang="0">
                  <a:pos x="593" y="357"/>
                </a:cxn>
                <a:cxn ang="0">
                  <a:pos x="624" y="357"/>
                </a:cxn>
                <a:cxn ang="0">
                  <a:pos x="747" y="403"/>
                </a:cxn>
                <a:cxn ang="0">
                  <a:pos x="624" y="456"/>
                </a:cxn>
                <a:cxn ang="0">
                  <a:pos x="588" y="456"/>
                </a:cxn>
                <a:cxn ang="0">
                  <a:pos x="554" y="453"/>
                </a:cxn>
                <a:cxn ang="0">
                  <a:pos x="524" y="450"/>
                </a:cxn>
                <a:cxn ang="0">
                  <a:pos x="492" y="446"/>
                </a:cxn>
                <a:cxn ang="0">
                  <a:pos x="463" y="440"/>
                </a:cxn>
                <a:cxn ang="0">
                  <a:pos x="432" y="433"/>
                </a:cxn>
                <a:cxn ang="0">
                  <a:pos x="403" y="423"/>
                </a:cxn>
                <a:cxn ang="0">
                  <a:pos x="372" y="413"/>
                </a:cxn>
                <a:cxn ang="0">
                  <a:pos x="344" y="401"/>
                </a:cxn>
                <a:cxn ang="0">
                  <a:pos x="316" y="388"/>
                </a:cxn>
                <a:cxn ang="0">
                  <a:pos x="287" y="375"/>
                </a:cxn>
                <a:cxn ang="0">
                  <a:pos x="264" y="360"/>
                </a:cxn>
                <a:cxn ang="0">
                  <a:pos x="239" y="346"/>
                </a:cxn>
                <a:cxn ang="0">
                  <a:pos x="214" y="328"/>
                </a:cxn>
                <a:cxn ang="0">
                  <a:pos x="190" y="310"/>
                </a:cxn>
                <a:cxn ang="0">
                  <a:pos x="171" y="293"/>
                </a:cxn>
                <a:cxn ang="0">
                  <a:pos x="150" y="272"/>
                </a:cxn>
                <a:cxn ang="0">
                  <a:pos x="131" y="253"/>
                </a:cxn>
                <a:cxn ang="0">
                  <a:pos x="112" y="232"/>
                </a:cxn>
                <a:cxn ang="0">
                  <a:pos x="95" y="212"/>
                </a:cxn>
                <a:cxn ang="0">
                  <a:pos x="77" y="190"/>
                </a:cxn>
                <a:cxn ang="0">
                  <a:pos x="67" y="172"/>
                </a:cxn>
                <a:cxn ang="0">
                  <a:pos x="58" y="162"/>
                </a:cxn>
                <a:cxn ang="0">
                  <a:pos x="51" y="150"/>
                </a:cxn>
                <a:cxn ang="0">
                  <a:pos x="43" y="135"/>
                </a:cxn>
                <a:cxn ang="0">
                  <a:pos x="37" y="123"/>
                </a:cxn>
                <a:cxn ang="0">
                  <a:pos x="29" y="109"/>
                </a:cxn>
                <a:cxn ang="0">
                  <a:pos x="22" y="94"/>
                </a:cxn>
                <a:cxn ang="0">
                  <a:pos x="15" y="80"/>
                </a:cxn>
                <a:cxn ang="0">
                  <a:pos x="8" y="66"/>
                </a:cxn>
                <a:cxn ang="0">
                  <a:pos x="4" y="54"/>
                </a:cxn>
              </a:cxnLst>
              <a:rect l="0" t="0" r="r" b="b"/>
              <a:pathLst>
                <a:path w="748" h="491">
                  <a:moveTo>
                    <a:pt x="3" y="46"/>
                  </a:moveTo>
                  <a:lnTo>
                    <a:pt x="0" y="36"/>
                  </a:lnTo>
                  <a:lnTo>
                    <a:pt x="99" y="0"/>
                  </a:lnTo>
                  <a:lnTo>
                    <a:pt x="102" y="10"/>
                  </a:lnTo>
                  <a:lnTo>
                    <a:pt x="106" y="19"/>
                  </a:lnTo>
                  <a:lnTo>
                    <a:pt x="109" y="26"/>
                  </a:lnTo>
                  <a:lnTo>
                    <a:pt x="112" y="36"/>
                  </a:lnTo>
                  <a:lnTo>
                    <a:pt x="116" y="45"/>
                  </a:lnTo>
                  <a:lnTo>
                    <a:pt x="121" y="54"/>
                  </a:lnTo>
                  <a:lnTo>
                    <a:pt x="125" y="61"/>
                  </a:lnTo>
                  <a:lnTo>
                    <a:pt x="129" y="72"/>
                  </a:lnTo>
                  <a:lnTo>
                    <a:pt x="134" y="79"/>
                  </a:lnTo>
                  <a:lnTo>
                    <a:pt x="138" y="90"/>
                  </a:lnTo>
                  <a:lnTo>
                    <a:pt x="143" y="96"/>
                  </a:lnTo>
                  <a:lnTo>
                    <a:pt x="148" y="106"/>
                  </a:lnTo>
                  <a:lnTo>
                    <a:pt x="154" y="113"/>
                  </a:lnTo>
                  <a:lnTo>
                    <a:pt x="159" y="120"/>
                  </a:lnTo>
                  <a:lnTo>
                    <a:pt x="162" y="126"/>
                  </a:lnTo>
                  <a:lnTo>
                    <a:pt x="169" y="133"/>
                  </a:lnTo>
                  <a:lnTo>
                    <a:pt x="174" y="141"/>
                  </a:lnTo>
                  <a:lnTo>
                    <a:pt x="179" y="150"/>
                  </a:lnTo>
                  <a:lnTo>
                    <a:pt x="186" y="157"/>
                  </a:lnTo>
                  <a:lnTo>
                    <a:pt x="189" y="162"/>
                  </a:lnTo>
                  <a:lnTo>
                    <a:pt x="195" y="167"/>
                  </a:lnTo>
                  <a:lnTo>
                    <a:pt x="201" y="176"/>
                  </a:lnTo>
                  <a:lnTo>
                    <a:pt x="209" y="185"/>
                  </a:lnTo>
                  <a:lnTo>
                    <a:pt x="219" y="196"/>
                  </a:lnTo>
                  <a:lnTo>
                    <a:pt x="228" y="204"/>
                  </a:lnTo>
                  <a:lnTo>
                    <a:pt x="237" y="214"/>
                  </a:lnTo>
                  <a:lnTo>
                    <a:pt x="246" y="223"/>
                  </a:lnTo>
                  <a:lnTo>
                    <a:pt x="259" y="232"/>
                  </a:lnTo>
                  <a:lnTo>
                    <a:pt x="267" y="240"/>
                  </a:lnTo>
                  <a:lnTo>
                    <a:pt x="278" y="246"/>
                  </a:lnTo>
                  <a:lnTo>
                    <a:pt x="287" y="254"/>
                  </a:lnTo>
                  <a:lnTo>
                    <a:pt x="300" y="263"/>
                  </a:lnTo>
                  <a:lnTo>
                    <a:pt x="314" y="272"/>
                  </a:lnTo>
                  <a:lnTo>
                    <a:pt x="325" y="278"/>
                  </a:lnTo>
                  <a:lnTo>
                    <a:pt x="339" y="286"/>
                  </a:lnTo>
                  <a:lnTo>
                    <a:pt x="353" y="294"/>
                  </a:lnTo>
                  <a:lnTo>
                    <a:pt x="366" y="301"/>
                  </a:lnTo>
                  <a:lnTo>
                    <a:pt x="380" y="307"/>
                  </a:lnTo>
                  <a:lnTo>
                    <a:pt x="393" y="312"/>
                  </a:lnTo>
                  <a:lnTo>
                    <a:pt x="403" y="316"/>
                  </a:lnTo>
                  <a:lnTo>
                    <a:pt x="417" y="322"/>
                  </a:lnTo>
                  <a:lnTo>
                    <a:pt x="430" y="326"/>
                  </a:lnTo>
                  <a:lnTo>
                    <a:pt x="442" y="331"/>
                  </a:lnTo>
                  <a:lnTo>
                    <a:pt x="458" y="335"/>
                  </a:lnTo>
                  <a:lnTo>
                    <a:pt x="470" y="340"/>
                  </a:lnTo>
                  <a:lnTo>
                    <a:pt x="485" y="343"/>
                  </a:lnTo>
                  <a:lnTo>
                    <a:pt x="499" y="346"/>
                  </a:lnTo>
                  <a:lnTo>
                    <a:pt x="514" y="348"/>
                  </a:lnTo>
                  <a:lnTo>
                    <a:pt x="530" y="351"/>
                  </a:lnTo>
                  <a:lnTo>
                    <a:pt x="545" y="353"/>
                  </a:lnTo>
                  <a:lnTo>
                    <a:pt x="560" y="356"/>
                  </a:lnTo>
                  <a:lnTo>
                    <a:pt x="576" y="357"/>
                  </a:lnTo>
                  <a:lnTo>
                    <a:pt x="593" y="357"/>
                  </a:lnTo>
                  <a:lnTo>
                    <a:pt x="607" y="357"/>
                  </a:lnTo>
                  <a:lnTo>
                    <a:pt x="624" y="357"/>
                  </a:lnTo>
                  <a:lnTo>
                    <a:pt x="624" y="322"/>
                  </a:lnTo>
                  <a:lnTo>
                    <a:pt x="747" y="403"/>
                  </a:lnTo>
                  <a:lnTo>
                    <a:pt x="624" y="490"/>
                  </a:lnTo>
                  <a:lnTo>
                    <a:pt x="624" y="456"/>
                  </a:lnTo>
                  <a:lnTo>
                    <a:pt x="605" y="456"/>
                  </a:lnTo>
                  <a:lnTo>
                    <a:pt x="588" y="456"/>
                  </a:lnTo>
                  <a:lnTo>
                    <a:pt x="569" y="454"/>
                  </a:lnTo>
                  <a:lnTo>
                    <a:pt x="554" y="453"/>
                  </a:lnTo>
                  <a:lnTo>
                    <a:pt x="538" y="453"/>
                  </a:lnTo>
                  <a:lnTo>
                    <a:pt x="524" y="450"/>
                  </a:lnTo>
                  <a:lnTo>
                    <a:pt x="507" y="449"/>
                  </a:lnTo>
                  <a:lnTo>
                    <a:pt x="492" y="446"/>
                  </a:lnTo>
                  <a:lnTo>
                    <a:pt x="478" y="443"/>
                  </a:lnTo>
                  <a:lnTo>
                    <a:pt x="463" y="440"/>
                  </a:lnTo>
                  <a:lnTo>
                    <a:pt x="446" y="435"/>
                  </a:lnTo>
                  <a:lnTo>
                    <a:pt x="432" y="433"/>
                  </a:lnTo>
                  <a:lnTo>
                    <a:pt x="417" y="428"/>
                  </a:lnTo>
                  <a:lnTo>
                    <a:pt x="403" y="423"/>
                  </a:lnTo>
                  <a:lnTo>
                    <a:pt x="388" y="417"/>
                  </a:lnTo>
                  <a:lnTo>
                    <a:pt x="372" y="413"/>
                  </a:lnTo>
                  <a:lnTo>
                    <a:pt x="358" y="407"/>
                  </a:lnTo>
                  <a:lnTo>
                    <a:pt x="344" y="401"/>
                  </a:lnTo>
                  <a:lnTo>
                    <a:pt x="330" y="396"/>
                  </a:lnTo>
                  <a:lnTo>
                    <a:pt x="316" y="388"/>
                  </a:lnTo>
                  <a:lnTo>
                    <a:pt x="302" y="381"/>
                  </a:lnTo>
                  <a:lnTo>
                    <a:pt x="287" y="375"/>
                  </a:lnTo>
                  <a:lnTo>
                    <a:pt x="277" y="367"/>
                  </a:lnTo>
                  <a:lnTo>
                    <a:pt x="264" y="360"/>
                  </a:lnTo>
                  <a:lnTo>
                    <a:pt x="253" y="353"/>
                  </a:lnTo>
                  <a:lnTo>
                    <a:pt x="239" y="346"/>
                  </a:lnTo>
                  <a:lnTo>
                    <a:pt x="225" y="336"/>
                  </a:lnTo>
                  <a:lnTo>
                    <a:pt x="214" y="328"/>
                  </a:lnTo>
                  <a:lnTo>
                    <a:pt x="203" y="317"/>
                  </a:lnTo>
                  <a:lnTo>
                    <a:pt x="190" y="310"/>
                  </a:lnTo>
                  <a:lnTo>
                    <a:pt x="181" y="301"/>
                  </a:lnTo>
                  <a:lnTo>
                    <a:pt x="171" y="293"/>
                  </a:lnTo>
                  <a:lnTo>
                    <a:pt x="161" y="283"/>
                  </a:lnTo>
                  <a:lnTo>
                    <a:pt x="150" y="272"/>
                  </a:lnTo>
                  <a:lnTo>
                    <a:pt x="140" y="264"/>
                  </a:lnTo>
                  <a:lnTo>
                    <a:pt x="131" y="253"/>
                  </a:lnTo>
                  <a:lnTo>
                    <a:pt x="121" y="243"/>
                  </a:lnTo>
                  <a:lnTo>
                    <a:pt x="112" y="232"/>
                  </a:lnTo>
                  <a:lnTo>
                    <a:pt x="102" y="220"/>
                  </a:lnTo>
                  <a:lnTo>
                    <a:pt x="95" y="212"/>
                  </a:lnTo>
                  <a:lnTo>
                    <a:pt x="85" y="200"/>
                  </a:lnTo>
                  <a:lnTo>
                    <a:pt x="77" y="190"/>
                  </a:lnTo>
                  <a:lnTo>
                    <a:pt x="70" y="179"/>
                  </a:lnTo>
                  <a:lnTo>
                    <a:pt x="67" y="172"/>
                  </a:lnTo>
                  <a:lnTo>
                    <a:pt x="60" y="166"/>
                  </a:lnTo>
                  <a:lnTo>
                    <a:pt x="58" y="162"/>
                  </a:lnTo>
                  <a:lnTo>
                    <a:pt x="56" y="156"/>
                  </a:lnTo>
                  <a:lnTo>
                    <a:pt x="51" y="150"/>
                  </a:lnTo>
                  <a:lnTo>
                    <a:pt x="48" y="143"/>
                  </a:lnTo>
                  <a:lnTo>
                    <a:pt x="43" y="135"/>
                  </a:lnTo>
                  <a:lnTo>
                    <a:pt x="40" y="128"/>
                  </a:lnTo>
                  <a:lnTo>
                    <a:pt x="37" y="123"/>
                  </a:lnTo>
                  <a:lnTo>
                    <a:pt x="32" y="116"/>
                  </a:lnTo>
                  <a:lnTo>
                    <a:pt x="29" y="109"/>
                  </a:lnTo>
                  <a:lnTo>
                    <a:pt x="26" y="101"/>
                  </a:lnTo>
                  <a:lnTo>
                    <a:pt x="22" y="94"/>
                  </a:lnTo>
                  <a:lnTo>
                    <a:pt x="18" y="86"/>
                  </a:lnTo>
                  <a:lnTo>
                    <a:pt x="15" y="80"/>
                  </a:lnTo>
                  <a:lnTo>
                    <a:pt x="12" y="73"/>
                  </a:lnTo>
                  <a:lnTo>
                    <a:pt x="8" y="66"/>
                  </a:lnTo>
                  <a:lnTo>
                    <a:pt x="7" y="59"/>
                  </a:lnTo>
                  <a:lnTo>
                    <a:pt x="4" y="54"/>
                  </a:lnTo>
                  <a:lnTo>
                    <a:pt x="3" y="46"/>
                  </a:lnTo>
                </a:path>
              </a:pathLst>
            </a:custGeom>
            <a:solidFill>
              <a:srgbClr val="C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2760" y="3479"/>
              <a:ext cx="743" cy="481"/>
            </a:xfrm>
            <a:custGeom>
              <a:avLst/>
              <a:gdLst/>
              <a:ahLst/>
              <a:cxnLst>
                <a:cxn ang="0">
                  <a:pos x="640" y="0"/>
                </a:cxn>
                <a:cxn ang="0">
                  <a:pos x="634" y="16"/>
                </a:cxn>
                <a:cxn ang="0">
                  <a:pos x="626" y="35"/>
                </a:cxn>
                <a:cxn ang="0">
                  <a:pos x="618" y="51"/>
                </a:cxn>
                <a:cxn ang="0">
                  <a:pos x="610" y="69"/>
                </a:cxn>
                <a:cxn ang="0">
                  <a:pos x="601" y="86"/>
                </a:cxn>
                <a:cxn ang="0">
                  <a:pos x="590" y="103"/>
                </a:cxn>
                <a:cxn ang="0">
                  <a:pos x="581" y="116"/>
                </a:cxn>
                <a:cxn ang="0">
                  <a:pos x="569" y="131"/>
                </a:cxn>
                <a:cxn ang="0">
                  <a:pos x="557" y="147"/>
                </a:cxn>
                <a:cxn ang="0">
                  <a:pos x="549" y="159"/>
                </a:cxn>
                <a:cxn ang="0">
                  <a:pos x="534" y="173"/>
                </a:cxn>
                <a:cxn ang="0">
                  <a:pos x="516" y="194"/>
                </a:cxn>
                <a:cxn ang="0">
                  <a:pos x="496" y="212"/>
                </a:cxn>
                <a:cxn ang="0">
                  <a:pos x="476" y="230"/>
                </a:cxn>
                <a:cxn ang="0">
                  <a:pos x="455" y="244"/>
                </a:cxn>
                <a:cxn ang="0">
                  <a:pos x="431" y="262"/>
                </a:cxn>
                <a:cxn ang="0">
                  <a:pos x="404" y="276"/>
                </a:cxn>
                <a:cxn ang="0">
                  <a:pos x="378" y="290"/>
                </a:cxn>
                <a:cxn ang="0">
                  <a:pos x="353" y="302"/>
                </a:cxn>
                <a:cxn ang="0">
                  <a:pos x="326" y="312"/>
                </a:cxn>
                <a:cxn ang="0">
                  <a:pos x="301" y="320"/>
                </a:cxn>
                <a:cxn ang="0">
                  <a:pos x="274" y="330"/>
                </a:cxn>
                <a:cxn ang="0">
                  <a:pos x="245" y="336"/>
                </a:cxn>
                <a:cxn ang="0">
                  <a:pos x="215" y="341"/>
                </a:cxn>
                <a:cxn ang="0">
                  <a:pos x="184" y="344"/>
                </a:cxn>
                <a:cxn ang="0">
                  <a:pos x="151" y="347"/>
                </a:cxn>
                <a:cxn ang="0">
                  <a:pos x="119" y="347"/>
                </a:cxn>
                <a:cxn ang="0">
                  <a:pos x="0" y="393"/>
                </a:cxn>
                <a:cxn ang="0">
                  <a:pos x="119" y="446"/>
                </a:cxn>
                <a:cxn ang="0">
                  <a:pos x="157" y="446"/>
                </a:cxn>
                <a:cxn ang="0">
                  <a:pos x="190" y="443"/>
                </a:cxn>
                <a:cxn ang="0">
                  <a:pos x="221" y="440"/>
                </a:cxn>
                <a:cxn ang="0">
                  <a:pos x="252" y="436"/>
                </a:cxn>
                <a:cxn ang="0">
                  <a:pos x="281" y="430"/>
                </a:cxn>
                <a:cxn ang="0">
                  <a:pos x="313" y="422"/>
                </a:cxn>
                <a:cxn ang="0">
                  <a:pos x="340" y="413"/>
                </a:cxn>
                <a:cxn ang="0">
                  <a:pos x="371" y="403"/>
                </a:cxn>
                <a:cxn ang="0">
                  <a:pos x="399" y="391"/>
                </a:cxn>
                <a:cxn ang="0">
                  <a:pos x="429" y="378"/>
                </a:cxn>
                <a:cxn ang="0">
                  <a:pos x="455" y="365"/>
                </a:cxn>
                <a:cxn ang="0">
                  <a:pos x="479" y="350"/>
                </a:cxn>
                <a:cxn ang="0">
                  <a:pos x="506" y="336"/>
                </a:cxn>
                <a:cxn ang="0">
                  <a:pos x="530" y="318"/>
                </a:cxn>
                <a:cxn ang="0">
                  <a:pos x="552" y="300"/>
                </a:cxn>
                <a:cxn ang="0">
                  <a:pos x="571" y="283"/>
                </a:cxn>
                <a:cxn ang="0">
                  <a:pos x="593" y="262"/>
                </a:cxn>
                <a:cxn ang="0">
                  <a:pos x="612" y="243"/>
                </a:cxn>
                <a:cxn ang="0">
                  <a:pos x="631" y="222"/>
                </a:cxn>
                <a:cxn ang="0">
                  <a:pos x="648" y="200"/>
                </a:cxn>
                <a:cxn ang="0">
                  <a:pos x="665" y="180"/>
                </a:cxn>
                <a:cxn ang="0">
                  <a:pos x="676" y="162"/>
                </a:cxn>
                <a:cxn ang="0">
                  <a:pos x="685" y="152"/>
                </a:cxn>
                <a:cxn ang="0">
                  <a:pos x="692" y="138"/>
                </a:cxn>
                <a:cxn ang="0">
                  <a:pos x="699" y="123"/>
                </a:cxn>
                <a:cxn ang="0">
                  <a:pos x="707" y="113"/>
                </a:cxn>
                <a:cxn ang="0">
                  <a:pos x="714" y="99"/>
                </a:cxn>
                <a:cxn ang="0">
                  <a:pos x="723" y="84"/>
                </a:cxn>
                <a:cxn ang="0">
                  <a:pos x="728" y="70"/>
                </a:cxn>
                <a:cxn ang="0">
                  <a:pos x="734" y="56"/>
                </a:cxn>
                <a:cxn ang="0">
                  <a:pos x="738" y="43"/>
                </a:cxn>
              </a:cxnLst>
              <a:rect l="0" t="0" r="r" b="b"/>
              <a:pathLst>
                <a:path w="743" h="481">
                  <a:moveTo>
                    <a:pt x="742" y="36"/>
                  </a:moveTo>
                  <a:lnTo>
                    <a:pt x="640" y="0"/>
                  </a:lnTo>
                  <a:lnTo>
                    <a:pt x="637" y="7"/>
                  </a:lnTo>
                  <a:lnTo>
                    <a:pt x="634" y="16"/>
                  </a:lnTo>
                  <a:lnTo>
                    <a:pt x="631" y="26"/>
                  </a:lnTo>
                  <a:lnTo>
                    <a:pt x="626" y="35"/>
                  </a:lnTo>
                  <a:lnTo>
                    <a:pt x="623" y="44"/>
                  </a:lnTo>
                  <a:lnTo>
                    <a:pt x="618" y="51"/>
                  </a:lnTo>
                  <a:lnTo>
                    <a:pt x="613" y="62"/>
                  </a:lnTo>
                  <a:lnTo>
                    <a:pt x="610" y="69"/>
                  </a:lnTo>
                  <a:lnTo>
                    <a:pt x="605" y="78"/>
                  </a:lnTo>
                  <a:lnTo>
                    <a:pt x="601" y="86"/>
                  </a:lnTo>
                  <a:lnTo>
                    <a:pt x="595" y="96"/>
                  </a:lnTo>
                  <a:lnTo>
                    <a:pt x="590" y="103"/>
                  </a:lnTo>
                  <a:lnTo>
                    <a:pt x="586" y="110"/>
                  </a:lnTo>
                  <a:lnTo>
                    <a:pt x="581" y="116"/>
                  </a:lnTo>
                  <a:lnTo>
                    <a:pt x="576" y="123"/>
                  </a:lnTo>
                  <a:lnTo>
                    <a:pt x="569" y="131"/>
                  </a:lnTo>
                  <a:lnTo>
                    <a:pt x="564" y="138"/>
                  </a:lnTo>
                  <a:lnTo>
                    <a:pt x="557" y="147"/>
                  </a:lnTo>
                  <a:lnTo>
                    <a:pt x="554" y="152"/>
                  </a:lnTo>
                  <a:lnTo>
                    <a:pt x="549" y="159"/>
                  </a:lnTo>
                  <a:lnTo>
                    <a:pt x="542" y="166"/>
                  </a:lnTo>
                  <a:lnTo>
                    <a:pt x="534" y="173"/>
                  </a:lnTo>
                  <a:lnTo>
                    <a:pt x="526" y="186"/>
                  </a:lnTo>
                  <a:lnTo>
                    <a:pt x="516" y="194"/>
                  </a:lnTo>
                  <a:lnTo>
                    <a:pt x="507" y="203"/>
                  </a:lnTo>
                  <a:lnTo>
                    <a:pt x="496" y="212"/>
                  </a:lnTo>
                  <a:lnTo>
                    <a:pt x="485" y="222"/>
                  </a:lnTo>
                  <a:lnTo>
                    <a:pt x="476" y="230"/>
                  </a:lnTo>
                  <a:lnTo>
                    <a:pt x="467" y="236"/>
                  </a:lnTo>
                  <a:lnTo>
                    <a:pt x="455" y="244"/>
                  </a:lnTo>
                  <a:lnTo>
                    <a:pt x="443" y="253"/>
                  </a:lnTo>
                  <a:lnTo>
                    <a:pt x="431" y="262"/>
                  </a:lnTo>
                  <a:lnTo>
                    <a:pt x="418" y="268"/>
                  </a:lnTo>
                  <a:lnTo>
                    <a:pt x="404" y="276"/>
                  </a:lnTo>
                  <a:lnTo>
                    <a:pt x="390" y="284"/>
                  </a:lnTo>
                  <a:lnTo>
                    <a:pt x="378" y="290"/>
                  </a:lnTo>
                  <a:lnTo>
                    <a:pt x="363" y="297"/>
                  </a:lnTo>
                  <a:lnTo>
                    <a:pt x="353" y="302"/>
                  </a:lnTo>
                  <a:lnTo>
                    <a:pt x="340" y="306"/>
                  </a:lnTo>
                  <a:lnTo>
                    <a:pt x="326" y="312"/>
                  </a:lnTo>
                  <a:lnTo>
                    <a:pt x="313" y="316"/>
                  </a:lnTo>
                  <a:lnTo>
                    <a:pt x="301" y="320"/>
                  </a:lnTo>
                  <a:lnTo>
                    <a:pt x="287" y="325"/>
                  </a:lnTo>
                  <a:lnTo>
                    <a:pt x="274" y="330"/>
                  </a:lnTo>
                  <a:lnTo>
                    <a:pt x="259" y="333"/>
                  </a:lnTo>
                  <a:lnTo>
                    <a:pt x="245" y="336"/>
                  </a:lnTo>
                  <a:lnTo>
                    <a:pt x="229" y="338"/>
                  </a:lnTo>
                  <a:lnTo>
                    <a:pt x="215" y="341"/>
                  </a:lnTo>
                  <a:lnTo>
                    <a:pt x="198" y="344"/>
                  </a:lnTo>
                  <a:lnTo>
                    <a:pt x="184" y="344"/>
                  </a:lnTo>
                  <a:lnTo>
                    <a:pt x="168" y="347"/>
                  </a:lnTo>
                  <a:lnTo>
                    <a:pt x="151" y="347"/>
                  </a:lnTo>
                  <a:lnTo>
                    <a:pt x="137" y="347"/>
                  </a:lnTo>
                  <a:lnTo>
                    <a:pt x="119" y="347"/>
                  </a:lnTo>
                  <a:lnTo>
                    <a:pt x="119" y="312"/>
                  </a:lnTo>
                  <a:lnTo>
                    <a:pt x="0" y="393"/>
                  </a:lnTo>
                  <a:lnTo>
                    <a:pt x="119" y="480"/>
                  </a:lnTo>
                  <a:lnTo>
                    <a:pt x="119" y="446"/>
                  </a:lnTo>
                  <a:lnTo>
                    <a:pt x="138" y="446"/>
                  </a:lnTo>
                  <a:lnTo>
                    <a:pt x="157" y="446"/>
                  </a:lnTo>
                  <a:lnTo>
                    <a:pt x="175" y="444"/>
                  </a:lnTo>
                  <a:lnTo>
                    <a:pt x="190" y="443"/>
                  </a:lnTo>
                  <a:lnTo>
                    <a:pt x="206" y="443"/>
                  </a:lnTo>
                  <a:lnTo>
                    <a:pt x="221" y="440"/>
                  </a:lnTo>
                  <a:lnTo>
                    <a:pt x="237" y="439"/>
                  </a:lnTo>
                  <a:lnTo>
                    <a:pt x="252" y="436"/>
                  </a:lnTo>
                  <a:lnTo>
                    <a:pt x="265" y="433"/>
                  </a:lnTo>
                  <a:lnTo>
                    <a:pt x="281" y="430"/>
                  </a:lnTo>
                  <a:lnTo>
                    <a:pt x="300" y="425"/>
                  </a:lnTo>
                  <a:lnTo>
                    <a:pt x="313" y="422"/>
                  </a:lnTo>
                  <a:lnTo>
                    <a:pt x="327" y="418"/>
                  </a:lnTo>
                  <a:lnTo>
                    <a:pt x="340" y="413"/>
                  </a:lnTo>
                  <a:lnTo>
                    <a:pt x="357" y="407"/>
                  </a:lnTo>
                  <a:lnTo>
                    <a:pt x="371" y="403"/>
                  </a:lnTo>
                  <a:lnTo>
                    <a:pt x="385" y="397"/>
                  </a:lnTo>
                  <a:lnTo>
                    <a:pt x="399" y="391"/>
                  </a:lnTo>
                  <a:lnTo>
                    <a:pt x="415" y="386"/>
                  </a:lnTo>
                  <a:lnTo>
                    <a:pt x="429" y="378"/>
                  </a:lnTo>
                  <a:lnTo>
                    <a:pt x="441" y="372"/>
                  </a:lnTo>
                  <a:lnTo>
                    <a:pt x="455" y="365"/>
                  </a:lnTo>
                  <a:lnTo>
                    <a:pt x="467" y="359"/>
                  </a:lnTo>
                  <a:lnTo>
                    <a:pt x="479" y="350"/>
                  </a:lnTo>
                  <a:lnTo>
                    <a:pt x="492" y="343"/>
                  </a:lnTo>
                  <a:lnTo>
                    <a:pt x="506" y="336"/>
                  </a:lnTo>
                  <a:lnTo>
                    <a:pt x="518" y="326"/>
                  </a:lnTo>
                  <a:lnTo>
                    <a:pt x="530" y="318"/>
                  </a:lnTo>
                  <a:lnTo>
                    <a:pt x="542" y="307"/>
                  </a:lnTo>
                  <a:lnTo>
                    <a:pt x="552" y="300"/>
                  </a:lnTo>
                  <a:lnTo>
                    <a:pt x="564" y="291"/>
                  </a:lnTo>
                  <a:lnTo>
                    <a:pt x="571" y="283"/>
                  </a:lnTo>
                  <a:lnTo>
                    <a:pt x="584" y="273"/>
                  </a:lnTo>
                  <a:lnTo>
                    <a:pt x="593" y="262"/>
                  </a:lnTo>
                  <a:lnTo>
                    <a:pt x="603" y="253"/>
                  </a:lnTo>
                  <a:lnTo>
                    <a:pt x="612" y="243"/>
                  </a:lnTo>
                  <a:lnTo>
                    <a:pt x="622" y="233"/>
                  </a:lnTo>
                  <a:lnTo>
                    <a:pt x="631" y="222"/>
                  </a:lnTo>
                  <a:lnTo>
                    <a:pt x="640" y="210"/>
                  </a:lnTo>
                  <a:lnTo>
                    <a:pt x="648" y="200"/>
                  </a:lnTo>
                  <a:lnTo>
                    <a:pt x="658" y="188"/>
                  </a:lnTo>
                  <a:lnTo>
                    <a:pt x="665" y="180"/>
                  </a:lnTo>
                  <a:lnTo>
                    <a:pt x="673" y="169"/>
                  </a:lnTo>
                  <a:lnTo>
                    <a:pt x="676" y="162"/>
                  </a:lnTo>
                  <a:lnTo>
                    <a:pt x="682" y="156"/>
                  </a:lnTo>
                  <a:lnTo>
                    <a:pt x="685" y="152"/>
                  </a:lnTo>
                  <a:lnTo>
                    <a:pt x="689" y="144"/>
                  </a:lnTo>
                  <a:lnTo>
                    <a:pt x="692" y="138"/>
                  </a:lnTo>
                  <a:lnTo>
                    <a:pt x="695" y="133"/>
                  </a:lnTo>
                  <a:lnTo>
                    <a:pt x="699" y="123"/>
                  </a:lnTo>
                  <a:lnTo>
                    <a:pt x="704" y="119"/>
                  </a:lnTo>
                  <a:lnTo>
                    <a:pt x="707" y="113"/>
                  </a:lnTo>
                  <a:lnTo>
                    <a:pt x="711" y="106"/>
                  </a:lnTo>
                  <a:lnTo>
                    <a:pt x="714" y="99"/>
                  </a:lnTo>
                  <a:lnTo>
                    <a:pt x="716" y="91"/>
                  </a:lnTo>
                  <a:lnTo>
                    <a:pt x="723" y="84"/>
                  </a:lnTo>
                  <a:lnTo>
                    <a:pt x="724" y="76"/>
                  </a:lnTo>
                  <a:lnTo>
                    <a:pt x="728" y="70"/>
                  </a:lnTo>
                  <a:lnTo>
                    <a:pt x="731" y="63"/>
                  </a:lnTo>
                  <a:lnTo>
                    <a:pt x="734" y="56"/>
                  </a:lnTo>
                  <a:lnTo>
                    <a:pt x="735" y="49"/>
                  </a:lnTo>
                  <a:lnTo>
                    <a:pt x="738" y="43"/>
                  </a:lnTo>
                  <a:lnTo>
                    <a:pt x="742" y="36"/>
                  </a:lnTo>
                </a:path>
              </a:pathLst>
            </a:custGeom>
            <a:solidFill>
              <a:srgbClr val="99CC99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2196" y="3199"/>
              <a:ext cx="519" cy="703"/>
            </a:xfrm>
            <a:custGeom>
              <a:avLst/>
              <a:gdLst/>
              <a:ahLst/>
              <a:cxnLst>
                <a:cxn ang="0">
                  <a:pos x="478" y="702"/>
                </a:cxn>
                <a:cxn ang="0">
                  <a:pos x="509" y="604"/>
                </a:cxn>
                <a:cxn ang="0">
                  <a:pos x="491" y="598"/>
                </a:cxn>
                <a:cxn ang="0">
                  <a:pos x="471" y="591"/>
                </a:cxn>
                <a:cxn ang="0">
                  <a:pos x="452" y="584"/>
                </a:cxn>
                <a:cxn ang="0">
                  <a:pos x="434" y="576"/>
                </a:cxn>
                <a:cxn ang="0">
                  <a:pos x="415" y="566"/>
                </a:cxn>
                <a:cxn ang="0">
                  <a:pos x="398" y="557"/>
                </a:cxn>
                <a:cxn ang="0">
                  <a:pos x="384" y="548"/>
                </a:cxn>
                <a:cxn ang="0">
                  <a:pos x="368" y="538"/>
                </a:cxn>
                <a:cxn ang="0">
                  <a:pos x="352" y="526"/>
                </a:cxn>
                <a:cxn ang="0">
                  <a:pos x="340" y="519"/>
                </a:cxn>
                <a:cxn ang="0">
                  <a:pos x="323" y="504"/>
                </a:cxn>
                <a:cxn ang="0">
                  <a:pos x="302" y="486"/>
                </a:cxn>
                <a:cxn ang="0">
                  <a:pos x="282" y="469"/>
                </a:cxn>
                <a:cxn ang="0">
                  <a:pos x="265" y="449"/>
                </a:cxn>
                <a:cxn ang="0">
                  <a:pos x="248" y="431"/>
                </a:cxn>
                <a:cxn ang="0">
                  <a:pos x="231" y="405"/>
                </a:cxn>
                <a:cxn ang="0">
                  <a:pos x="215" y="382"/>
                </a:cxn>
                <a:cxn ang="0">
                  <a:pos x="199" y="357"/>
                </a:cxn>
                <a:cxn ang="0">
                  <a:pos x="187" y="332"/>
                </a:cxn>
                <a:cxn ang="0">
                  <a:pos x="176" y="309"/>
                </a:cxn>
                <a:cxn ang="0">
                  <a:pos x="166" y="285"/>
                </a:cxn>
                <a:cxn ang="0">
                  <a:pos x="159" y="259"/>
                </a:cxn>
                <a:cxn ang="0">
                  <a:pos x="151" y="232"/>
                </a:cxn>
                <a:cxn ang="0">
                  <a:pos x="144" y="202"/>
                </a:cxn>
                <a:cxn ang="0">
                  <a:pos x="141" y="175"/>
                </a:cxn>
                <a:cxn ang="0">
                  <a:pos x="140" y="144"/>
                </a:cxn>
                <a:cxn ang="0">
                  <a:pos x="140" y="114"/>
                </a:cxn>
                <a:cxn ang="0">
                  <a:pos x="90" y="0"/>
                </a:cxn>
                <a:cxn ang="0">
                  <a:pos x="34" y="114"/>
                </a:cxn>
                <a:cxn ang="0">
                  <a:pos x="34" y="148"/>
                </a:cxn>
                <a:cxn ang="0">
                  <a:pos x="37" y="180"/>
                </a:cxn>
                <a:cxn ang="0">
                  <a:pos x="40" y="210"/>
                </a:cxn>
                <a:cxn ang="0">
                  <a:pos x="45" y="238"/>
                </a:cxn>
                <a:cxn ang="0">
                  <a:pos x="51" y="266"/>
                </a:cxn>
                <a:cxn ang="0">
                  <a:pos x="61" y="296"/>
                </a:cxn>
                <a:cxn ang="0">
                  <a:pos x="68" y="322"/>
                </a:cxn>
                <a:cxn ang="0">
                  <a:pos x="81" y="351"/>
                </a:cxn>
                <a:cxn ang="0">
                  <a:pos x="92" y="378"/>
                </a:cxn>
                <a:cxn ang="0">
                  <a:pos x="105" y="404"/>
                </a:cxn>
                <a:cxn ang="0">
                  <a:pos x="122" y="431"/>
                </a:cxn>
                <a:cxn ang="0">
                  <a:pos x="136" y="452"/>
                </a:cxn>
                <a:cxn ang="0">
                  <a:pos x="153" y="476"/>
                </a:cxn>
                <a:cxn ang="0">
                  <a:pos x="171" y="500"/>
                </a:cxn>
                <a:cxn ang="0">
                  <a:pos x="190" y="522"/>
                </a:cxn>
                <a:cxn ang="0">
                  <a:pos x="207" y="539"/>
                </a:cxn>
                <a:cxn ang="0">
                  <a:pos x="229" y="560"/>
                </a:cxn>
                <a:cxn ang="0">
                  <a:pos x="250" y="578"/>
                </a:cxn>
                <a:cxn ang="0">
                  <a:pos x="272" y="595"/>
                </a:cxn>
                <a:cxn ang="0">
                  <a:pos x="294" y="612"/>
                </a:cxn>
                <a:cxn ang="0">
                  <a:pos x="318" y="628"/>
                </a:cxn>
                <a:cxn ang="0">
                  <a:pos x="335" y="638"/>
                </a:cxn>
                <a:cxn ang="0">
                  <a:pos x="347" y="647"/>
                </a:cxn>
                <a:cxn ang="0">
                  <a:pos x="360" y="652"/>
                </a:cxn>
                <a:cxn ang="0">
                  <a:pos x="376" y="660"/>
                </a:cxn>
                <a:cxn ang="0">
                  <a:pos x="388" y="668"/>
                </a:cxn>
                <a:cxn ang="0">
                  <a:pos x="403" y="673"/>
                </a:cxn>
                <a:cxn ang="0">
                  <a:pos x="420" y="682"/>
                </a:cxn>
                <a:cxn ang="0">
                  <a:pos x="434" y="686"/>
                </a:cxn>
                <a:cxn ang="0">
                  <a:pos x="449" y="692"/>
                </a:cxn>
                <a:cxn ang="0">
                  <a:pos x="461" y="697"/>
                </a:cxn>
              </a:cxnLst>
              <a:rect l="0" t="0" r="r" b="b"/>
              <a:pathLst>
                <a:path w="519" h="703">
                  <a:moveTo>
                    <a:pt x="469" y="700"/>
                  </a:moveTo>
                  <a:lnTo>
                    <a:pt x="478" y="702"/>
                  </a:lnTo>
                  <a:lnTo>
                    <a:pt x="518" y="607"/>
                  </a:lnTo>
                  <a:lnTo>
                    <a:pt x="509" y="604"/>
                  </a:lnTo>
                  <a:lnTo>
                    <a:pt x="499" y="601"/>
                  </a:lnTo>
                  <a:lnTo>
                    <a:pt x="491" y="598"/>
                  </a:lnTo>
                  <a:lnTo>
                    <a:pt x="478" y="595"/>
                  </a:lnTo>
                  <a:lnTo>
                    <a:pt x="471" y="591"/>
                  </a:lnTo>
                  <a:lnTo>
                    <a:pt x="460" y="586"/>
                  </a:lnTo>
                  <a:lnTo>
                    <a:pt x="452" y="584"/>
                  </a:lnTo>
                  <a:lnTo>
                    <a:pt x="441" y="579"/>
                  </a:lnTo>
                  <a:lnTo>
                    <a:pt x="434" y="576"/>
                  </a:lnTo>
                  <a:lnTo>
                    <a:pt x="424" y="570"/>
                  </a:lnTo>
                  <a:lnTo>
                    <a:pt x="415" y="566"/>
                  </a:lnTo>
                  <a:lnTo>
                    <a:pt x="407" y="562"/>
                  </a:lnTo>
                  <a:lnTo>
                    <a:pt x="398" y="557"/>
                  </a:lnTo>
                  <a:lnTo>
                    <a:pt x="391" y="551"/>
                  </a:lnTo>
                  <a:lnTo>
                    <a:pt x="384" y="548"/>
                  </a:lnTo>
                  <a:lnTo>
                    <a:pt x="376" y="542"/>
                  </a:lnTo>
                  <a:lnTo>
                    <a:pt x="368" y="538"/>
                  </a:lnTo>
                  <a:lnTo>
                    <a:pt x="360" y="532"/>
                  </a:lnTo>
                  <a:lnTo>
                    <a:pt x="352" y="526"/>
                  </a:lnTo>
                  <a:lnTo>
                    <a:pt x="346" y="523"/>
                  </a:lnTo>
                  <a:lnTo>
                    <a:pt x="340" y="519"/>
                  </a:lnTo>
                  <a:lnTo>
                    <a:pt x="330" y="512"/>
                  </a:lnTo>
                  <a:lnTo>
                    <a:pt x="323" y="504"/>
                  </a:lnTo>
                  <a:lnTo>
                    <a:pt x="311" y="495"/>
                  </a:lnTo>
                  <a:lnTo>
                    <a:pt x="302" y="486"/>
                  </a:lnTo>
                  <a:lnTo>
                    <a:pt x="291" y="478"/>
                  </a:lnTo>
                  <a:lnTo>
                    <a:pt x="282" y="469"/>
                  </a:lnTo>
                  <a:lnTo>
                    <a:pt x="272" y="457"/>
                  </a:lnTo>
                  <a:lnTo>
                    <a:pt x="265" y="449"/>
                  </a:lnTo>
                  <a:lnTo>
                    <a:pt x="257" y="439"/>
                  </a:lnTo>
                  <a:lnTo>
                    <a:pt x="248" y="431"/>
                  </a:lnTo>
                  <a:lnTo>
                    <a:pt x="240" y="419"/>
                  </a:lnTo>
                  <a:lnTo>
                    <a:pt x="231" y="405"/>
                  </a:lnTo>
                  <a:lnTo>
                    <a:pt x="223" y="395"/>
                  </a:lnTo>
                  <a:lnTo>
                    <a:pt x="215" y="382"/>
                  </a:lnTo>
                  <a:lnTo>
                    <a:pt x="206" y="369"/>
                  </a:lnTo>
                  <a:lnTo>
                    <a:pt x="199" y="357"/>
                  </a:lnTo>
                  <a:lnTo>
                    <a:pt x="193" y="344"/>
                  </a:lnTo>
                  <a:lnTo>
                    <a:pt x="187" y="332"/>
                  </a:lnTo>
                  <a:lnTo>
                    <a:pt x="182" y="322"/>
                  </a:lnTo>
                  <a:lnTo>
                    <a:pt x="176" y="309"/>
                  </a:lnTo>
                  <a:lnTo>
                    <a:pt x="171" y="297"/>
                  </a:lnTo>
                  <a:lnTo>
                    <a:pt x="166" y="285"/>
                  </a:lnTo>
                  <a:lnTo>
                    <a:pt x="162" y="270"/>
                  </a:lnTo>
                  <a:lnTo>
                    <a:pt x="159" y="259"/>
                  </a:lnTo>
                  <a:lnTo>
                    <a:pt x="156" y="246"/>
                  </a:lnTo>
                  <a:lnTo>
                    <a:pt x="151" y="232"/>
                  </a:lnTo>
                  <a:lnTo>
                    <a:pt x="148" y="217"/>
                  </a:lnTo>
                  <a:lnTo>
                    <a:pt x="144" y="202"/>
                  </a:lnTo>
                  <a:lnTo>
                    <a:pt x="143" y="188"/>
                  </a:lnTo>
                  <a:lnTo>
                    <a:pt x="141" y="175"/>
                  </a:lnTo>
                  <a:lnTo>
                    <a:pt x="140" y="160"/>
                  </a:lnTo>
                  <a:lnTo>
                    <a:pt x="140" y="144"/>
                  </a:lnTo>
                  <a:lnTo>
                    <a:pt x="140" y="130"/>
                  </a:lnTo>
                  <a:lnTo>
                    <a:pt x="140" y="114"/>
                  </a:lnTo>
                  <a:lnTo>
                    <a:pt x="176" y="114"/>
                  </a:lnTo>
                  <a:lnTo>
                    <a:pt x="90" y="0"/>
                  </a:lnTo>
                  <a:lnTo>
                    <a:pt x="0" y="114"/>
                  </a:lnTo>
                  <a:lnTo>
                    <a:pt x="34" y="114"/>
                  </a:lnTo>
                  <a:lnTo>
                    <a:pt x="34" y="132"/>
                  </a:lnTo>
                  <a:lnTo>
                    <a:pt x="34" y="148"/>
                  </a:lnTo>
                  <a:lnTo>
                    <a:pt x="35" y="166"/>
                  </a:lnTo>
                  <a:lnTo>
                    <a:pt x="37" y="180"/>
                  </a:lnTo>
                  <a:lnTo>
                    <a:pt x="39" y="196"/>
                  </a:lnTo>
                  <a:lnTo>
                    <a:pt x="40" y="210"/>
                  </a:lnTo>
                  <a:lnTo>
                    <a:pt x="43" y="225"/>
                  </a:lnTo>
                  <a:lnTo>
                    <a:pt x="45" y="238"/>
                  </a:lnTo>
                  <a:lnTo>
                    <a:pt x="48" y="251"/>
                  </a:lnTo>
                  <a:lnTo>
                    <a:pt x="51" y="266"/>
                  </a:lnTo>
                  <a:lnTo>
                    <a:pt x="56" y="283"/>
                  </a:lnTo>
                  <a:lnTo>
                    <a:pt x="61" y="296"/>
                  </a:lnTo>
                  <a:lnTo>
                    <a:pt x="64" y="309"/>
                  </a:lnTo>
                  <a:lnTo>
                    <a:pt x="68" y="322"/>
                  </a:lnTo>
                  <a:lnTo>
                    <a:pt x="74" y="338"/>
                  </a:lnTo>
                  <a:lnTo>
                    <a:pt x="81" y="351"/>
                  </a:lnTo>
                  <a:lnTo>
                    <a:pt x="85" y="365"/>
                  </a:lnTo>
                  <a:lnTo>
                    <a:pt x="92" y="378"/>
                  </a:lnTo>
                  <a:lnTo>
                    <a:pt x="100" y="392"/>
                  </a:lnTo>
                  <a:lnTo>
                    <a:pt x="105" y="404"/>
                  </a:lnTo>
                  <a:lnTo>
                    <a:pt x="114" y="417"/>
                  </a:lnTo>
                  <a:lnTo>
                    <a:pt x="122" y="431"/>
                  </a:lnTo>
                  <a:lnTo>
                    <a:pt x="127" y="441"/>
                  </a:lnTo>
                  <a:lnTo>
                    <a:pt x="136" y="452"/>
                  </a:lnTo>
                  <a:lnTo>
                    <a:pt x="143" y="465"/>
                  </a:lnTo>
                  <a:lnTo>
                    <a:pt x="153" y="476"/>
                  </a:lnTo>
                  <a:lnTo>
                    <a:pt x="162" y="489"/>
                  </a:lnTo>
                  <a:lnTo>
                    <a:pt x="171" y="500"/>
                  </a:lnTo>
                  <a:lnTo>
                    <a:pt x="180" y="510"/>
                  </a:lnTo>
                  <a:lnTo>
                    <a:pt x="190" y="522"/>
                  </a:lnTo>
                  <a:lnTo>
                    <a:pt x="199" y="531"/>
                  </a:lnTo>
                  <a:lnTo>
                    <a:pt x="207" y="539"/>
                  </a:lnTo>
                  <a:lnTo>
                    <a:pt x="218" y="550"/>
                  </a:lnTo>
                  <a:lnTo>
                    <a:pt x="229" y="560"/>
                  </a:lnTo>
                  <a:lnTo>
                    <a:pt x="238" y="568"/>
                  </a:lnTo>
                  <a:lnTo>
                    <a:pt x="250" y="578"/>
                  </a:lnTo>
                  <a:lnTo>
                    <a:pt x="260" y="586"/>
                  </a:lnTo>
                  <a:lnTo>
                    <a:pt x="272" y="595"/>
                  </a:lnTo>
                  <a:lnTo>
                    <a:pt x="284" y="604"/>
                  </a:lnTo>
                  <a:lnTo>
                    <a:pt x="294" y="612"/>
                  </a:lnTo>
                  <a:lnTo>
                    <a:pt x="307" y="620"/>
                  </a:lnTo>
                  <a:lnTo>
                    <a:pt x="318" y="628"/>
                  </a:lnTo>
                  <a:lnTo>
                    <a:pt x="328" y="635"/>
                  </a:lnTo>
                  <a:lnTo>
                    <a:pt x="335" y="638"/>
                  </a:lnTo>
                  <a:lnTo>
                    <a:pt x="342" y="644"/>
                  </a:lnTo>
                  <a:lnTo>
                    <a:pt x="347" y="647"/>
                  </a:lnTo>
                  <a:lnTo>
                    <a:pt x="354" y="650"/>
                  </a:lnTo>
                  <a:lnTo>
                    <a:pt x="360" y="652"/>
                  </a:lnTo>
                  <a:lnTo>
                    <a:pt x="368" y="655"/>
                  </a:lnTo>
                  <a:lnTo>
                    <a:pt x="376" y="660"/>
                  </a:lnTo>
                  <a:lnTo>
                    <a:pt x="382" y="665"/>
                  </a:lnTo>
                  <a:lnTo>
                    <a:pt x="388" y="668"/>
                  </a:lnTo>
                  <a:lnTo>
                    <a:pt x="396" y="670"/>
                  </a:lnTo>
                  <a:lnTo>
                    <a:pt x="403" y="673"/>
                  </a:lnTo>
                  <a:lnTo>
                    <a:pt x="412" y="676"/>
                  </a:lnTo>
                  <a:lnTo>
                    <a:pt x="420" y="682"/>
                  </a:lnTo>
                  <a:lnTo>
                    <a:pt x="427" y="684"/>
                  </a:lnTo>
                  <a:lnTo>
                    <a:pt x="434" y="686"/>
                  </a:lnTo>
                  <a:lnTo>
                    <a:pt x="440" y="689"/>
                  </a:lnTo>
                  <a:lnTo>
                    <a:pt x="449" y="692"/>
                  </a:lnTo>
                  <a:lnTo>
                    <a:pt x="456" y="694"/>
                  </a:lnTo>
                  <a:lnTo>
                    <a:pt x="461" y="697"/>
                  </a:lnTo>
                </a:path>
              </a:pathLst>
            </a:custGeom>
            <a:solidFill>
              <a:srgbClr val="0099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3048" y="2743"/>
              <a:ext cx="521" cy="70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10" y="96"/>
                </a:cxn>
                <a:cxn ang="0">
                  <a:pos x="27" y="102"/>
                </a:cxn>
                <a:cxn ang="0">
                  <a:pos x="48" y="110"/>
                </a:cxn>
                <a:cxn ang="0">
                  <a:pos x="65" y="115"/>
                </a:cxn>
                <a:cxn ang="0">
                  <a:pos x="83" y="125"/>
                </a:cxn>
                <a:cxn ang="0">
                  <a:pos x="102" y="133"/>
                </a:cxn>
                <a:cxn ang="0">
                  <a:pos x="119" y="144"/>
                </a:cxn>
                <a:cxn ang="0">
                  <a:pos x="133" y="152"/>
                </a:cxn>
                <a:cxn ang="0">
                  <a:pos x="149" y="163"/>
                </a:cxn>
                <a:cxn ang="0">
                  <a:pos x="167" y="173"/>
                </a:cxn>
                <a:cxn ang="0">
                  <a:pos x="179" y="181"/>
                </a:cxn>
                <a:cxn ang="0">
                  <a:pos x="194" y="197"/>
                </a:cxn>
                <a:cxn ang="0">
                  <a:pos x="215" y="214"/>
                </a:cxn>
                <a:cxn ang="0">
                  <a:pos x="237" y="231"/>
                </a:cxn>
                <a:cxn ang="0">
                  <a:pos x="252" y="250"/>
                </a:cxn>
                <a:cxn ang="0">
                  <a:pos x="269" y="270"/>
                </a:cxn>
                <a:cxn ang="0">
                  <a:pos x="286" y="293"/>
                </a:cxn>
                <a:cxn ang="0">
                  <a:pos x="304" y="316"/>
                </a:cxn>
                <a:cxn ang="0">
                  <a:pos x="319" y="343"/>
                </a:cxn>
                <a:cxn ang="0">
                  <a:pos x="330" y="366"/>
                </a:cxn>
                <a:cxn ang="0">
                  <a:pos x="341" y="390"/>
                </a:cxn>
                <a:cxn ang="0">
                  <a:pos x="351" y="415"/>
                </a:cxn>
                <a:cxn ang="0">
                  <a:pos x="360" y="440"/>
                </a:cxn>
                <a:cxn ang="0">
                  <a:pos x="366" y="468"/>
                </a:cxn>
                <a:cxn ang="0">
                  <a:pos x="373" y="497"/>
                </a:cxn>
                <a:cxn ang="0">
                  <a:pos x="377" y="525"/>
                </a:cxn>
                <a:cxn ang="0">
                  <a:pos x="378" y="556"/>
                </a:cxn>
                <a:cxn ang="0">
                  <a:pos x="378" y="585"/>
                </a:cxn>
                <a:cxn ang="0">
                  <a:pos x="427" y="699"/>
                </a:cxn>
                <a:cxn ang="0">
                  <a:pos x="484" y="585"/>
                </a:cxn>
                <a:cxn ang="0">
                  <a:pos x="484" y="550"/>
                </a:cxn>
                <a:cxn ang="0">
                  <a:pos x="480" y="517"/>
                </a:cxn>
                <a:cxn ang="0">
                  <a:pos x="477" y="490"/>
                </a:cxn>
                <a:cxn ang="0">
                  <a:pos x="472" y="461"/>
                </a:cxn>
                <a:cxn ang="0">
                  <a:pos x="466" y="434"/>
                </a:cxn>
                <a:cxn ang="0">
                  <a:pos x="458" y="403"/>
                </a:cxn>
                <a:cxn ang="0">
                  <a:pos x="450" y="379"/>
                </a:cxn>
                <a:cxn ang="0">
                  <a:pos x="438" y="349"/>
                </a:cxn>
                <a:cxn ang="0">
                  <a:pos x="426" y="323"/>
                </a:cxn>
                <a:cxn ang="0">
                  <a:pos x="411" y="295"/>
                </a:cxn>
                <a:cxn ang="0">
                  <a:pos x="397" y="270"/>
                </a:cxn>
                <a:cxn ang="0">
                  <a:pos x="382" y="247"/>
                </a:cxn>
                <a:cxn ang="0">
                  <a:pos x="365" y="223"/>
                </a:cxn>
                <a:cxn ang="0">
                  <a:pos x="346" y="201"/>
                </a:cxn>
                <a:cxn ang="0">
                  <a:pos x="327" y="179"/>
                </a:cxn>
                <a:cxn ang="0">
                  <a:pos x="310" y="161"/>
                </a:cxn>
                <a:cxn ang="0">
                  <a:pos x="288" y="141"/>
                </a:cxn>
                <a:cxn ang="0">
                  <a:pos x="268" y="123"/>
                </a:cxn>
                <a:cxn ang="0">
                  <a:pos x="246" y="105"/>
                </a:cxn>
                <a:cxn ang="0">
                  <a:pos x="223" y="89"/>
                </a:cxn>
                <a:cxn ang="0">
                  <a:pos x="201" y="73"/>
                </a:cxn>
                <a:cxn ang="0">
                  <a:pos x="182" y="62"/>
                </a:cxn>
                <a:cxn ang="0">
                  <a:pos x="169" y="54"/>
                </a:cxn>
                <a:cxn ang="0">
                  <a:pos x="158" y="48"/>
                </a:cxn>
                <a:cxn ang="0">
                  <a:pos x="143" y="41"/>
                </a:cxn>
                <a:cxn ang="0">
                  <a:pos x="129" y="33"/>
                </a:cxn>
                <a:cxn ang="0">
                  <a:pos x="114" y="26"/>
                </a:cxn>
                <a:cxn ang="0">
                  <a:pos x="97" y="19"/>
                </a:cxn>
                <a:cxn ang="0">
                  <a:pos x="85" y="14"/>
                </a:cxn>
                <a:cxn ang="0">
                  <a:pos x="70" y="9"/>
                </a:cxn>
                <a:cxn ang="0">
                  <a:pos x="55" y="4"/>
                </a:cxn>
              </a:cxnLst>
              <a:rect l="0" t="0" r="r" b="b"/>
              <a:pathLst>
                <a:path w="521" h="700">
                  <a:moveTo>
                    <a:pt x="49" y="1"/>
                  </a:moveTo>
                  <a:lnTo>
                    <a:pt x="38" y="0"/>
                  </a:lnTo>
                  <a:lnTo>
                    <a:pt x="0" y="92"/>
                  </a:lnTo>
                  <a:lnTo>
                    <a:pt x="10" y="96"/>
                  </a:lnTo>
                  <a:lnTo>
                    <a:pt x="17" y="98"/>
                  </a:lnTo>
                  <a:lnTo>
                    <a:pt x="27" y="102"/>
                  </a:lnTo>
                  <a:lnTo>
                    <a:pt x="38" y="105"/>
                  </a:lnTo>
                  <a:lnTo>
                    <a:pt x="48" y="110"/>
                  </a:lnTo>
                  <a:lnTo>
                    <a:pt x="57" y="112"/>
                  </a:lnTo>
                  <a:lnTo>
                    <a:pt x="65" y="115"/>
                  </a:lnTo>
                  <a:lnTo>
                    <a:pt x="75" y="121"/>
                  </a:lnTo>
                  <a:lnTo>
                    <a:pt x="83" y="125"/>
                  </a:lnTo>
                  <a:lnTo>
                    <a:pt x="92" y="129"/>
                  </a:lnTo>
                  <a:lnTo>
                    <a:pt x="102" y="133"/>
                  </a:lnTo>
                  <a:lnTo>
                    <a:pt x="111" y="139"/>
                  </a:lnTo>
                  <a:lnTo>
                    <a:pt x="119" y="144"/>
                  </a:lnTo>
                  <a:lnTo>
                    <a:pt x="127" y="148"/>
                  </a:lnTo>
                  <a:lnTo>
                    <a:pt x="133" y="152"/>
                  </a:lnTo>
                  <a:lnTo>
                    <a:pt x="141" y="158"/>
                  </a:lnTo>
                  <a:lnTo>
                    <a:pt x="149" y="163"/>
                  </a:lnTo>
                  <a:lnTo>
                    <a:pt x="158" y="168"/>
                  </a:lnTo>
                  <a:lnTo>
                    <a:pt x="167" y="173"/>
                  </a:lnTo>
                  <a:lnTo>
                    <a:pt x="171" y="178"/>
                  </a:lnTo>
                  <a:lnTo>
                    <a:pt x="179" y="181"/>
                  </a:lnTo>
                  <a:lnTo>
                    <a:pt x="186" y="189"/>
                  </a:lnTo>
                  <a:lnTo>
                    <a:pt x="194" y="197"/>
                  </a:lnTo>
                  <a:lnTo>
                    <a:pt x="207" y="204"/>
                  </a:lnTo>
                  <a:lnTo>
                    <a:pt x="215" y="214"/>
                  </a:lnTo>
                  <a:lnTo>
                    <a:pt x="225" y="221"/>
                  </a:lnTo>
                  <a:lnTo>
                    <a:pt x="237" y="231"/>
                  </a:lnTo>
                  <a:lnTo>
                    <a:pt x="246" y="242"/>
                  </a:lnTo>
                  <a:lnTo>
                    <a:pt x="252" y="250"/>
                  </a:lnTo>
                  <a:lnTo>
                    <a:pt x="261" y="261"/>
                  </a:lnTo>
                  <a:lnTo>
                    <a:pt x="269" y="270"/>
                  </a:lnTo>
                  <a:lnTo>
                    <a:pt x="279" y="281"/>
                  </a:lnTo>
                  <a:lnTo>
                    <a:pt x="286" y="293"/>
                  </a:lnTo>
                  <a:lnTo>
                    <a:pt x="296" y="305"/>
                  </a:lnTo>
                  <a:lnTo>
                    <a:pt x="304" y="316"/>
                  </a:lnTo>
                  <a:lnTo>
                    <a:pt x="312" y="331"/>
                  </a:lnTo>
                  <a:lnTo>
                    <a:pt x="319" y="343"/>
                  </a:lnTo>
                  <a:lnTo>
                    <a:pt x="324" y="356"/>
                  </a:lnTo>
                  <a:lnTo>
                    <a:pt x="330" y="366"/>
                  </a:lnTo>
                  <a:lnTo>
                    <a:pt x="336" y="379"/>
                  </a:lnTo>
                  <a:lnTo>
                    <a:pt x="341" y="390"/>
                  </a:lnTo>
                  <a:lnTo>
                    <a:pt x="346" y="403"/>
                  </a:lnTo>
                  <a:lnTo>
                    <a:pt x="351" y="415"/>
                  </a:lnTo>
                  <a:lnTo>
                    <a:pt x="355" y="430"/>
                  </a:lnTo>
                  <a:lnTo>
                    <a:pt x="360" y="440"/>
                  </a:lnTo>
                  <a:lnTo>
                    <a:pt x="363" y="455"/>
                  </a:lnTo>
                  <a:lnTo>
                    <a:pt x="366" y="468"/>
                  </a:lnTo>
                  <a:lnTo>
                    <a:pt x="370" y="481"/>
                  </a:lnTo>
                  <a:lnTo>
                    <a:pt x="373" y="497"/>
                  </a:lnTo>
                  <a:lnTo>
                    <a:pt x="375" y="512"/>
                  </a:lnTo>
                  <a:lnTo>
                    <a:pt x="377" y="525"/>
                  </a:lnTo>
                  <a:lnTo>
                    <a:pt x="378" y="540"/>
                  </a:lnTo>
                  <a:lnTo>
                    <a:pt x="378" y="556"/>
                  </a:lnTo>
                  <a:lnTo>
                    <a:pt x="378" y="569"/>
                  </a:lnTo>
                  <a:lnTo>
                    <a:pt x="378" y="585"/>
                  </a:lnTo>
                  <a:lnTo>
                    <a:pt x="341" y="585"/>
                  </a:lnTo>
                  <a:lnTo>
                    <a:pt x="427" y="699"/>
                  </a:lnTo>
                  <a:lnTo>
                    <a:pt x="520" y="585"/>
                  </a:lnTo>
                  <a:lnTo>
                    <a:pt x="484" y="585"/>
                  </a:lnTo>
                  <a:lnTo>
                    <a:pt x="484" y="567"/>
                  </a:lnTo>
                  <a:lnTo>
                    <a:pt x="484" y="550"/>
                  </a:lnTo>
                  <a:lnTo>
                    <a:pt x="482" y="534"/>
                  </a:lnTo>
                  <a:lnTo>
                    <a:pt x="480" y="517"/>
                  </a:lnTo>
                  <a:lnTo>
                    <a:pt x="480" y="504"/>
                  </a:lnTo>
                  <a:lnTo>
                    <a:pt x="477" y="490"/>
                  </a:lnTo>
                  <a:lnTo>
                    <a:pt x="475" y="475"/>
                  </a:lnTo>
                  <a:lnTo>
                    <a:pt x="472" y="461"/>
                  </a:lnTo>
                  <a:lnTo>
                    <a:pt x="471" y="449"/>
                  </a:lnTo>
                  <a:lnTo>
                    <a:pt x="466" y="434"/>
                  </a:lnTo>
                  <a:lnTo>
                    <a:pt x="462" y="416"/>
                  </a:lnTo>
                  <a:lnTo>
                    <a:pt x="458" y="403"/>
                  </a:lnTo>
                  <a:lnTo>
                    <a:pt x="453" y="390"/>
                  </a:lnTo>
                  <a:lnTo>
                    <a:pt x="450" y="379"/>
                  </a:lnTo>
                  <a:lnTo>
                    <a:pt x="443" y="362"/>
                  </a:lnTo>
                  <a:lnTo>
                    <a:pt x="438" y="349"/>
                  </a:lnTo>
                  <a:lnTo>
                    <a:pt x="431" y="336"/>
                  </a:lnTo>
                  <a:lnTo>
                    <a:pt x="426" y="323"/>
                  </a:lnTo>
                  <a:lnTo>
                    <a:pt x="418" y="308"/>
                  </a:lnTo>
                  <a:lnTo>
                    <a:pt x="411" y="295"/>
                  </a:lnTo>
                  <a:lnTo>
                    <a:pt x="405" y="281"/>
                  </a:lnTo>
                  <a:lnTo>
                    <a:pt x="397" y="270"/>
                  </a:lnTo>
                  <a:lnTo>
                    <a:pt x="390" y="260"/>
                  </a:lnTo>
                  <a:lnTo>
                    <a:pt x="382" y="247"/>
                  </a:lnTo>
                  <a:lnTo>
                    <a:pt x="375" y="236"/>
                  </a:lnTo>
                  <a:lnTo>
                    <a:pt x="365" y="223"/>
                  </a:lnTo>
                  <a:lnTo>
                    <a:pt x="356" y="211"/>
                  </a:lnTo>
                  <a:lnTo>
                    <a:pt x="346" y="201"/>
                  </a:lnTo>
                  <a:lnTo>
                    <a:pt x="338" y="189"/>
                  </a:lnTo>
                  <a:lnTo>
                    <a:pt x="327" y="179"/>
                  </a:lnTo>
                  <a:lnTo>
                    <a:pt x="319" y="168"/>
                  </a:lnTo>
                  <a:lnTo>
                    <a:pt x="310" y="161"/>
                  </a:lnTo>
                  <a:lnTo>
                    <a:pt x="300" y="149"/>
                  </a:lnTo>
                  <a:lnTo>
                    <a:pt x="288" y="141"/>
                  </a:lnTo>
                  <a:lnTo>
                    <a:pt x="279" y="131"/>
                  </a:lnTo>
                  <a:lnTo>
                    <a:pt x="268" y="123"/>
                  </a:lnTo>
                  <a:lnTo>
                    <a:pt x="257" y="114"/>
                  </a:lnTo>
                  <a:lnTo>
                    <a:pt x="246" y="105"/>
                  </a:lnTo>
                  <a:lnTo>
                    <a:pt x="233" y="96"/>
                  </a:lnTo>
                  <a:lnTo>
                    <a:pt x="223" y="89"/>
                  </a:lnTo>
                  <a:lnTo>
                    <a:pt x="210" y="79"/>
                  </a:lnTo>
                  <a:lnTo>
                    <a:pt x="201" y="73"/>
                  </a:lnTo>
                  <a:lnTo>
                    <a:pt x="189" y="65"/>
                  </a:lnTo>
                  <a:lnTo>
                    <a:pt x="182" y="62"/>
                  </a:lnTo>
                  <a:lnTo>
                    <a:pt x="176" y="57"/>
                  </a:lnTo>
                  <a:lnTo>
                    <a:pt x="169" y="54"/>
                  </a:lnTo>
                  <a:lnTo>
                    <a:pt x="165" y="51"/>
                  </a:lnTo>
                  <a:lnTo>
                    <a:pt x="158" y="48"/>
                  </a:lnTo>
                  <a:lnTo>
                    <a:pt x="150" y="44"/>
                  </a:lnTo>
                  <a:lnTo>
                    <a:pt x="143" y="41"/>
                  </a:lnTo>
                  <a:lnTo>
                    <a:pt x="135" y="36"/>
                  </a:lnTo>
                  <a:lnTo>
                    <a:pt x="129" y="33"/>
                  </a:lnTo>
                  <a:lnTo>
                    <a:pt x="123" y="30"/>
                  </a:lnTo>
                  <a:lnTo>
                    <a:pt x="114" y="26"/>
                  </a:lnTo>
                  <a:lnTo>
                    <a:pt x="107" y="23"/>
                  </a:lnTo>
                  <a:lnTo>
                    <a:pt x="97" y="19"/>
                  </a:lnTo>
                  <a:lnTo>
                    <a:pt x="92" y="17"/>
                  </a:lnTo>
                  <a:lnTo>
                    <a:pt x="85" y="14"/>
                  </a:lnTo>
                  <a:lnTo>
                    <a:pt x="77" y="11"/>
                  </a:lnTo>
                  <a:lnTo>
                    <a:pt x="70" y="9"/>
                  </a:lnTo>
                  <a:lnTo>
                    <a:pt x="61" y="6"/>
                  </a:lnTo>
                  <a:lnTo>
                    <a:pt x="55" y="4"/>
                  </a:lnTo>
                </a:path>
              </a:pathLst>
            </a:custGeom>
            <a:solidFill>
              <a:srgbClr val="92D05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2266" y="2688"/>
              <a:ext cx="744" cy="479"/>
            </a:xfrm>
            <a:custGeom>
              <a:avLst/>
              <a:gdLst/>
              <a:ahLst/>
              <a:cxnLst>
                <a:cxn ang="0">
                  <a:pos x="100" y="478"/>
                </a:cxn>
                <a:cxn ang="0">
                  <a:pos x="106" y="461"/>
                </a:cxn>
                <a:cxn ang="0">
                  <a:pos x="114" y="442"/>
                </a:cxn>
                <a:cxn ang="0">
                  <a:pos x="122" y="426"/>
                </a:cxn>
                <a:cxn ang="0">
                  <a:pos x="129" y="409"/>
                </a:cxn>
                <a:cxn ang="0">
                  <a:pos x="139" y="391"/>
                </a:cxn>
                <a:cxn ang="0">
                  <a:pos x="151" y="373"/>
                </a:cxn>
                <a:cxn ang="0">
                  <a:pos x="159" y="362"/>
                </a:cxn>
                <a:cxn ang="0">
                  <a:pos x="172" y="347"/>
                </a:cxn>
                <a:cxn ang="0">
                  <a:pos x="183" y="331"/>
                </a:cxn>
                <a:cxn ang="0">
                  <a:pos x="192" y="319"/>
                </a:cxn>
                <a:cxn ang="0">
                  <a:pos x="206" y="304"/>
                </a:cxn>
                <a:cxn ang="0">
                  <a:pos x="225" y="284"/>
                </a:cxn>
                <a:cxn ang="0">
                  <a:pos x="243" y="267"/>
                </a:cxn>
                <a:cxn ang="0">
                  <a:pos x="265" y="249"/>
                </a:cxn>
                <a:cxn ang="0">
                  <a:pos x="286" y="235"/>
                </a:cxn>
                <a:cxn ang="0">
                  <a:pos x="311" y="217"/>
                </a:cxn>
                <a:cxn ang="0">
                  <a:pos x="336" y="202"/>
                </a:cxn>
                <a:cxn ang="0">
                  <a:pos x="364" y="187"/>
                </a:cxn>
                <a:cxn ang="0">
                  <a:pos x="389" y="177"/>
                </a:cxn>
                <a:cxn ang="0">
                  <a:pos x="414" y="167"/>
                </a:cxn>
                <a:cxn ang="0">
                  <a:pos x="441" y="158"/>
                </a:cxn>
                <a:cxn ang="0">
                  <a:pos x="467" y="150"/>
                </a:cxn>
                <a:cxn ang="0">
                  <a:pos x="497" y="144"/>
                </a:cxn>
                <a:cxn ang="0">
                  <a:pos x="526" y="137"/>
                </a:cxn>
                <a:cxn ang="0">
                  <a:pos x="557" y="134"/>
                </a:cxn>
                <a:cxn ang="0">
                  <a:pos x="591" y="132"/>
                </a:cxn>
                <a:cxn ang="0">
                  <a:pos x="620" y="132"/>
                </a:cxn>
                <a:cxn ang="0">
                  <a:pos x="743" y="86"/>
                </a:cxn>
                <a:cxn ang="0">
                  <a:pos x="620" y="33"/>
                </a:cxn>
                <a:cxn ang="0">
                  <a:pos x="584" y="33"/>
                </a:cxn>
                <a:cxn ang="0">
                  <a:pos x="550" y="36"/>
                </a:cxn>
                <a:cxn ang="0">
                  <a:pos x="520" y="39"/>
                </a:cxn>
                <a:cxn ang="0">
                  <a:pos x="489" y="44"/>
                </a:cxn>
                <a:cxn ang="0">
                  <a:pos x="461" y="50"/>
                </a:cxn>
                <a:cxn ang="0">
                  <a:pos x="428" y="57"/>
                </a:cxn>
                <a:cxn ang="0">
                  <a:pos x="400" y="66"/>
                </a:cxn>
                <a:cxn ang="0">
                  <a:pos x="369" y="76"/>
                </a:cxn>
                <a:cxn ang="0">
                  <a:pos x="342" y="88"/>
                </a:cxn>
                <a:cxn ang="0">
                  <a:pos x="313" y="101"/>
                </a:cxn>
                <a:cxn ang="0">
                  <a:pos x="286" y="114"/>
                </a:cxn>
                <a:cxn ang="0">
                  <a:pos x="260" y="129"/>
                </a:cxn>
                <a:cxn ang="0">
                  <a:pos x="236" y="145"/>
                </a:cxn>
                <a:cxn ang="0">
                  <a:pos x="211" y="163"/>
                </a:cxn>
                <a:cxn ang="0">
                  <a:pos x="189" y="179"/>
                </a:cxn>
                <a:cxn ang="0">
                  <a:pos x="168" y="196"/>
                </a:cxn>
                <a:cxn ang="0">
                  <a:pos x="146" y="217"/>
                </a:cxn>
                <a:cxn ang="0">
                  <a:pos x="128" y="235"/>
                </a:cxn>
                <a:cxn ang="0">
                  <a:pos x="109" y="256"/>
                </a:cxn>
                <a:cxn ang="0">
                  <a:pos x="92" y="278"/>
                </a:cxn>
                <a:cxn ang="0">
                  <a:pos x="75" y="299"/>
                </a:cxn>
                <a:cxn ang="0">
                  <a:pos x="64" y="315"/>
                </a:cxn>
                <a:cxn ang="0">
                  <a:pos x="54" y="328"/>
                </a:cxn>
                <a:cxn ang="0">
                  <a:pos x="48" y="340"/>
                </a:cxn>
                <a:cxn ang="0">
                  <a:pos x="40" y="353"/>
                </a:cxn>
                <a:cxn ang="0">
                  <a:pos x="34" y="365"/>
                </a:cxn>
                <a:cxn ang="0">
                  <a:pos x="26" y="379"/>
                </a:cxn>
                <a:cxn ang="0">
                  <a:pos x="18" y="394"/>
                </a:cxn>
                <a:cxn ang="0">
                  <a:pos x="13" y="407"/>
                </a:cxn>
                <a:cxn ang="0">
                  <a:pos x="8" y="422"/>
                </a:cxn>
                <a:cxn ang="0">
                  <a:pos x="1" y="435"/>
                </a:cxn>
              </a:cxnLst>
              <a:rect l="0" t="0" r="r" b="b"/>
              <a:pathLst>
                <a:path w="744" h="479">
                  <a:moveTo>
                    <a:pt x="0" y="441"/>
                  </a:moveTo>
                  <a:lnTo>
                    <a:pt x="100" y="478"/>
                  </a:lnTo>
                  <a:lnTo>
                    <a:pt x="103" y="471"/>
                  </a:lnTo>
                  <a:lnTo>
                    <a:pt x="106" y="461"/>
                  </a:lnTo>
                  <a:lnTo>
                    <a:pt x="110" y="451"/>
                  </a:lnTo>
                  <a:lnTo>
                    <a:pt x="114" y="442"/>
                  </a:lnTo>
                  <a:lnTo>
                    <a:pt x="117" y="434"/>
                  </a:lnTo>
                  <a:lnTo>
                    <a:pt x="122" y="426"/>
                  </a:lnTo>
                  <a:lnTo>
                    <a:pt x="127" y="416"/>
                  </a:lnTo>
                  <a:lnTo>
                    <a:pt x="129" y="409"/>
                  </a:lnTo>
                  <a:lnTo>
                    <a:pt x="136" y="400"/>
                  </a:lnTo>
                  <a:lnTo>
                    <a:pt x="139" y="391"/>
                  </a:lnTo>
                  <a:lnTo>
                    <a:pt x="146" y="383"/>
                  </a:lnTo>
                  <a:lnTo>
                    <a:pt x="151" y="373"/>
                  </a:lnTo>
                  <a:lnTo>
                    <a:pt x="154" y="368"/>
                  </a:lnTo>
                  <a:lnTo>
                    <a:pt x="159" y="362"/>
                  </a:lnTo>
                  <a:lnTo>
                    <a:pt x="165" y="353"/>
                  </a:lnTo>
                  <a:lnTo>
                    <a:pt x="172" y="347"/>
                  </a:lnTo>
                  <a:lnTo>
                    <a:pt x="176" y="340"/>
                  </a:lnTo>
                  <a:lnTo>
                    <a:pt x="183" y="331"/>
                  </a:lnTo>
                  <a:lnTo>
                    <a:pt x="187" y="327"/>
                  </a:lnTo>
                  <a:lnTo>
                    <a:pt x="192" y="319"/>
                  </a:lnTo>
                  <a:lnTo>
                    <a:pt x="199" y="312"/>
                  </a:lnTo>
                  <a:lnTo>
                    <a:pt x="206" y="304"/>
                  </a:lnTo>
                  <a:lnTo>
                    <a:pt x="216" y="293"/>
                  </a:lnTo>
                  <a:lnTo>
                    <a:pt x="225" y="284"/>
                  </a:lnTo>
                  <a:lnTo>
                    <a:pt x="234" y="275"/>
                  </a:lnTo>
                  <a:lnTo>
                    <a:pt x="243" y="267"/>
                  </a:lnTo>
                  <a:lnTo>
                    <a:pt x="256" y="256"/>
                  </a:lnTo>
                  <a:lnTo>
                    <a:pt x="265" y="249"/>
                  </a:lnTo>
                  <a:lnTo>
                    <a:pt x="275" y="242"/>
                  </a:lnTo>
                  <a:lnTo>
                    <a:pt x="286" y="235"/>
                  </a:lnTo>
                  <a:lnTo>
                    <a:pt x="298" y="225"/>
                  </a:lnTo>
                  <a:lnTo>
                    <a:pt x="311" y="217"/>
                  </a:lnTo>
                  <a:lnTo>
                    <a:pt x="322" y="209"/>
                  </a:lnTo>
                  <a:lnTo>
                    <a:pt x="336" y="202"/>
                  </a:lnTo>
                  <a:lnTo>
                    <a:pt x="350" y="195"/>
                  </a:lnTo>
                  <a:lnTo>
                    <a:pt x="364" y="187"/>
                  </a:lnTo>
                  <a:lnTo>
                    <a:pt x="376" y="182"/>
                  </a:lnTo>
                  <a:lnTo>
                    <a:pt x="389" y="177"/>
                  </a:lnTo>
                  <a:lnTo>
                    <a:pt x="402" y="171"/>
                  </a:lnTo>
                  <a:lnTo>
                    <a:pt x="414" y="167"/>
                  </a:lnTo>
                  <a:lnTo>
                    <a:pt x="426" y="163"/>
                  </a:lnTo>
                  <a:lnTo>
                    <a:pt x="441" y="158"/>
                  </a:lnTo>
                  <a:lnTo>
                    <a:pt x="455" y="153"/>
                  </a:lnTo>
                  <a:lnTo>
                    <a:pt x="467" y="150"/>
                  </a:lnTo>
                  <a:lnTo>
                    <a:pt x="482" y="147"/>
                  </a:lnTo>
                  <a:lnTo>
                    <a:pt x="497" y="144"/>
                  </a:lnTo>
                  <a:lnTo>
                    <a:pt x="511" y="140"/>
                  </a:lnTo>
                  <a:lnTo>
                    <a:pt x="526" y="137"/>
                  </a:lnTo>
                  <a:lnTo>
                    <a:pt x="542" y="134"/>
                  </a:lnTo>
                  <a:lnTo>
                    <a:pt x="557" y="134"/>
                  </a:lnTo>
                  <a:lnTo>
                    <a:pt x="572" y="132"/>
                  </a:lnTo>
                  <a:lnTo>
                    <a:pt x="591" y="132"/>
                  </a:lnTo>
                  <a:lnTo>
                    <a:pt x="603" y="132"/>
                  </a:lnTo>
                  <a:lnTo>
                    <a:pt x="620" y="132"/>
                  </a:lnTo>
                  <a:lnTo>
                    <a:pt x="620" y="167"/>
                  </a:lnTo>
                  <a:lnTo>
                    <a:pt x="743" y="86"/>
                  </a:lnTo>
                  <a:lnTo>
                    <a:pt x="620" y="0"/>
                  </a:lnTo>
                  <a:lnTo>
                    <a:pt x="620" y="33"/>
                  </a:lnTo>
                  <a:lnTo>
                    <a:pt x="601" y="33"/>
                  </a:lnTo>
                  <a:lnTo>
                    <a:pt x="584" y="33"/>
                  </a:lnTo>
                  <a:lnTo>
                    <a:pt x="566" y="35"/>
                  </a:lnTo>
                  <a:lnTo>
                    <a:pt x="550" y="36"/>
                  </a:lnTo>
                  <a:lnTo>
                    <a:pt x="535" y="36"/>
                  </a:lnTo>
                  <a:lnTo>
                    <a:pt x="520" y="39"/>
                  </a:lnTo>
                  <a:lnTo>
                    <a:pt x="503" y="41"/>
                  </a:lnTo>
                  <a:lnTo>
                    <a:pt x="489" y="44"/>
                  </a:lnTo>
                  <a:lnTo>
                    <a:pt x="477" y="45"/>
                  </a:lnTo>
                  <a:lnTo>
                    <a:pt x="461" y="50"/>
                  </a:lnTo>
                  <a:lnTo>
                    <a:pt x="442" y="54"/>
                  </a:lnTo>
                  <a:lnTo>
                    <a:pt x="428" y="57"/>
                  </a:lnTo>
                  <a:lnTo>
                    <a:pt x="412" y="62"/>
                  </a:lnTo>
                  <a:lnTo>
                    <a:pt x="400" y="66"/>
                  </a:lnTo>
                  <a:lnTo>
                    <a:pt x="384" y="72"/>
                  </a:lnTo>
                  <a:lnTo>
                    <a:pt x="369" y="76"/>
                  </a:lnTo>
                  <a:lnTo>
                    <a:pt x="354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1"/>
                  </a:lnTo>
                  <a:lnTo>
                    <a:pt x="298" y="107"/>
                  </a:lnTo>
                  <a:lnTo>
                    <a:pt x="286" y="114"/>
                  </a:lnTo>
                  <a:lnTo>
                    <a:pt x="274" y="121"/>
                  </a:lnTo>
                  <a:lnTo>
                    <a:pt x="260" y="129"/>
                  </a:lnTo>
                  <a:lnTo>
                    <a:pt x="250" y="134"/>
                  </a:lnTo>
                  <a:lnTo>
                    <a:pt x="236" y="145"/>
                  </a:lnTo>
                  <a:lnTo>
                    <a:pt x="223" y="152"/>
                  </a:lnTo>
                  <a:lnTo>
                    <a:pt x="211" y="163"/>
                  </a:lnTo>
                  <a:lnTo>
                    <a:pt x="199" y="170"/>
                  </a:lnTo>
                  <a:lnTo>
                    <a:pt x="189" y="179"/>
                  </a:lnTo>
                  <a:lnTo>
                    <a:pt x="178" y="187"/>
                  </a:lnTo>
                  <a:lnTo>
                    <a:pt x="168" y="196"/>
                  </a:lnTo>
                  <a:lnTo>
                    <a:pt x="158" y="205"/>
                  </a:lnTo>
                  <a:lnTo>
                    <a:pt x="146" y="217"/>
                  </a:lnTo>
                  <a:lnTo>
                    <a:pt x="137" y="225"/>
                  </a:lnTo>
                  <a:lnTo>
                    <a:pt x="128" y="235"/>
                  </a:lnTo>
                  <a:lnTo>
                    <a:pt x="119" y="246"/>
                  </a:lnTo>
                  <a:lnTo>
                    <a:pt x="109" y="256"/>
                  </a:lnTo>
                  <a:lnTo>
                    <a:pt x="100" y="268"/>
                  </a:lnTo>
                  <a:lnTo>
                    <a:pt x="92" y="278"/>
                  </a:lnTo>
                  <a:lnTo>
                    <a:pt x="83" y="290"/>
                  </a:lnTo>
                  <a:lnTo>
                    <a:pt x="75" y="299"/>
                  </a:lnTo>
                  <a:lnTo>
                    <a:pt x="69" y="309"/>
                  </a:lnTo>
                  <a:lnTo>
                    <a:pt x="64" y="315"/>
                  </a:lnTo>
                  <a:lnTo>
                    <a:pt x="57" y="322"/>
                  </a:lnTo>
                  <a:lnTo>
                    <a:pt x="54" y="328"/>
                  </a:lnTo>
                  <a:lnTo>
                    <a:pt x="52" y="333"/>
                  </a:lnTo>
                  <a:lnTo>
                    <a:pt x="48" y="340"/>
                  </a:lnTo>
                  <a:lnTo>
                    <a:pt x="45" y="346"/>
                  </a:lnTo>
                  <a:lnTo>
                    <a:pt x="40" y="353"/>
                  </a:lnTo>
                  <a:lnTo>
                    <a:pt x="37" y="360"/>
                  </a:lnTo>
                  <a:lnTo>
                    <a:pt x="34" y="365"/>
                  </a:lnTo>
                  <a:lnTo>
                    <a:pt x="30" y="372"/>
                  </a:lnTo>
                  <a:lnTo>
                    <a:pt x="26" y="379"/>
                  </a:lnTo>
                  <a:lnTo>
                    <a:pt x="23" y="386"/>
                  </a:lnTo>
                  <a:lnTo>
                    <a:pt x="18" y="394"/>
                  </a:lnTo>
                  <a:lnTo>
                    <a:pt x="15" y="402"/>
                  </a:lnTo>
                  <a:lnTo>
                    <a:pt x="13" y="407"/>
                  </a:lnTo>
                  <a:lnTo>
                    <a:pt x="11" y="415"/>
                  </a:lnTo>
                  <a:lnTo>
                    <a:pt x="8" y="422"/>
                  </a:lnTo>
                  <a:lnTo>
                    <a:pt x="4" y="429"/>
                  </a:lnTo>
                  <a:lnTo>
                    <a:pt x="1" y="435"/>
                  </a:lnTo>
                </a:path>
              </a:pathLst>
            </a:custGeom>
            <a:solidFill>
              <a:srgbClr val="FFFF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470" y="3647"/>
              <a:ext cx="744" cy="478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07" y="16"/>
                </a:cxn>
                <a:cxn ang="0">
                  <a:pos x="115" y="35"/>
                </a:cxn>
                <a:cxn ang="0">
                  <a:pos x="121" y="51"/>
                </a:cxn>
                <a:cxn ang="0">
                  <a:pos x="131" y="68"/>
                </a:cxn>
                <a:cxn ang="0">
                  <a:pos x="140" y="86"/>
                </a:cxn>
                <a:cxn ang="0">
                  <a:pos x="151" y="103"/>
                </a:cxn>
                <a:cxn ang="0">
                  <a:pos x="160" y="116"/>
                </a:cxn>
                <a:cxn ang="0">
                  <a:pos x="172" y="130"/>
                </a:cxn>
                <a:cxn ang="0">
                  <a:pos x="184" y="146"/>
                </a:cxn>
                <a:cxn ang="0">
                  <a:pos x="192" y="158"/>
                </a:cxn>
                <a:cxn ang="0">
                  <a:pos x="208" y="174"/>
                </a:cxn>
                <a:cxn ang="0">
                  <a:pos x="225" y="193"/>
                </a:cxn>
                <a:cxn ang="0">
                  <a:pos x="245" y="212"/>
                </a:cxn>
                <a:cxn ang="0">
                  <a:pos x="266" y="228"/>
                </a:cxn>
                <a:cxn ang="0">
                  <a:pos x="286" y="244"/>
                </a:cxn>
                <a:cxn ang="0">
                  <a:pos x="311" y="260"/>
                </a:cxn>
                <a:cxn ang="0">
                  <a:pos x="336" y="275"/>
                </a:cxn>
                <a:cxn ang="0">
                  <a:pos x="364" y="289"/>
                </a:cxn>
                <a:cxn ang="0">
                  <a:pos x="389" y="301"/>
                </a:cxn>
                <a:cxn ang="0">
                  <a:pos x="414" y="310"/>
                </a:cxn>
                <a:cxn ang="0">
                  <a:pos x="440" y="318"/>
                </a:cxn>
                <a:cxn ang="0">
                  <a:pos x="467" y="327"/>
                </a:cxn>
                <a:cxn ang="0">
                  <a:pos x="497" y="334"/>
                </a:cxn>
                <a:cxn ang="0">
                  <a:pos x="527" y="339"/>
                </a:cxn>
                <a:cxn ang="0">
                  <a:pos x="558" y="343"/>
                </a:cxn>
                <a:cxn ang="0">
                  <a:pos x="591" y="345"/>
                </a:cxn>
                <a:cxn ang="0">
                  <a:pos x="622" y="345"/>
                </a:cxn>
                <a:cxn ang="0">
                  <a:pos x="743" y="390"/>
                </a:cxn>
                <a:cxn ang="0">
                  <a:pos x="622" y="444"/>
                </a:cxn>
                <a:cxn ang="0">
                  <a:pos x="585" y="444"/>
                </a:cxn>
                <a:cxn ang="0">
                  <a:pos x="551" y="440"/>
                </a:cxn>
                <a:cxn ang="0">
                  <a:pos x="520" y="437"/>
                </a:cxn>
                <a:cxn ang="0">
                  <a:pos x="489" y="433"/>
                </a:cxn>
                <a:cxn ang="0">
                  <a:pos x="461" y="428"/>
                </a:cxn>
                <a:cxn ang="0">
                  <a:pos x="428" y="419"/>
                </a:cxn>
                <a:cxn ang="0">
                  <a:pos x="402" y="412"/>
                </a:cxn>
                <a:cxn ang="0">
                  <a:pos x="370" y="401"/>
                </a:cxn>
                <a:cxn ang="0">
                  <a:pos x="342" y="390"/>
                </a:cxn>
                <a:cxn ang="0">
                  <a:pos x="312" y="376"/>
                </a:cxn>
                <a:cxn ang="0">
                  <a:pos x="286" y="363"/>
                </a:cxn>
                <a:cxn ang="0">
                  <a:pos x="262" y="348"/>
                </a:cxn>
                <a:cxn ang="0">
                  <a:pos x="235" y="334"/>
                </a:cxn>
                <a:cxn ang="0">
                  <a:pos x="213" y="316"/>
                </a:cxn>
                <a:cxn ang="0">
                  <a:pos x="189" y="298"/>
                </a:cxn>
                <a:cxn ang="0">
                  <a:pos x="170" y="282"/>
                </a:cxn>
                <a:cxn ang="0">
                  <a:pos x="148" y="260"/>
                </a:cxn>
                <a:cxn ang="0">
                  <a:pos x="129" y="241"/>
                </a:cxn>
                <a:cxn ang="0">
                  <a:pos x="111" y="220"/>
                </a:cxn>
                <a:cxn ang="0">
                  <a:pos x="93" y="199"/>
                </a:cxn>
                <a:cxn ang="0">
                  <a:pos x="76" y="178"/>
                </a:cxn>
                <a:cxn ang="0">
                  <a:pos x="64" y="162"/>
                </a:cxn>
                <a:cxn ang="0">
                  <a:pos x="56" y="150"/>
                </a:cxn>
                <a:cxn ang="0">
                  <a:pos x="49" y="139"/>
                </a:cxn>
                <a:cxn ang="0">
                  <a:pos x="42" y="124"/>
                </a:cxn>
                <a:cxn ang="0">
                  <a:pos x="34" y="113"/>
                </a:cxn>
                <a:cxn ang="0">
                  <a:pos x="28" y="98"/>
                </a:cxn>
                <a:cxn ang="0">
                  <a:pos x="18" y="83"/>
                </a:cxn>
                <a:cxn ang="0">
                  <a:pos x="13" y="70"/>
                </a:cxn>
                <a:cxn ang="0">
                  <a:pos x="8" y="55"/>
                </a:cxn>
                <a:cxn ang="0">
                  <a:pos x="3" y="42"/>
                </a:cxn>
              </a:cxnLst>
              <a:rect l="0" t="0" r="r" b="b"/>
              <a:pathLst>
                <a:path w="744" h="478">
                  <a:moveTo>
                    <a:pt x="0" y="36"/>
                  </a:moveTo>
                  <a:lnTo>
                    <a:pt x="102" y="0"/>
                  </a:lnTo>
                  <a:lnTo>
                    <a:pt x="102" y="9"/>
                  </a:lnTo>
                  <a:lnTo>
                    <a:pt x="107" y="16"/>
                  </a:lnTo>
                  <a:lnTo>
                    <a:pt x="111" y="26"/>
                  </a:lnTo>
                  <a:lnTo>
                    <a:pt x="115" y="35"/>
                  </a:lnTo>
                  <a:lnTo>
                    <a:pt x="119" y="45"/>
                  </a:lnTo>
                  <a:lnTo>
                    <a:pt x="121" y="51"/>
                  </a:lnTo>
                  <a:lnTo>
                    <a:pt x="128" y="61"/>
                  </a:lnTo>
                  <a:lnTo>
                    <a:pt x="131" y="68"/>
                  </a:lnTo>
                  <a:lnTo>
                    <a:pt x="136" y="77"/>
                  </a:lnTo>
                  <a:lnTo>
                    <a:pt x="140" y="86"/>
                  </a:lnTo>
                  <a:lnTo>
                    <a:pt x="146" y="95"/>
                  </a:lnTo>
                  <a:lnTo>
                    <a:pt x="151" y="103"/>
                  </a:lnTo>
                  <a:lnTo>
                    <a:pt x="156" y="110"/>
                  </a:lnTo>
                  <a:lnTo>
                    <a:pt x="160" y="116"/>
                  </a:lnTo>
                  <a:lnTo>
                    <a:pt x="165" y="124"/>
                  </a:lnTo>
                  <a:lnTo>
                    <a:pt x="172" y="130"/>
                  </a:lnTo>
                  <a:lnTo>
                    <a:pt x="177" y="139"/>
                  </a:lnTo>
                  <a:lnTo>
                    <a:pt x="184" y="146"/>
                  </a:lnTo>
                  <a:lnTo>
                    <a:pt x="187" y="150"/>
                  </a:lnTo>
                  <a:lnTo>
                    <a:pt x="192" y="158"/>
                  </a:lnTo>
                  <a:lnTo>
                    <a:pt x="200" y="165"/>
                  </a:lnTo>
                  <a:lnTo>
                    <a:pt x="208" y="174"/>
                  </a:lnTo>
                  <a:lnTo>
                    <a:pt x="215" y="184"/>
                  </a:lnTo>
                  <a:lnTo>
                    <a:pt x="225" y="193"/>
                  </a:lnTo>
                  <a:lnTo>
                    <a:pt x="234" y="201"/>
                  </a:lnTo>
                  <a:lnTo>
                    <a:pt x="245" y="212"/>
                  </a:lnTo>
                  <a:lnTo>
                    <a:pt x="256" y="220"/>
                  </a:lnTo>
                  <a:lnTo>
                    <a:pt x="266" y="228"/>
                  </a:lnTo>
                  <a:lnTo>
                    <a:pt x="275" y="235"/>
                  </a:lnTo>
                  <a:lnTo>
                    <a:pt x="286" y="244"/>
                  </a:lnTo>
                  <a:lnTo>
                    <a:pt x="298" y="251"/>
                  </a:lnTo>
                  <a:lnTo>
                    <a:pt x="311" y="260"/>
                  </a:lnTo>
                  <a:lnTo>
                    <a:pt x="324" y="267"/>
                  </a:lnTo>
                  <a:lnTo>
                    <a:pt x="336" y="275"/>
                  </a:lnTo>
                  <a:lnTo>
                    <a:pt x="351" y="284"/>
                  </a:lnTo>
                  <a:lnTo>
                    <a:pt x="364" y="289"/>
                  </a:lnTo>
                  <a:lnTo>
                    <a:pt x="378" y="295"/>
                  </a:lnTo>
                  <a:lnTo>
                    <a:pt x="389" y="301"/>
                  </a:lnTo>
                  <a:lnTo>
                    <a:pt x="402" y="305"/>
                  </a:lnTo>
                  <a:lnTo>
                    <a:pt x="414" y="310"/>
                  </a:lnTo>
                  <a:lnTo>
                    <a:pt x="428" y="314"/>
                  </a:lnTo>
                  <a:lnTo>
                    <a:pt x="440" y="318"/>
                  </a:lnTo>
                  <a:lnTo>
                    <a:pt x="455" y="323"/>
                  </a:lnTo>
                  <a:lnTo>
                    <a:pt x="467" y="327"/>
                  </a:lnTo>
                  <a:lnTo>
                    <a:pt x="483" y="330"/>
                  </a:lnTo>
                  <a:lnTo>
                    <a:pt x="497" y="334"/>
                  </a:lnTo>
                  <a:lnTo>
                    <a:pt x="511" y="337"/>
                  </a:lnTo>
                  <a:lnTo>
                    <a:pt x="527" y="339"/>
                  </a:lnTo>
                  <a:lnTo>
                    <a:pt x="544" y="342"/>
                  </a:lnTo>
                  <a:lnTo>
                    <a:pt x="558" y="343"/>
                  </a:lnTo>
                  <a:lnTo>
                    <a:pt x="573" y="345"/>
                  </a:lnTo>
                  <a:lnTo>
                    <a:pt x="591" y="345"/>
                  </a:lnTo>
                  <a:lnTo>
                    <a:pt x="605" y="345"/>
                  </a:lnTo>
                  <a:lnTo>
                    <a:pt x="622" y="345"/>
                  </a:lnTo>
                  <a:lnTo>
                    <a:pt x="622" y="310"/>
                  </a:lnTo>
                  <a:lnTo>
                    <a:pt x="743" y="390"/>
                  </a:lnTo>
                  <a:lnTo>
                    <a:pt x="622" y="477"/>
                  </a:lnTo>
                  <a:lnTo>
                    <a:pt x="622" y="444"/>
                  </a:lnTo>
                  <a:lnTo>
                    <a:pt x="604" y="444"/>
                  </a:lnTo>
                  <a:lnTo>
                    <a:pt x="585" y="444"/>
                  </a:lnTo>
                  <a:lnTo>
                    <a:pt x="568" y="443"/>
                  </a:lnTo>
                  <a:lnTo>
                    <a:pt x="551" y="440"/>
                  </a:lnTo>
                  <a:lnTo>
                    <a:pt x="536" y="440"/>
                  </a:lnTo>
                  <a:lnTo>
                    <a:pt x="520" y="437"/>
                  </a:lnTo>
                  <a:lnTo>
                    <a:pt x="505" y="435"/>
                  </a:lnTo>
                  <a:lnTo>
                    <a:pt x="489" y="433"/>
                  </a:lnTo>
                  <a:lnTo>
                    <a:pt x="476" y="431"/>
                  </a:lnTo>
                  <a:lnTo>
                    <a:pt x="461" y="428"/>
                  </a:lnTo>
                  <a:lnTo>
                    <a:pt x="442" y="422"/>
                  </a:lnTo>
                  <a:lnTo>
                    <a:pt x="428" y="419"/>
                  </a:lnTo>
                  <a:lnTo>
                    <a:pt x="414" y="415"/>
                  </a:lnTo>
                  <a:lnTo>
                    <a:pt x="402" y="412"/>
                  </a:lnTo>
                  <a:lnTo>
                    <a:pt x="384" y="405"/>
                  </a:lnTo>
                  <a:lnTo>
                    <a:pt x="370" y="401"/>
                  </a:lnTo>
                  <a:lnTo>
                    <a:pt x="356" y="395"/>
                  </a:lnTo>
                  <a:lnTo>
                    <a:pt x="342" y="390"/>
                  </a:lnTo>
                  <a:lnTo>
                    <a:pt x="327" y="383"/>
                  </a:lnTo>
                  <a:lnTo>
                    <a:pt x="312" y="376"/>
                  </a:lnTo>
                  <a:lnTo>
                    <a:pt x="300" y="369"/>
                  </a:lnTo>
                  <a:lnTo>
                    <a:pt x="286" y="363"/>
                  </a:lnTo>
                  <a:lnTo>
                    <a:pt x="275" y="356"/>
                  </a:lnTo>
                  <a:lnTo>
                    <a:pt x="262" y="348"/>
                  </a:lnTo>
                  <a:lnTo>
                    <a:pt x="250" y="342"/>
                  </a:lnTo>
                  <a:lnTo>
                    <a:pt x="235" y="334"/>
                  </a:lnTo>
                  <a:lnTo>
                    <a:pt x="223" y="324"/>
                  </a:lnTo>
                  <a:lnTo>
                    <a:pt x="213" y="316"/>
                  </a:lnTo>
                  <a:lnTo>
                    <a:pt x="200" y="307"/>
                  </a:lnTo>
                  <a:lnTo>
                    <a:pt x="189" y="298"/>
                  </a:lnTo>
                  <a:lnTo>
                    <a:pt x="177" y="289"/>
                  </a:lnTo>
                  <a:lnTo>
                    <a:pt x="170" y="282"/>
                  </a:lnTo>
                  <a:lnTo>
                    <a:pt x="158" y="272"/>
                  </a:lnTo>
                  <a:lnTo>
                    <a:pt x="148" y="260"/>
                  </a:lnTo>
                  <a:lnTo>
                    <a:pt x="139" y="251"/>
                  </a:lnTo>
                  <a:lnTo>
                    <a:pt x="129" y="241"/>
                  </a:lnTo>
                  <a:lnTo>
                    <a:pt x="120" y="231"/>
                  </a:lnTo>
                  <a:lnTo>
                    <a:pt x="111" y="220"/>
                  </a:lnTo>
                  <a:lnTo>
                    <a:pt x="102" y="210"/>
                  </a:lnTo>
                  <a:lnTo>
                    <a:pt x="93" y="199"/>
                  </a:lnTo>
                  <a:lnTo>
                    <a:pt x="83" y="187"/>
                  </a:lnTo>
                  <a:lnTo>
                    <a:pt x="76" y="178"/>
                  </a:lnTo>
                  <a:lnTo>
                    <a:pt x="68" y="168"/>
                  </a:lnTo>
                  <a:lnTo>
                    <a:pt x="64" y="162"/>
                  </a:lnTo>
                  <a:lnTo>
                    <a:pt x="59" y="156"/>
                  </a:lnTo>
                  <a:lnTo>
                    <a:pt x="56" y="150"/>
                  </a:lnTo>
                  <a:lnTo>
                    <a:pt x="53" y="145"/>
                  </a:lnTo>
                  <a:lnTo>
                    <a:pt x="49" y="139"/>
                  </a:lnTo>
                  <a:lnTo>
                    <a:pt x="47" y="132"/>
                  </a:lnTo>
                  <a:lnTo>
                    <a:pt x="42" y="124"/>
                  </a:lnTo>
                  <a:lnTo>
                    <a:pt x="37" y="118"/>
                  </a:lnTo>
                  <a:lnTo>
                    <a:pt x="34" y="113"/>
                  </a:lnTo>
                  <a:lnTo>
                    <a:pt x="31" y="105"/>
                  </a:lnTo>
                  <a:lnTo>
                    <a:pt x="28" y="98"/>
                  </a:lnTo>
                  <a:lnTo>
                    <a:pt x="23" y="90"/>
                  </a:lnTo>
                  <a:lnTo>
                    <a:pt x="18" y="83"/>
                  </a:lnTo>
                  <a:lnTo>
                    <a:pt x="17" y="76"/>
                  </a:lnTo>
                  <a:lnTo>
                    <a:pt x="13" y="70"/>
                  </a:lnTo>
                  <a:lnTo>
                    <a:pt x="10" y="63"/>
                  </a:lnTo>
                  <a:lnTo>
                    <a:pt x="8" y="55"/>
                  </a:lnTo>
                  <a:lnTo>
                    <a:pt x="4" y="48"/>
                  </a:lnTo>
                  <a:lnTo>
                    <a:pt x="3" y="42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437" y="2828"/>
              <a:ext cx="748" cy="491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02" y="10"/>
                </a:cxn>
                <a:cxn ang="0">
                  <a:pos x="109" y="26"/>
                </a:cxn>
                <a:cxn ang="0">
                  <a:pos x="116" y="45"/>
                </a:cxn>
                <a:cxn ang="0">
                  <a:pos x="125" y="61"/>
                </a:cxn>
                <a:cxn ang="0">
                  <a:pos x="134" y="79"/>
                </a:cxn>
                <a:cxn ang="0">
                  <a:pos x="143" y="96"/>
                </a:cxn>
                <a:cxn ang="0">
                  <a:pos x="154" y="113"/>
                </a:cxn>
                <a:cxn ang="0">
                  <a:pos x="162" y="126"/>
                </a:cxn>
                <a:cxn ang="0">
                  <a:pos x="174" y="141"/>
                </a:cxn>
                <a:cxn ang="0">
                  <a:pos x="186" y="157"/>
                </a:cxn>
                <a:cxn ang="0">
                  <a:pos x="195" y="167"/>
                </a:cxn>
                <a:cxn ang="0">
                  <a:pos x="209" y="185"/>
                </a:cxn>
                <a:cxn ang="0">
                  <a:pos x="228" y="204"/>
                </a:cxn>
                <a:cxn ang="0">
                  <a:pos x="246" y="223"/>
                </a:cxn>
                <a:cxn ang="0">
                  <a:pos x="267" y="240"/>
                </a:cxn>
                <a:cxn ang="0">
                  <a:pos x="287" y="254"/>
                </a:cxn>
                <a:cxn ang="0">
                  <a:pos x="314" y="272"/>
                </a:cxn>
                <a:cxn ang="0">
                  <a:pos x="339" y="286"/>
                </a:cxn>
                <a:cxn ang="0">
                  <a:pos x="366" y="301"/>
                </a:cxn>
                <a:cxn ang="0">
                  <a:pos x="393" y="312"/>
                </a:cxn>
                <a:cxn ang="0">
                  <a:pos x="417" y="322"/>
                </a:cxn>
                <a:cxn ang="0">
                  <a:pos x="442" y="331"/>
                </a:cxn>
                <a:cxn ang="0">
                  <a:pos x="470" y="340"/>
                </a:cxn>
                <a:cxn ang="0">
                  <a:pos x="499" y="346"/>
                </a:cxn>
                <a:cxn ang="0">
                  <a:pos x="530" y="351"/>
                </a:cxn>
                <a:cxn ang="0">
                  <a:pos x="560" y="356"/>
                </a:cxn>
                <a:cxn ang="0">
                  <a:pos x="593" y="357"/>
                </a:cxn>
                <a:cxn ang="0">
                  <a:pos x="624" y="357"/>
                </a:cxn>
                <a:cxn ang="0">
                  <a:pos x="747" y="403"/>
                </a:cxn>
                <a:cxn ang="0">
                  <a:pos x="624" y="456"/>
                </a:cxn>
                <a:cxn ang="0">
                  <a:pos x="588" y="456"/>
                </a:cxn>
                <a:cxn ang="0">
                  <a:pos x="554" y="453"/>
                </a:cxn>
                <a:cxn ang="0">
                  <a:pos x="524" y="450"/>
                </a:cxn>
                <a:cxn ang="0">
                  <a:pos x="492" y="446"/>
                </a:cxn>
                <a:cxn ang="0">
                  <a:pos x="463" y="440"/>
                </a:cxn>
                <a:cxn ang="0">
                  <a:pos x="432" y="433"/>
                </a:cxn>
                <a:cxn ang="0">
                  <a:pos x="403" y="423"/>
                </a:cxn>
                <a:cxn ang="0">
                  <a:pos x="372" y="413"/>
                </a:cxn>
                <a:cxn ang="0">
                  <a:pos x="344" y="401"/>
                </a:cxn>
                <a:cxn ang="0">
                  <a:pos x="316" y="388"/>
                </a:cxn>
                <a:cxn ang="0">
                  <a:pos x="287" y="375"/>
                </a:cxn>
                <a:cxn ang="0">
                  <a:pos x="264" y="360"/>
                </a:cxn>
                <a:cxn ang="0">
                  <a:pos x="239" y="346"/>
                </a:cxn>
                <a:cxn ang="0">
                  <a:pos x="214" y="328"/>
                </a:cxn>
                <a:cxn ang="0">
                  <a:pos x="190" y="310"/>
                </a:cxn>
                <a:cxn ang="0">
                  <a:pos x="171" y="293"/>
                </a:cxn>
                <a:cxn ang="0">
                  <a:pos x="150" y="272"/>
                </a:cxn>
                <a:cxn ang="0">
                  <a:pos x="131" y="253"/>
                </a:cxn>
                <a:cxn ang="0">
                  <a:pos x="112" y="232"/>
                </a:cxn>
                <a:cxn ang="0">
                  <a:pos x="95" y="212"/>
                </a:cxn>
                <a:cxn ang="0">
                  <a:pos x="77" y="190"/>
                </a:cxn>
                <a:cxn ang="0">
                  <a:pos x="67" y="172"/>
                </a:cxn>
                <a:cxn ang="0">
                  <a:pos x="58" y="162"/>
                </a:cxn>
                <a:cxn ang="0">
                  <a:pos x="51" y="150"/>
                </a:cxn>
                <a:cxn ang="0">
                  <a:pos x="43" y="135"/>
                </a:cxn>
                <a:cxn ang="0">
                  <a:pos x="37" y="123"/>
                </a:cxn>
                <a:cxn ang="0">
                  <a:pos x="29" y="109"/>
                </a:cxn>
                <a:cxn ang="0">
                  <a:pos x="22" y="94"/>
                </a:cxn>
                <a:cxn ang="0">
                  <a:pos x="15" y="80"/>
                </a:cxn>
                <a:cxn ang="0">
                  <a:pos x="8" y="66"/>
                </a:cxn>
                <a:cxn ang="0">
                  <a:pos x="4" y="54"/>
                </a:cxn>
              </a:cxnLst>
              <a:rect l="0" t="0" r="r" b="b"/>
              <a:pathLst>
                <a:path w="748" h="491">
                  <a:moveTo>
                    <a:pt x="3" y="46"/>
                  </a:moveTo>
                  <a:lnTo>
                    <a:pt x="0" y="36"/>
                  </a:lnTo>
                  <a:lnTo>
                    <a:pt x="99" y="0"/>
                  </a:lnTo>
                  <a:lnTo>
                    <a:pt x="102" y="10"/>
                  </a:lnTo>
                  <a:lnTo>
                    <a:pt x="106" y="19"/>
                  </a:lnTo>
                  <a:lnTo>
                    <a:pt x="109" y="26"/>
                  </a:lnTo>
                  <a:lnTo>
                    <a:pt x="112" y="36"/>
                  </a:lnTo>
                  <a:lnTo>
                    <a:pt x="116" y="45"/>
                  </a:lnTo>
                  <a:lnTo>
                    <a:pt x="121" y="54"/>
                  </a:lnTo>
                  <a:lnTo>
                    <a:pt x="125" y="61"/>
                  </a:lnTo>
                  <a:lnTo>
                    <a:pt x="129" y="72"/>
                  </a:lnTo>
                  <a:lnTo>
                    <a:pt x="134" y="79"/>
                  </a:lnTo>
                  <a:lnTo>
                    <a:pt x="138" y="90"/>
                  </a:lnTo>
                  <a:lnTo>
                    <a:pt x="143" y="96"/>
                  </a:lnTo>
                  <a:lnTo>
                    <a:pt x="148" y="106"/>
                  </a:lnTo>
                  <a:lnTo>
                    <a:pt x="154" y="113"/>
                  </a:lnTo>
                  <a:lnTo>
                    <a:pt x="159" y="120"/>
                  </a:lnTo>
                  <a:lnTo>
                    <a:pt x="162" y="126"/>
                  </a:lnTo>
                  <a:lnTo>
                    <a:pt x="169" y="133"/>
                  </a:lnTo>
                  <a:lnTo>
                    <a:pt x="174" y="141"/>
                  </a:lnTo>
                  <a:lnTo>
                    <a:pt x="179" y="150"/>
                  </a:lnTo>
                  <a:lnTo>
                    <a:pt x="186" y="157"/>
                  </a:lnTo>
                  <a:lnTo>
                    <a:pt x="189" y="162"/>
                  </a:lnTo>
                  <a:lnTo>
                    <a:pt x="195" y="167"/>
                  </a:lnTo>
                  <a:lnTo>
                    <a:pt x="201" y="176"/>
                  </a:lnTo>
                  <a:lnTo>
                    <a:pt x="209" y="185"/>
                  </a:lnTo>
                  <a:lnTo>
                    <a:pt x="219" y="196"/>
                  </a:lnTo>
                  <a:lnTo>
                    <a:pt x="228" y="204"/>
                  </a:lnTo>
                  <a:lnTo>
                    <a:pt x="237" y="214"/>
                  </a:lnTo>
                  <a:lnTo>
                    <a:pt x="246" y="223"/>
                  </a:lnTo>
                  <a:lnTo>
                    <a:pt x="259" y="232"/>
                  </a:lnTo>
                  <a:lnTo>
                    <a:pt x="267" y="240"/>
                  </a:lnTo>
                  <a:lnTo>
                    <a:pt x="278" y="246"/>
                  </a:lnTo>
                  <a:lnTo>
                    <a:pt x="287" y="254"/>
                  </a:lnTo>
                  <a:lnTo>
                    <a:pt x="300" y="263"/>
                  </a:lnTo>
                  <a:lnTo>
                    <a:pt x="314" y="272"/>
                  </a:lnTo>
                  <a:lnTo>
                    <a:pt x="325" y="278"/>
                  </a:lnTo>
                  <a:lnTo>
                    <a:pt x="339" y="286"/>
                  </a:lnTo>
                  <a:lnTo>
                    <a:pt x="353" y="294"/>
                  </a:lnTo>
                  <a:lnTo>
                    <a:pt x="366" y="301"/>
                  </a:lnTo>
                  <a:lnTo>
                    <a:pt x="380" y="307"/>
                  </a:lnTo>
                  <a:lnTo>
                    <a:pt x="393" y="312"/>
                  </a:lnTo>
                  <a:lnTo>
                    <a:pt x="403" y="316"/>
                  </a:lnTo>
                  <a:lnTo>
                    <a:pt x="417" y="322"/>
                  </a:lnTo>
                  <a:lnTo>
                    <a:pt x="430" y="326"/>
                  </a:lnTo>
                  <a:lnTo>
                    <a:pt x="442" y="331"/>
                  </a:lnTo>
                  <a:lnTo>
                    <a:pt x="458" y="335"/>
                  </a:lnTo>
                  <a:lnTo>
                    <a:pt x="470" y="340"/>
                  </a:lnTo>
                  <a:lnTo>
                    <a:pt x="485" y="343"/>
                  </a:lnTo>
                  <a:lnTo>
                    <a:pt x="499" y="346"/>
                  </a:lnTo>
                  <a:lnTo>
                    <a:pt x="514" y="348"/>
                  </a:lnTo>
                  <a:lnTo>
                    <a:pt x="530" y="351"/>
                  </a:lnTo>
                  <a:lnTo>
                    <a:pt x="545" y="353"/>
                  </a:lnTo>
                  <a:lnTo>
                    <a:pt x="560" y="356"/>
                  </a:lnTo>
                  <a:lnTo>
                    <a:pt x="576" y="357"/>
                  </a:lnTo>
                  <a:lnTo>
                    <a:pt x="593" y="357"/>
                  </a:lnTo>
                  <a:lnTo>
                    <a:pt x="607" y="357"/>
                  </a:lnTo>
                  <a:lnTo>
                    <a:pt x="624" y="357"/>
                  </a:lnTo>
                  <a:lnTo>
                    <a:pt x="624" y="322"/>
                  </a:lnTo>
                  <a:lnTo>
                    <a:pt x="747" y="403"/>
                  </a:lnTo>
                  <a:lnTo>
                    <a:pt x="624" y="490"/>
                  </a:lnTo>
                  <a:lnTo>
                    <a:pt x="624" y="456"/>
                  </a:lnTo>
                  <a:lnTo>
                    <a:pt x="605" y="456"/>
                  </a:lnTo>
                  <a:lnTo>
                    <a:pt x="588" y="456"/>
                  </a:lnTo>
                  <a:lnTo>
                    <a:pt x="569" y="454"/>
                  </a:lnTo>
                  <a:lnTo>
                    <a:pt x="554" y="453"/>
                  </a:lnTo>
                  <a:lnTo>
                    <a:pt x="538" y="453"/>
                  </a:lnTo>
                  <a:lnTo>
                    <a:pt x="524" y="450"/>
                  </a:lnTo>
                  <a:lnTo>
                    <a:pt x="507" y="449"/>
                  </a:lnTo>
                  <a:lnTo>
                    <a:pt x="492" y="446"/>
                  </a:lnTo>
                  <a:lnTo>
                    <a:pt x="478" y="443"/>
                  </a:lnTo>
                  <a:lnTo>
                    <a:pt x="463" y="440"/>
                  </a:lnTo>
                  <a:lnTo>
                    <a:pt x="446" y="435"/>
                  </a:lnTo>
                  <a:lnTo>
                    <a:pt x="432" y="433"/>
                  </a:lnTo>
                  <a:lnTo>
                    <a:pt x="417" y="428"/>
                  </a:lnTo>
                  <a:lnTo>
                    <a:pt x="403" y="423"/>
                  </a:lnTo>
                  <a:lnTo>
                    <a:pt x="388" y="417"/>
                  </a:lnTo>
                  <a:lnTo>
                    <a:pt x="372" y="413"/>
                  </a:lnTo>
                  <a:lnTo>
                    <a:pt x="358" y="407"/>
                  </a:lnTo>
                  <a:lnTo>
                    <a:pt x="344" y="401"/>
                  </a:lnTo>
                  <a:lnTo>
                    <a:pt x="330" y="396"/>
                  </a:lnTo>
                  <a:lnTo>
                    <a:pt x="316" y="388"/>
                  </a:lnTo>
                  <a:lnTo>
                    <a:pt x="302" y="381"/>
                  </a:lnTo>
                  <a:lnTo>
                    <a:pt x="287" y="375"/>
                  </a:lnTo>
                  <a:lnTo>
                    <a:pt x="277" y="367"/>
                  </a:lnTo>
                  <a:lnTo>
                    <a:pt x="264" y="360"/>
                  </a:lnTo>
                  <a:lnTo>
                    <a:pt x="253" y="353"/>
                  </a:lnTo>
                  <a:lnTo>
                    <a:pt x="239" y="346"/>
                  </a:lnTo>
                  <a:lnTo>
                    <a:pt x="225" y="336"/>
                  </a:lnTo>
                  <a:lnTo>
                    <a:pt x="214" y="328"/>
                  </a:lnTo>
                  <a:lnTo>
                    <a:pt x="203" y="317"/>
                  </a:lnTo>
                  <a:lnTo>
                    <a:pt x="190" y="310"/>
                  </a:lnTo>
                  <a:lnTo>
                    <a:pt x="181" y="301"/>
                  </a:lnTo>
                  <a:lnTo>
                    <a:pt x="171" y="293"/>
                  </a:lnTo>
                  <a:lnTo>
                    <a:pt x="161" y="283"/>
                  </a:lnTo>
                  <a:lnTo>
                    <a:pt x="150" y="272"/>
                  </a:lnTo>
                  <a:lnTo>
                    <a:pt x="140" y="264"/>
                  </a:lnTo>
                  <a:lnTo>
                    <a:pt x="131" y="253"/>
                  </a:lnTo>
                  <a:lnTo>
                    <a:pt x="121" y="243"/>
                  </a:lnTo>
                  <a:lnTo>
                    <a:pt x="112" y="232"/>
                  </a:lnTo>
                  <a:lnTo>
                    <a:pt x="102" y="220"/>
                  </a:lnTo>
                  <a:lnTo>
                    <a:pt x="95" y="212"/>
                  </a:lnTo>
                  <a:lnTo>
                    <a:pt x="85" y="200"/>
                  </a:lnTo>
                  <a:lnTo>
                    <a:pt x="77" y="190"/>
                  </a:lnTo>
                  <a:lnTo>
                    <a:pt x="70" y="179"/>
                  </a:lnTo>
                  <a:lnTo>
                    <a:pt x="67" y="172"/>
                  </a:lnTo>
                  <a:lnTo>
                    <a:pt x="60" y="166"/>
                  </a:lnTo>
                  <a:lnTo>
                    <a:pt x="58" y="162"/>
                  </a:lnTo>
                  <a:lnTo>
                    <a:pt x="56" y="156"/>
                  </a:lnTo>
                  <a:lnTo>
                    <a:pt x="51" y="150"/>
                  </a:lnTo>
                  <a:lnTo>
                    <a:pt x="48" y="143"/>
                  </a:lnTo>
                  <a:lnTo>
                    <a:pt x="43" y="135"/>
                  </a:lnTo>
                  <a:lnTo>
                    <a:pt x="40" y="128"/>
                  </a:lnTo>
                  <a:lnTo>
                    <a:pt x="37" y="123"/>
                  </a:lnTo>
                  <a:lnTo>
                    <a:pt x="32" y="116"/>
                  </a:lnTo>
                  <a:lnTo>
                    <a:pt x="29" y="109"/>
                  </a:lnTo>
                  <a:lnTo>
                    <a:pt x="26" y="101"/>
                  </a:lnTo>
                  <a:lnTo>
                    <a:pt x="22" y="94"/>
                  </a:lnTo>
                  <a:lnTo>
                    <a:pt x="18" y="86"/>
                  </a:lnTo>
                  <a:lnTo>
                    <a:pt x="15" y="80"/>
                  </a:lnTo>
                  <a:lnTo>
                    <a:pt x="12" y="73"/>
                  </a:lnTo>
                  <a:lnTo>
                    <a:pt x="8" y="66"/>
                  </a:lnTo>
                  <a:lnTo>
                    <a:pt x="7" y="59"/>
                  </a:lnTo>
                  <a:lnTo>
                    <a:pt x="4" y="54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2760" y="3479"/>
              <a:ext cx="743" cy="481"/>
            </a:xfrm>
            <a:custGeom>
              <a:avLst/>
              <a:gdLst/>
              <a:ahLst/>
              <a:cxnLst>
                <a:cxn ang="0">
                  <a:pos x="640" y="0"/>
                </a:cxn>
                <a:cxn ang="0">
                  <a:pos x="634" y="16"/>
                </a:cxn>
                <a:cxn ang="0">
                  <a:pos x="626" y="35"/>
                </a:cxn>
                <a:cxn ang="0">
                  <a:pos x="618" y="51"/>
                </a:cxn>
                <a:cxn ang="0">
                  <a:pos x="610" y="69"/>
                </a:cxn>
                <a:cxn ang="0">
                  <a:pos x="601" y="86"/>
                </a:cxn>
                <a:cxn ang="0">
                  <a:pos x="590" y="103"/>
                </a:cxn>
                <a:cxn ang="0">
                  <a:pos x="581" y="116"/>
                </a:cxn>
                <a:cxn ang="0">
                  <a:pos x="569" y="131"/>
                </a:cxn>
                <a:cxn ang="0">
                  <a:pos x="557" y="147"/>
                </a:cxn>
                <a:cxn ang="0">
                  <a:pos x="549" y="159"/>
                </a:cxn>
                <a:cxn ang="0">
                  <a:pos x="534" y="173"/>
                </a:cxn>
                <a:cxn ang="0">
                  <a:pos x="516" y="194"/>
                </a:cxn>
                <a:cxn ang="0">
                  <a:pos x="496" y="212"/>
                </a:cxn>
                <a:cxn ang="0">
                  <a:pos x="476" y="230"/>
                </a:cxn>
                <a:cxn ang="0">
                  <a:pos x="455" y="244"/>
                </a:cxn>
                <a:cxn ang="0">
                  <a:pos x="431" y="262"/>
                </a:cxn>
                <a:cxn ang="0">
                  <a:pos x="404" y="276"/>
                </a:cxn>
                <a:cxn ang="0">
                  <a:pos x="378" y="290"/>
                </a:cxn>
                <a:cxn ang="0">
                  <a:pos x="353" y="302"/>
                </a:cxn>
                <a:cxn ang="0">
                  <a:pos x="326" y="312"/>
                </a:cxn>
                <a:cxn ang="0">
                  <a:pos x="301" y="320"/>
                </a:cxn>
                <a:cxn ang="0">
                  <a:pos x="274" y="330"/>
                </a:cxn>
                <a:cxn ang="0">
                  <a:pos x="245" y="336"/>
                </a:cxn>
                <a:cxn ang="0">
                  <a:pos x="215" y="341"/>
                </a:cxn>
                <a:cxn ang="0">
                  <a:pos x="184" y="344"/>
                </a:cxn>
                <a:cxn ang="0">
                  <a:pos x="151" y="347"/>
                </a:cxn>
                <a:cxn ang="0">
                  <a:pos x="119" y="347"/>
                </a:cxn>
                <a:cxn ang="0">
                  <a:pos x="0" y="393"/>
                </a:cxn>
                <a:cxn ang="0">
                  <a:pos x="119" y="446"/>
                </a:cxn>
                <a:cxn ang="0">
                  <a:pos x="157" y="446"/>
                </a:cxn>
                <a:cxn ang="0">
                  <a:pos x="190" y="443"/>
                </a:cxn>
                <a:cxn ang="0">
                  <a:pos x="221" y="440"/>
                </a:cxn>
                <a:cxn ang="0">
                  <a:pos x="252" y="436"/>
                </a:cxn>
                <a:cxn ang="0">
                  <a:pos x="281" y="430"/>
                </a:cxn>
                <a:cxn ang="0">
                  <a:pos x="313" y="422"/>
                </a:cxn>
                <a:cxn ang="0">
                  <a:pos x="340" y="413"/>
                </a:cxn>
                <a:cxn ang="0">
                  <a:pos x="371" y="403"/>
                </a:cxn>
                <a:cxn ang="0">
                  <a:pos x="399" y="391"/>
                </a:cxn>
                <a:cxn ang="0">
                  <a:pos x="429" y="378"/>
                </a:cxn>
                <a:cxn ang="0">
                  <a:pos x="455" y="365"/>
                </a:cxn>
                <a:cxn ang="0">
                  <a:pos x="479" y="350"/>
                </a:cxn>
                <a:cxn ang="0">
                  <a:pos x="506" y="336"/>
                </a:cxn>
                <a:cxn ang="0">
                  <a:pos x="530" y="318"/>
                </a:cxn>
                <a:cxn ang="0">
                  <a:pos x="552" y="300"/>
                </a:cxn>
                <a:cxn ang="0">
                  <a:pos x="571" y="283"/>
                </a:cxn>
                <a:cxn ang="0">
                  <a:pos x="593" y="262"/>
                </a:cxn>
                <a:cxn ang="0">
                  <a:pos x="612" y="243"/>
                </a:cxn>
                <a:cxn ang="0">
                  <a:pos x="631" y="222"/>
                </a:cxn>
                <a:cxn ang="0">
                  <a:pos x="648" y="200"/>
                </a:cxn>
                <a:cxn ang="0">
                  <a:pos x="665" y="180"/>
                </a:cxn>
                <a:cxn ang="0">
                  <a:pos x="676" y="162"/>
                </a:cxn>
                <a:cxn ang="0">
                  <a:pos x="685" y="152"/>
                </a:cxn>
                <a:cxn ang="0">
                  <a:pos x="692" y="138"/>
                </a:cxn>
                <a:cxn ang="0">
                  <a:pos x="699" y="123"/>
                </a:cxn>
                <a:cxn ang="0">
                  <a:pos x="707" y="113"/>
                </a:cxn>
                <a:cxn ang="0">
                  <a:pos x="714" y="99"/>
                </a:cxn>
                <a:cxn ang="0">
                  <a:pos x="723" y="84"/>
                </a:cxn>
                <a:cxn ang="0">
                  <a:pos x="728" y="70"/>
                </a:cxn>
                <a:cxn ang="0">
                  <a:pos x="734" y="56"/>
                </a:cxn>
                <a:cxn ang="0">
                  <a:pos x="738" y="43"/>
                </a:cxn>
              </a:cxnLst>
              <a:rect l="0" t="0" r="r" b="b"/>
              <a:pathLst>
                <a:path w="743" h="481">
                  <a:moveTo>
                    <a:pt x="742" y="36"/>
                  </a:moveTo>
                  <a:lnTo>
                    <a:pt x="640" y="0"/>
                  </a:lnTo>
                  <a:lnTo>
                    <a:pt x="637" y="7"/>
                  </a:lnTo>
                  <a:lnTo>
                    <a:pt x="634" y="16"/>
                  </a:lnTo>
                  <a:lnTo>
                    <a:pt x="631" y="26"/>
                  </a:lnTo>
                  <a:lnTo>
                    <a:pt x="626" y="35"/>
                  </a:lnTo>
                  <a:lnTo>
                    <a:pt x="623" y="44"/>
                  </a:lnTo>
                  <a:lnTo>
                    <a:pt x="618" y="51"/>
                  </a:lnTo>
                  <a:lnTo>
                    <a:pt x="613" y="62"/>
                  </a:lnTo>
                  <a:lnTo>
                    <a:pt x="610" y="69"/>
                  </a:lnTo>
                  <a:lnTo>
                    <a:pt x="605" y="78"/>
                  </a:lnTo>
                  <a:lnTo>
                    <a:pt x="601" y="86"/>
                  </a:lnTo>
                  <a:lnTo>
                    <a:pt x="595" y="96"/>
                  </a:lnTo>
                  <a:lnTo>
                    <a:pt x="590" y="103"/>
                  </a:lnTo>
                  <a:lnTo>
                    <a:pt x="586" y="110"/>
                  </a:lnTo>
                  <a:lnTo>
                    <a:pt x="581" y="116"/>
                  </a:lnTo>
                  <a:lnTo>
                    <a:pt x="576" y="123"/>
                  </a:lnTo>
                  <a:lnTo>
                    <a:pt x="569" y="131"/>
                  </a:lnTo>
                  <a:lnTo>
                    <a:pt x="564" y="138"/>
                  </a:lnTo>
                  <a:lnTo>
                    <a:pt x="557" y="147"/>
                  </a:lnTo>
                  <a:lnTo>
                    <a:pt x="554" y="152"/>
                  </a:lnTo>
                  <a:lnTo>
                    <a:pt x="549" y="159"/>
                  </a:lnTo>
                  <a:lnTo>
                    <a:pt x="542" y="166"/>
                  </a:lnTo>
                  <a:lnTo>
                    <a:pt x="534" y="173"/>
                  </a:lnTo>
                  <a:lnTo>
                    <a:pt x="526" y="186"/>
                  </a:lnTo>
                  <a:lnTo>
                    <a:pt x="516" y="194"/>
                  </a:lnTo>
                  <a:lnTo>
                    <a:pt x="507" y="203"/>
                  </a:lnTo>
                  <a:lnTo>
                    <a:pt x="496" y="212"/>
                  </a:lnTo>
                  <a:lnTo>
                    <a:pt x="485" y="222"/>
                  </a:lnTo>
                  <a:lnTo>
                    <a:pt x="476" y="230"/>
                  </a:lnTo>
                  <a:lnTo>
                    <a:pt x="467" y="236"/>
                  </a:lnTo>
                  <a:lnTo>
                    <a:pt x="455" y="244"/>
                  </a:lnTo>
                  <a:lnTo>
                    <a:pt x="443" y="253"/>
                  </a:lnTo>
                  <a:lnTo>
                    <a:pt x="431" y="262"/>
                  </a:lnTo>
                  <a:lnTo>
                    <a:pt x="418" y="268"/>
                  </a:lnTo>
                  <a:lnTo>
                    <a:pt x="404" y="276"/>
                  </a:lnTo>
                  <a:lnTo>
                    <a:pt x="390" y="284"/>
                  </a:lnTo>
                  <a:lnTo>
                    <a:pt x="378" y="290"/>
                  </a:lnTo>
                  <a:lnTo>
                    <a:pt x="363" y="297"/>
                  </a:lnTo>
                  <a:lnTo>
                    <a:pt x="353" y="302"/>
                  </a:lnTo>
                  <a:lnTo>
                    <a:pt x="340" y="306"/>
                  </a:lnTo>
                  <a:lnTo>
                    <a:pt x="326" y="312"/>
                  </a:lnTo>
                  <a:lnTo>
                    <a:pt x="313" y="316"/>
                  </a:lnTo>
                  <a:lnTo>
                    <a:pt x="301" y="320"/>
                  </a:lnTo>
                  <a:lnTo>
                    <a:pt x="287" y="325"/>
                  </a:lnTo>
                  <a:lnTo>
                    <a:pt x="274" y="330"/>
                  </a:lnTo>
                  <a:lnTo>
                    <a:pt x="259" y="333"/>
                  </a:lnTo>
                  <a:lnTo>
                    <a:pt x="245" y="336"/>
                  </a:lnTo>
                  <a:lnTo>
                    <a:pt x="229" y="338"/>
                  </a:lnTo>
                  <a:lnTo>
                    <a:pt x="215" y="341"/>
                  </a:lnTo>
                  <a:lnTo>
                    <a:pt x="198" y="344"/>
                  </a:lnTo>
                  <a:lnTo>
                    <a:pt x="184" y="344"/>
                  </a:lnTo>
                  <a:lnTo>
                    <a:pt x="168" y="347"/>
                  </a:lnTo>
                  <a:lnTo>
                    <a:pt x="151" y="347"/>
                  </a:lnTo>
                  <a:lnTo>
                    <a:pt x="137" y="347"/>
                  </a:lnTo>
                  <a:lnTo>
                    <a:pt x="119" y="347"/>
                  </a:lnTo>
                  <a:lnTo>
                    <a:pt x="119" y="312"/>
                  </a:lnTo>
                  <a:lnTo>
                    <a:pt x="0" y="393"/>
                  </a:lnTo>
                  <a:lnTo>
                    <a:pt x="119" y="480"/>
                  </a:lnTo>
                  <a:lnTo>
                    <a:pt x="119" y="446"/>
                  </a:lnTo>
                  <a:lnTo>
                    <a:pt x="138" y="446"/>
                  </a:lnTo>
                  <a:lnTo>
                    <a:pt x="157" y="446"/>
                  </a:lnTo>
                  <a:lnTo>
                    <a:pt x="175" y="444"/>
                  </a:lnTo>
                  <a:lnTo>
                    <a:pt x="190" y="443"/>
                  </a:lnTo>
                  <a:lnTo>
                    <a:pt x="206" y="443"/>
                  </a:lnTo>
                  <a:lnTo>
                    <a:pt x="221" y="440"/>
                  </a:lnTo>
                  <a:lnTo>
                    <a:pt x="237" y="439"/>
                  </a:lnTo>
                  <a:lnTo>
                    <a:pt x="252" y="436"/>
                  </a:lnTo>
                  <a:lnTo>
                    <a:pt x="265" y="433"/>
                  </a:lnTo>
                  <a:lnTo>
                    <a:pt x="281" y="430"/>
                  </a:lnTo>
                  <a:lnTo>
                    <a:pt x="300" y="425"/>
                  </a:lnTo>
                  <a:lnTo>
                    <a:pt x="313" y="422"/>
                  </a:lnTo>
                  <a:lnTo>
                    <a:pt x="327" y="418"/>
                  </a:lnTo>
                  <a:lnTo>
                    <a:pt x="340" y="413"/>
                  </a:lnTo>
                  <a:lnTo>
                    <a:pt x="357" y="407"/>
                  </a:lnTo>
                  <a:lnTo>
                    <a:pt x="371" y="403"/>
                  </a:lnTo>
                  <a:lnTo>
                    <a:pt x="385" y="397"/>
                  </a:lnTo>
                  <a:lnTo>
                    <a:pt x="399" y="391"/>
                  </a:lnTo>
                  <a:lnTo>
                    <a:pt x="415" y="386"/>
                  </a:lnTo>
                  <a:lnTo>
                    <a:pt x="429" y="378"/>
                  </a:lnTo>
                  <a:lnTo>
                    <a:pt x="441" y="372"/>
                  </a:lnTo>
                  <a:lnTo>
                    <a:pt x="455" y="365"/>
                  </a:lnTo>
                  <a:lnTo>
                    <a:pt x="467" y="359"/>
                  </a:lnTo>
                  <a:lnTo>
                    <a:pt x="479" y="350"/>
                  </a:lnTo>
                  <a:lnTo>
                    <a:pt x="492" y="343"/>
                  </a:lnTo>
                  <a:lnTo>
                    <a:pt x="506" y="336"/>
                  </a:lnTo>
                  <a:lnTo>
                    <a:pt x="518" y="326"/>
                  </a:lnTo>
                  <a:lnTo>
                    <a:pt x="530" y="318"/>
                  </a:lnTo>
                  <a:lnTo>
                    <a:pt x="542" y="307"/>
                  </a:lnTo>
                  <a:lnTo>
                    <a:pt x="552" y="300"/>
                  </a:lnTo>
                  <a:lnTo>
                    <a:pt x="564" y="291"/>
                  </a:lnTo>
                  <a:lnTo>
                    <a:pt x="571" y="283"/>
                  </a:lnTo>
                  <a:lnTo>
                    <a:pt x="584" y="273"/>
                  </a:lnTo>
                  <a:lnTo>
                    <a:pt x="593" y="262"/>
                  </a:lnTo>
                  <a:lnTo>
                    <a:pt x="603" y="253"/>
                  </a:lnTo>
                  <a:lnTo>
                    <a:pt x="612" y="243"/>
                  </a:lnTo>
                  <a:lnTo>
                    <a:pt x="622" y="233"/>
                  </a:lnTo>
                  <a:lnTo>
                    <a:pt x="631" y="222"/>
                  </a:lnTo>
                  <a:lnTo>
                    <a:pt x="640" y="210"/>
                  </a:lnTo>
                  <a:lnTo>
                    <a:pt x="648" y="200"/>
                  </a:lnTo>
                  <a:lnTo>
                    <a:pt x="658" y="188"/>
                  </a:lnTo>
                  <a:lnTo>
                    <a:pt x="665" y="180"/>
                  </a:lnTo>
                  <a:lnTo>
                    <a:pt x="673" y="169"/>
                  </a:lnTo>
                  <a:lnTo>
                    <a:pt x="676" y="162"/>
                  </a:lnTo>
                  <a:lnTo>
                    <a:pt x="682" y="156"/>
                  </a:lnTo>
                  <a:lnTo>
                    <a:pt x="685" y="152"/>
                  </a:lnTo>
                  <a:lnTo>
                    <a:pt x="689" y="144"/>
                  </a:lnTo>
                  <a:lnTo>
                    <a:pt x="692" y="138"/>
                  </a:lnTo>
                  <a:lnTo>
                    <a:pt x="695" y="133"/>
                  </a:lnTo>
                  <a:lnTo>
                    <a:pt x="699" y="123"/>
                  </a:lnTo>
                  <a:lnTo>
                    <a:pt x="704" y="119"/>
                  </a:lnTo>
                  <a:lnTo>
                    <a:pt x="707" y="113"/>
                  </a:lnTo>
                  <a:lnTo>
                    <a:pt x="711" y="106"/>
                  </a:lnTo>
                  <a:lnTo>
                    <a:pt x="714" y="99"/>
                  </a:lnTo>
                  <a:lnTo>
                    <a:pt x="716" y="91"/>
                  </a:lnTo>
                  <a:lnTo>
                    <a:pt x="723" y="84"/>
                  </a:lnTo>
                  <a:lnTo>
                    <a:pt x="724" y="76"/>
                  </a:lnTo>
                  <a:lnTo>
                    <a:pt x="728" y="70"/>
                  </a:lnTo>
                  <a:lnTo>
                    <a:pt x="731" y="63"/>
                  </a:lnTo>
                  <a:lnTo>
                    <a:pt x="734" y="56"/>
                  </a:lnTo>
                  <a:lnTo>
                    <a:pt x="735" y="49"/>
                  </a:lnTo>
                  <a:lnTo>
                    <a:pt x="738" y="43"/>
                  </a:lnTo>
                </a:path>
              </a:pathLst>
            </a:custGeom>
            <a:solidFill>
              <a:srgbClr val="00B05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989" y="3137"/>
              <a:ext cx="545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marL="339725" indent="-339725" defTabSz="958850" eaLnBrk="0" hangingPunct="0">
                <a:lnSpc>
                  <a:spcPct val="50000"/>
                </a:lnSpc>
                <a:spcBef>
                  <a:spcPct val="40000"/>
                </a:spcBef>
              </a:pPr>
              <a:r>
                <a:rPr lang="hu-HU" sz="140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Előzetes</a:t>
              </a:r>
            </a:p>
            <a:p>
              <a:pPr marL="339725" indent="-339725" defTabSz="958850" eaLnBrk="0" hangingPunct="0">
                <a:lnSpc>
                  <a:spcPct val="50000"/>
                </a:lnSpc>
                <a:spcBef>
                  <a:spcPct val="40000"/>
                </a:spcBef>
              </a:pPr>
              <a:r>
                <a:rPr lang="hu-HU" sz="140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tervezés</a:t>
              </a:r>
              <a:endParaRPr lang="en-US" sz="1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1805" y="2897"/>
              <a:ext cx="57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marL="339725" indent="-339725" defTabSz="958850" eaLnBrk="0" hangingPunct="0">
                <a:lnSpc>
                  <a:spcPct val="50000"/>
                </a:lnSpc>
                <a:spcBef>
                  <a:spcPct val="40000"/>
                </a:spcBef>
              </a:pPr>
              <a:r>
                <a:rPr lang="hu-HU" sz="140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Tervezés</a:t>
              </a:r>
              <a:endParaRPr lang="en-US" sz="1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1990" y="2460"/>
              <a:ext cx="76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marL="339725" indent="-339725" defTabSz="958850" eaLnBrk="0" hangingPunct="0">
                <a:lnSpc>
                  <a:spcPct val="50000"/>
                </a:lnSpc>
                <a:spcBef>
                  <a:spcPct val="40000"/>
                </a:spcBef>
              </a:pPr>
              <a:r>
                <a:rPr lang="hu-HU" sz="14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Követelmény</a:t>
              </a:r>
            </a:p>
            <a:p>
              <a:pPr marL="339725" indent="-339725" defTabSz="958850" eaLnBrk="0" hangingPunct="0">
                <a:lnSpc>
                  <a:spcPct val="50000"/>
                </a:lnSpc>
                <a:spcBef>
                  <a:spcPct val="40000"/>
                </a:spcBef>
              </a:pPr>
              <a:r>
                <a:rPr lang="hu-HU" sz="14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elemzés</a:t>
              </a:r>
              <a:endParaRPr lang="en-US" sz="1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197" y="2705"/>
              <a:ext cx="111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marL="339725" indent="-339725" defTabSz="958850" eaLnBrk="0" hangingPunct="0">
                <a:lnSpc>
                  <a:spcPct val="50000"/>
                </a:lnSpc>
                <a:spcBef>
                  <a:spcPct val="40000"/>
                </a:spcBef>
              </a:pPr>
              <a:r>
                <a:rPr lang="hu-HU" sz="140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Analízis és tervezés</a:t>
              </a: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3581" y="3041"/>
              <a:ext cx="84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marL="339725" indent="-339725" defTabSz="958850" eaLnBrk="0" hangingPunct="0">
                <a:lnSpc>
                  <a:spcPct val="50000"/>
                </a:lnSpc>
                <a:spcBef>
                  <a:spcPct val="40000"/>
                </a:spcBef>
              </a:pPr>
              <a:r>
                <a:rPr lang="hu-HU" sz="140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Implementáció</a:t>
              </a:r>
              <a:endParaRPr lang="en-US" sz="1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3494" y="4145"/>
              <a:ext cx="38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marL="339725" indent="-339725" defTabSz="958850" eaLnBrk="0" hangingPunct="0">
                <a:lnSpc>
                  <a:spcPct val="50000"/>
                </a:lnSpc>
                <a:spcBef>
                  <a:spcPct val="40000"/>
                </a:spcBef>
              </a:pPr>
              <a:r>
                <a:rPr lang="hu-HU" sz="140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Teszt</a:t>
              </a:r>
              <a:endParaRPr lang="en-US" sz="1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3725" y="3713"/>
              <a:ext cx="66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marL="339725" indent="-339725" defTabSz="958850" eaLnBrk="0" hangingPunct="0">
                <a:lnSpc>
                  <a:spcPct val="50000"/>
                </a:lnSpc>
                <a:spcBef>
                  <a:spcPct val="40000"/>
                </a:spcBef>
              </a:pPr>
              <a:r>
                <a:rPr lang="hu-HU" sz="140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Kibocsátás</a:t>
              </a:r>
              <a:endParaRPr lang="en-US" sz="1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2189" y="4001"/>
              <a:ext cx="58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marL="339725" indent="-339725" defTabSz="958850" eaLnBrk="0" hangingPunct="0">
                <a:lnSpc>
                  <a:spcPct val="50000"/>
                </a:lnSpc>
                <a:spcBef>
                  <a:spcPct val="40000"/>
                </a:spcBef>
              </a:pPr>
              <a:r>
                <a:rPr lang="hu-HU" sz="14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Értékelés</a:t>
              </a:r>
              <a:endParaRPr lang="en-US" sz="1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443" y="3281"/>
              <a:ext cx="81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marL="339725" indent="-339725" defTabSz="958850" eaLnBrk="0" hangingPunct="0">
                <a:lnSpc>
                  <a:spcPct val="50000"/>
                </a:lnSpc>
                <a:spcBef>
                  <a:spcPct val="40000"/>
                </a:spcBef>
              </a:pPr>
              <a:r>
                <a:rPr lang="hu-HU" sz="14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Menedzsment</a:t>
              </a:r>
              <a:endParaRPr lang="en-US" sz="1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4671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9909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hu-HU" dirty="0" smtClean="0"/>
              <a:t>Projekt vezetés a részletekig</a:t>
            </a:r>
            <a:endParaRPr lang="hu-HU" dirty="0"/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Egyben tartható projekt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Zárt költségvetés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Követelmény változás kontrollálása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Sok adminisztráció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Projekt cél </a:t>
            </a:r>
            <a:r>
              <a:rPr lang="hu-HU" dirty="0" smtClean="0">
                <a:sym typeface="Wingdings"/>
              </a:rPr>
              <a:t> Szervezeti célok</a:t>
            </a:r>
            <a:endParaRPr lang="hu-HU" dirty="0" smtClean="0"/>
          </a:p>
          <a:p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3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lnSpc>
                <a:spcPct val="90000"/>
              </a:lnSpc>
              <a:buClr>
                <a:srgbClr val="42A749"/>
              </a:buClr>
              <a:buNone/>
              <a:defRPr/>
            </a:pPr>
            <a:r>
              <a:rPr lang="hu-HU" dirty="0" smtClean="0"/>
              <a:t>Iteratív megközelítés</a:t>
            </a:r>
            <a:endParaRPr lang="en-US" dirty="0"/>
          </a:p>
          <a:p>
            <a:pPr lvl="1">
              <a:lnSpc>
                <a:spcPct val="90000"/>
              </a:lnSpc>
              <a:buClr>
                <a:srgbClr val="42A749"/>
              </a:buClr>
              <a:buFont typeface="Calibri" pitchFamily="34" charset="0"/>
              <a:buChar char="□"/>
              <a:defRPr/>
            </a:pPr>
            <a:r>
              <a:rPr lang="hu-HU" dirty="0" smtClean="0"/>
              <a:t>Célok iterációnkként</a:t>
            </a:r>
          </a:p>
          <a:p>
            <a:pPr lvl="1">
              <a:lnSpc>
                <a:spcPct val="90000"/>
              </a:lnSpc>
              <a:buClr>
                <a:srgbClr val="42A749"/>
              </a:buClr>
              <a:buFont typeface="Calibri" pitchFamily="34" charset="0"/>
              <a:buChar char="□"/>
              <a:defRPr/>
            </a:pPr>
            <a:r>
              <a:rPr lang="hu-HU" dirty="0" smtClean="0"/>
              <a:t>Tapasztalatok </a:t>
            </a:r>
            <a:r>
              <a:rPr lang="hu-HU" dirty="0"/>
              <a:t>alapján </a:t>
            </a:r>
            <a:r>
              <a:rPr lang="hu-HU" dirty="0" smtClean="0"/>
              <a:t>visszacsatolás</a:t>
            </a:r>
          </a:p>
          <a:p>
            <a:pPr lvl="1">
              <a:lnSpc>
                <a:spcPct val="90000"/>
              </a:lnSpc>
              <a:buClr>
                <a:srgbClr val="42A749"/>
              </a:buClr>
              <a:buFont typeface="Calibri" pitchFamily="34" charset="0"/>
              <a:buChar char="□"/>
              <a:defRPr/>
            </a:pPr>
            <a:r>
              <a:rPr lang="hu-HU" dirty="0" smtClean="0"/>
              <a:t>Céloktól függő költségvetés</a:t>
            </a:r>
          </a:p>
          <a:p>
            <a:pPr lvl="1">
              <a:lnSpc>
                <a:spcPct val="90000"/>
              </a:lnSpc>
              <a:buClr>
                <a:srgbClr val="42A749"/>
              </a:buClr>
              <a:buFont typeface="Calibri" pitchFamily="34" charset="0"/>
              <a:buChar char="□"/>
              <a:defRPr/>
            </a:pPr>
            <a:r>
              <a:rPr lang="hu-HU" dirty="0" smtClean="0">
                <a:sym typeface="Wingdings"/>
              </a:rPr>
              <a:t>Kevesebb adminisztráció</a:t>
            </a:r>
          </a:p>
          <a:p>
            <a:pPr lvl="1">
              <a:lnSpc>
                <a:spcPct val="90000"/>
              </a:lnSpc>
              <a:buClr>
                <a:srgbClr val="42A749"/>
              </a:buClr>
              <a:buFont typeface="Calibri" pitchFamily="34" charset="0"/>
              <a:buChar char="□"/>
              <a:defRPr/>
            </a:pPr>
            <a:r>
              <a:rPr lang="hu-HU" dirty="0" smtClean="0">
                <a:sym typeface="Wingdings"/>
              </a:rPr>
              <a:t>Szervezeti </a:t>
            </a:r>
            <a:r>
              <a:rPr lang="hu-HU" dirty="0">
                <a:sym typeface="Wingdings"/>
              </a:rPr>
              <a:t>célok érvényesítése </a:t>
            </a:r>
            <a:r>
              <a:rPr lang="hu-HU" dirty="0" smtClean="0">
                <a:sym typeface="Wingdings"/>
              </a:rPr>
              <a:t> Költségek</a:t>
            </a:r>
            <a:endParaRPr lang="hu-HU" dirty="0"/>
          </a:p>
          <a:p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 smtClean="0"/>
              <a:t>Ha projektet indítunk…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2530345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hu-HU" dirty="0" smtClean="0"/>
              <a:t>Hogyan lehet összhangba hozni az igényt a kontrollra és az ésszerű adminisztratív költségeket?</a:t>
            </a:r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136904" cy="576064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Milyen megközelítésben dolgozzunk?</a:t>
            </a:r>
            <a:endParaRPr lang="hu-HU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4281456" cy="418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251520" y="2492896"/>
            <a:ext cx="8568951" cy="3816424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hu-HU" dirty="0" smtClean="0"/>
              <a:t>PROGRAM ÉS PROJEKT SZINTŰ MAGASSZINTŰ TERVEZÉS</a:t>
            </a:r>
            <a:endParaRPr lang="en-US" dirty="0" smtClean="0"/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A programok és projektek a szervezet céljaihoz igazítva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Apró kormány mozdulatokkal meghatározni a projekt célokat</a:t>
            </a:r>
          </a:p>
          <a:p>
            <a:pPr lvl="2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Jól meghatározható célokkal induló projektek (ipari munka)</a:t>
            </a:r>
          </a:p>
          <a:p>
            <a:pPr lvl="2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Kutatás-fejlesztési céllal induló projektek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Egyre több ipari munka </a:t>
            </a:r>
            <a:r>
              <a:rPr lang="hu-HU" dirty="0" smtClean="0">
                <a:sym typeface="Wingdings" pitchFamily="2" charset="2"/>
              </a:rPr>
              <a:t> </a:t>
            </a:r>
            <a:r>
              <a:rPr lang="hu-HU" dirty="0" smtClean="0"/>
              <a:t>Stabilizálódó program</a:t>
            </a:r>
          </a:p>
          <a:p>
            <a:pPr lvl="2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Egyre inkább az üzleti célokat szolgáló tevékenységre lehet koncentrálni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dirty="0" smtClean="0"/>
              <a:t>Projektek agilis </a:t>
            </a:r>
            <a:r>
              <a:rPr lang="hu-HU" dirty="0" err="1" smtClean="0"/>
              <a:t>scrum</a:t>
            </a:r>
            <a:r>
              <a:rPr lang="hu-HU" dirty="0" smtClean="0"/>
              <a:t> alapú szervezése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Projekteken belüli típus feladatok meghatározása</a:t>
            </a:r>
          </a:p>
          <a:p>
            <a:pPr lvl="2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Belső tudástár</a:t>
            </a:r>
          </a:p>
          <a:p>
            <a:pPr lvl="2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Technológia (minden lépés meghatározott és eszköz szinten támogatott)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Agilis tervezés és követés támogatása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A program és projekt menedzsment által táplált </a:t>
            </a:r>
            <a:r>
              <a:rPr lang="hu-HU" dirty="0" err="1" smtClean="0"/>
              <a:t>backlog</a:t>
            </a:r>
            <a:r>
              <a:rPr lang="hu-HU" dirty="0" smtClean="0"/>
              <a:t> (tervezett fejlesztések a projektben)</a:t>
            </a:r>
          </a:p>
          <a:p>
            <a:pPr lvl="1">
              <a:lnSpc>
                <a:spcPct val="90000"/>
              </a:lnSpc>
              <a:buClr>
                <a:srgbClr val="00B050"/>
              </a:buClr>
              <a:buFont typeface="Calibri" pitchFamily="34" charset="0"/>
              <a:buChar char="□"/>
            </a:pPr>
            <a:r>
              <a:rPr lang="hu-HU" dirty="0" smtClean="0"/>
              <a:t>Visszajelzéshez sok kibocsátás </a:t>
            </a:r>
            <a:r>
              <a:rPr lang="hu-HU" dirty="0" smtClean="0">
                <a:sym typeface="Wingdings" pitchFamily="2" charset="2"/>
              </a:rPr>
              <a:t> </a:t>
            </a:r>
            <a:r>
              <a:rPr lang="hu-HU" dirty="0" smtClean="0"/>
              <a:t>Nagyon erős minőség biztosítás </a:t>
            </a:r>
            <a:r>
              <a:rPr lang="hu-HU" dirty="0" smtClean="0">
                <a:sym typeface="Wingdings" pitchFamily="2" charset="2"/>
              </a:rPr>
              <a:t> Masszív eszköz támogatás</a:t>
            </a:r>
            <a:endParaRPr lang="hu-HU" dirty="0" smtClean="0"/>
          </a:p>
          <a:p>
            <a:endParaRPr lang="hu-HU" dirty="0"/>
          </a:p>
        </p:txBody>
      </p:sp>
      <p:sp>
        <p:nvSpPr>
          <p:cNvPr id="3" name="Cím 2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568952" cy="576064"/>
          </a:xfrm>
        </p:spPr>
        <p:txBody>
          <a:bodyPr anchor="t">
            <a:noAutofit/>
          </a:bodyPr>
          <a:lstStyle/>
          <a:p>
            <a:r>
              <a:rPr lang="hu-HU" sz="4000" b="1" dirty="0" smtClean="0"/>
              <a:t>Egyesítsük az előnyöket!</a:t>
            </a:r>
            <a:endParaRPr lang="hu-HU" sz="4000" b="1" dirty="0"/>
          </a:p>
        </p:txBody>
      </p:sp>
    </p:spTree>
    <p:extLst>
      <p:ext uri="{BB962C8B-B14F-4D97-AF65-F5344CB8AC3E}">
        <p14:creationId xmlns:p14="http://schemas.microsoft.com/office/powerpoint/2010/main" val="2843479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rtalom helye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Eszközök nélkül ez nem megy!</a:t>
            </a:r>
            <a:endParaRPr lang="hu-HU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4771455" y="2060848"/>
            <a:ext cx="4481513" cy="4408487"/>
            <a:chOff x="2864" y="704"/>
            <a:chExt cx="2823" cy="3097"/>
          </a:xfrm>
        </p:grpSpPr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 flipV="1">
              <a:off x="2864" y="948"/>
              <a:ext cx="2724" cy="2642"/>
            </a:xfrm>
            <a:prstGeom prst="roundRect">
              <a:avLst>
                <a:gd name="adj" fmla="val 9366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3B7CF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 wrap="none" anchor="ctr" anchorCtr="1"/>
            <a:lstStyle/>
            <a:p>
              <a:pPr defTabSz="449263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endParaRPr lang="hu-HU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932" y="1445"/>
              <a:ext cx="2580" cy="418"/>
              <a:chOff x="2908" y="2574"/>
              <a:chExt cx="2580" cy="418"/>
            </a:xfrm>
          </p:grpSpPr>
          <p:sp>
            <p:nvSpPr>
              <p:cNvPr id="54" name="Line 7"/>
              <p:cNvSpPr>
                <a:spLocks noChangeShapeType="1"/>
              </p:cNvSpPr>
              <p:nvPr/>
            </p:nvSpPr>
            <p:spPr bwMode="auto">
              <a:xfrm>
                <a:off x="3665" y="2784"/>
                <a:ext cx="1132" cy="0"/>
              </a:xfrm>
              <a:prstGeom prst="line">
                <a:avLst/>
              </a:prstGeom>
              <a:noFill/>
              <a:ln w="38100">
                <a:solidFill>
                  <a:srgbClr val="9FE6FF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hu-HU"/>
              </a:p>
            </p:txBody>
          </p:sp>
          <p:sp>
            <p:nvSpPr>
              <p:cNvPr id="55" name="AutoShape 8"/>
              <p:cNvSpPr>
                <a:spLocks noChangeArrowheads="1"/>
              </p:cNvSpPr>
              <p:nvPr/>
            </p:nvSpPr>
            <p:spPr bwMode="auto">
              <a:xfrm flipV="1">
                <a:off x="2908" y="2574"/>
                <a:ext cx="755" cy="418"/>
              </a:xfrm>
              <a:prstGeom prst="roundRect">
                <a:avLst>
                  <a:gd name="adj" fmla="val 29185"/>
                </a:avLst>
              </a:prstGeom>
              <a:gradFill rotWithShape="1">
                <a:gsLst>
                  <a:gs pos="0">
                    <a:srgbClr val="C0F1F8"/>
                  </a:gs>
                  <a:gs pos="100000">
                    <a:srgbClr val="FFFFFF"/>
                  </a:gs>
                </a:gsLst>
                <a:lin ang="5400000" scaled="1"/>
              </a:gradFill>
              <a:ln w="38100">
                <a:solidFill>
                  <a:srgbClr val="9FE6FF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pPr defTabSz="449263"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endParaRPr lang="hu-HU">
                  <a:solidFill>
                    <a:srgbClr val="000000"/>
                  </a:solidFill>
                  <a:ea typeface="MS PGothic" pitchFamily="34" charset="-128"/>
                </a:endParaRPr>
              </a:p>
            </p:txBody>
          </p:sp>
          <p:sp>
            <p:nvSpPr>
              <p:cNvPr id="56" name="AutoShape 9"/>
              <p:cNvSpPr>
                <a:spLocks noChangeArrowheads="1"/>
              </p:cNvSpPr>
              <p:nvPr/>
            </p:nvSpPr>
            <p:spPr bwMode="auto">
              <a:xfrm flipV="1">
                <a:off x="3826" y="2574"/>
                <a:ext cx="756" cy="418"/>
              </a:xfrm>
              <a:prstGeom prst="roundRect">
                <a:avLst>
                  <a:gd name="adj" fmla="val 29185"/>
                </a:avLst>
              </a:prstGeom>
              <a:gradFill rotWithShape="1">
                <a:gsLst>
                  <a:gs pos="0">
                    <a:srgbClr val="C0F1F8"/>
                  </a:gs>
                  <a:gs pos="100000">
                    <a:srgbClr val="FFFFFF"/>
                  </a:gs>
                </a:gsLst>
                <a:lin ang="5400000" scaled="1"/>
              </a:gradFill>
              <a:ln w="38100">
                <a:solidFill>
                  <a:srgbClr val="9FE6FF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pPr defTabSz="449263"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endParaRPr lang="hu-HU" sz="1100">
                  <a:solidFill>
                    <a:srgbClr val="000000"/>
                  </a:solidFill>
                  <a:ea typeface="MS PGothic" pitchFamily="34" charset="-128"/>
                </a:endParaRPr>
              </a:p>
            </p:txBody>
          </p:sp>
          <p:sp>
            <p:nvSpPr>
              <p:cNvPr id="57" name="AutoShape 10"/>
              <p:cNvSpPr>
                <a:spLocks noChangeArrowheads="1"/>
              </p:cNvSpPr>
              <p:nvPr/>
            </p:nvSpPr>
            <p:spPr bwMode="auto">
              <a:xfrm flipV="1">
                <a:off x="4733" y="2574"/>
                <a:ext cx="755" cy="418"/>
              </a:xfrm>
              <a:prstGeom prst="roundRect">
                <a:avLst>
                  <a:gd name="adj" fmla="val 29185"/>
                </a:avLst>
              </a:prstGeom>
              <a:gradFill rotWithShape="1">
                <a:gsLst>
                  <a:gs pos="0">
                    <a:srgbClr val="C0F1F8"/>
                  </a:gs>
                  <a:gs pos="100000">
                    <a:srgbClr val="FFFFFF"/>
                  </a:gs>
                </a:gsLst>
                <a:lin ang="5400000" scaled="1"/>
              </a:gradFill>
              <a:ln w="38100">
                <a:solidFill>
                  <a:srgbClr val="9FE6FF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pPr defTabSz="449263"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endParaRPr lang="hu-HU">
                  <a:solidFill>
                    <a:srgbClr val="000000"/>
                  </a:solidFill>
                  <a:ea typeface="MS PGothic" pitchFamily="34" charset="-128"/>
                </a:endParaRPr>
              </a:p>
            </p:txBody>
          </p:sp>
          <p:sp>
            <p:nvSpPr>
              <p:cNvPr id="58" name="TextBox 21"/>
              <p:cNvSpPr txBox="1">
                <a:spLocks noChangeArrowheads="1"/>
              </p:cNvSpPr>
              <p:nvPr/>
            </p:nvSpPr>
            <p:spPr bwMode="auto">
              <a:xfrm>
                <a:off x="2959" y="2636"/>
                <a:ext cx="651" cy="2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defTabSz="449263" eaLnBrk="1" hangingPunct="1">
                  <a:lnSpc>
                    <a:spcPct val="85000"/>
                  </a:lnSpc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r>
                  <a:rPr lang="en-US" sz="1400" b="1" dirty="0">
                    <a:solidFill>
                      <a:srgbClr val="003366"/>
                    </a:solidFill>
                    <a:ea typeface="MS PGothic" pitchFamily="34" charset="-128"/>
                    <a:cs typeface="Arial" pitchFamily="34" charset="0"/>
                  </a:rPr>
                  <a:t>Rational</a:t>
                </a:r>
                <a:br>
                  <a:rPr lang="en-US" sz="1400" b="1" dirty="0">
                    <a:solidFill>
                      <a:srgbClr val="003366"/>
                    </a:solidFill>
                    <a:ea typeface="MS PGothic" pitchFamily="34" charset="-128"/>
                    <a:cs typeface="Arial" pitchFamily="34" charset="0"/>
                  </a:rPr>
                </a:br>
                <a:r>
                  <a:rPr lang="en-US" sz="1400" b="1" dirty="0">
                    <a:solidFill>
                      <a:srgbClr val="003366"/>
                    </a:solidFill>
                    <a:ea typeface="MS PGothic" pitchFamily="34" charset="-128"/>
                    <a:cs typeface="Arial" pitchFamily="34" charset="0"/>
                  </a:rPr>
                  <a:t>Requirements Composer</a:t>
                </a:r>
                <a:endParaRPr lang="en-US" sz="1400" dirty="0">
                  <a:solidFill>
                    <a:srgbClr val="003366"/>
                  </a:solidFill>
                  <a:ea typeface="MS PGothic" pitchFamily="34" charset="-128"/>
                  <a:cs typeface="Arial" pitchFamily="34" charset="0"/>
                </a:endParaRPr>
              </a:p>
            </p:txBody>
          </p:sp>
          <p:sp>
            <p:nvSpPr>
              <p:cNvPr id="59" name="TextBox 21"/>
              <p:cNvSpPr txBox="1">
                <a:spLocks noChangeArrowheads="1"/>
              </p:cNvSpPr>
              <p:nvPr/>
            </p:nvSpPr>
            <p:spPr bwMode="auto">
              <a:xfrm>
                <a:off x="3881" y="2685"/>
                <a:ext cx="652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defTabSz="449263" eaLnBrk="1" hangingPunct="1">
                  <a:lnSpc>
                    <a:spcPct val="85000"/>
                  </a:lnSpc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r>
                  <a:rPr lang="en-US" sz="1400" b="1" dirty="0">
                    <a:solidFill>
                      <a:srgbClr val="003366"/>
                    </a:solidFill>
                    <a:ea typeface="MS PGothic" pitchFamily="34" charset="-128"/>
                    <a:cs typeface="Arial" pitchFamily="34" charset="0"/>
                  </a:rPr>
                  <a:t>Rational</a:t>
                </a:r>
                <a:br>
                  <a:rPr lang="en-US" sz="1400" b="1" dirty="0">
                    <a:solidFill>
                      <a:srgbClr val="003366"/>
                    </a:solidFill>
                    <a:ea typeface="MS PGothic" pitchFamily="34" charset="-128"/>
                    <a:cs typeface="Arial" pitchFamily="34" charset="0"/>
                  </a:rPr>
                </a:br>
                <a:r>
                  <a:rPr lang="en-US" sz="1400" b="1" dirty="0">
                    <a:solidFill>
                      <a:srgbClr val="003366"/>
                    </a:solidFill>
                    <a:ea typeface="MS PGothic" pitchFamily="34" charset="-128"/>
                    <a:cs typeface="Arial" pitchFamily="34" charset="0"/>
                  </a:rPr>
                  <a:t>Team Concert</a:t>
                </a:r>
                <a:endParaRPr lang="en-US" sz="1400" dirty="0">
                  <a:solidFill>
                    <a:srgbClr val="003366"/>
                  </a:solidFill>
                  <a:ea typeface="MS PGothic" pitchFamily="34" charset="-128"/>
                  <a:cs typeface="Arial" pitchFamily="34" charset="0"/>
                </a:endParaRPr>
              </a:p>
            </p:txBody>
          </p:sp>
          <p:sp>
            <p:nvSpPr>
              <p:cNvPr id="60" name="TextBox 21"/>
              <p:cNvSpPr txBox="1">
                <a:spLocks noChangeArrowheads="1"/>
              </p:cNvSpPr>
              <p:nvPr/>
            </p:nvSpPr>
            <p:spPr bwMode="auto">
              <a:xfrm>
                <a:off x="4777" y="2636"/>
                <a:ext cx="652" cy="2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defTabSz="449263" eaLnBrk="1" hangingPunct="1">
                  <a:lnSpc>
                    <a:spcPct val="85000"/>
                  </a:lnSpc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r>
                  <a:rPr lang="en-US" sz="1400" b="1" dirty="0">
                    <a:solidFill>
                      <a:srgbClr val="003366"/>
                    </a:solidFill>
                    <a:ea typeface="MS PGothic" pitchFamily="34" charset="-128"/>
                    <a:cs typeface="Arial" pitchFamily="34" charset="0"/>
                  </a:rPr>
                  <a:t>Rational</a:t>
                </a:r>
                <a:br>
                  <a:rPr lang="en-US" sz="1400" b="1" dirty="0">
                    <a:solidFill>
                      <a:srgbClr val="003366"/>
                    </a:solidFill>
                    <a:ea typeface="MS PGothic" pitchFamily="34" charset="-128"/>
                    <a:cs typeface="Arial" pitchFamily="34" charset="0"/>
                  </a:rPr>
                </a:br>
                <a:r>
                  <a:rPr lang="en-US" sz="1400" b="1" dirty="0">
                    <a:solidFill>
                      <a:srgbClr val="003366"/>
                    </a:solidFill>
                    <a:ea typeface="MS PGothic" pitchFamily="34" charset="-128"/>
                    <a:cs typeface="Arial" pitchFamily="34" charset="0"/>
                  </a:rPr>
                  <a:t>Quality Manager</a:t>
                </a:r>
                <a:endParaRPr lang="en-US" sz="1400" dirty="0">
                  <a:solidFill>
                    <a:srgbClr val="003366"/>
                  </a:solidFill>
                  <a:ea typeface="MS PGothic" pitchFamily="34" charset="-128"/>
                  <a:cs typeface="Arial" pitchFamily="34" charset="0"/>
                </a:endParaRPr>
              </a:p>
            </p:txBody>
          </p:sp>
        </p:grpSp>
        <p:sp>
          <p:nvSpPr>
            <p:cNvPr id="9" name="AutoShape 14"/>
            <p:cNvSpPr>
              <a:spLocks noChangeArrowheads="1"/>
            </p:cNvSpPr>
            <p:nvPr/>
          </p:nvSpPr>
          <p:spPr bwMode="auto">
            <a:xfrm>
              <a:off x="2929" y="3612"/>
              <a:ext cx="2612" cy="18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endParaRPr lang="hu-HU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pic>
          <p:nvPicPr>
            <p:cNvPr id="10" name="Picture 15" descr="Jazz_Background_022111"/>
            <p:cNvPicPr>
              <a:picLocks noChangeAspect="1" noChangeArrowheads="1"/>
            </p:cNvPicPr>
            <p:nvPr/>
          </p:nvPicPr>
          <p:blipFill>
            <a:blip r:embed="rId2" cstate="print"/>
            <a:srcRect b="41281"/>
            <a:stretch>
              <a:fillRect/>
            </a:stretch>
          </p:blipFill>
          <p:spPr bwMode="auto">
            <a:xfrm>
              <a:off x="3458" y="2930"/>
              <a:ext cx="1559" cy="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Group 16"/>
            <p:cNvGrpSpPr>
              <a:grpSpLocks/>
            </p:cNvGrpSpPr>
            <p:nvPr/>
          </p:nvGrpSpPr>
          <p:grpSpPr bwMode="auto">
            <a:xfrm>
              <a:off x="3366" y="3375"/>
              <a:ext cx="94" cy="84"/>
              <a:chOff x="2010" y="3244"/>
              <a:chExt cx="94" cy="84"/>
            </a:xfrm>
          </p:grpSpPr>
          <p:sp>
            <p:nvSpPr>
              <p:cNvPr id="52" name="Oval 17"/>
              <p:cNvSpPr>
                <a:spLocks noChangeArrowheads="1"/>
              </p:cNvSpPr>
              <p:nvPr/>
            </p:nvSpPr>
            <p:spPr bwMode="auto">
              <a:xfrm>
                <a:off x="2010" y="3244"/>
                <a:ext cx="94" cy="84"/>
              </a:xfrm>
              <a:prstGeom prst="ellipse">
                <a:avLst/>
              </a:prstGeom>
              <a:solidFill>
                <a:srgbClr val="C0F1F8">
                  <a:alpha val="59999"/>
                </a:srgbClr>
              </a:solidFill>
              <a:ln w="12700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defTabSz="449263"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endParaRPr lang="hu-HU">
                  <a:solidFill>
                    <a:srgbClr val="000000"/>
                  </a:solidFill>
                  <a:ea typeface="MS PGothic" pitchFamily="34" charset="-128"/>
                </a:endParaRPr>
              </a:p>
            </p:txBody>
          </p:sp>
          <p:sp>
            <p:nvSpPr>
              <p:cNvPr id="53" name="Oval 18"/>
              <p:cNvSpPr>
                <a:spLocks noChangeArrowheads="1"/>
              </p:cNvSpPr>
              <p:nvPr/>
            </p:nvSpPr>
            <p:spPr bwMode="auto">
              <a:xfrm>
                <a:off x="2022" y="3255"/>
                <a:ext cx="71" cy="63"/>
              </a:xfrm>
              <a:prstGeom prst="ellipse">
                <a:avLst/>
              </a:prstGeom>
              <a:solidFill>
                <a:srgbClr val="A5EBF5"/>
              </a:solidFill>
              <a:ln w="12700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defTabSz="449263"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endParaRPr lang="hu-HU">
                  <a:solidFill>
                    <a:srgbClr val="000000"/>
                  </a:solidFill>
                  <a:ea typeface="MS PGothic" pitchFamily="34" charset="-128"/>
                </a:endParaRPr>
              </a:p>
            </p:txBody>
          </p:sp>
        </p:grpSp>
        <p:grpSp>
          <p:nvGrpSpPr>
            <p:cNvPr id="12" name="Group 19"/>
            <p:cNvGrpSpPr>
              <a:grpSpLocks/>
            </p:cNvGrpSpPr>
            <p:nvPr/>
          </p:nvGrpSpPr>
          <p:grpSpPr bwMode="auto">
            <a:xfrm>
              <a:off x="3724" y="3273"/>
              <a:ext cx="131" cy="117"/>
              <a:chOff x="2368" y="3142"/>
              <a:chExt cx="131" cy="117"/>
            </a:xfrm>
          </p:grpSpPr>
          <p:sp>
            <p:nvSpPr>
              <p:cNvPr id="50" name="Oval 20"/>
              <p:cNvSpPr>
                <a:spLocks noChangeArrowheads="1"/>
              </p:cNvSpPr>
              <p:nvPr/>
            </p:nvSpPr>
            <p:spPr bwMode="auto">
              <a:xfrm>
                <a:off x="2368" y="3142"/>
                <a:ext cx="131" cy="117"/>
              </a:xfrm>
              <a:prstGeom prst="ellipse">
                <a:avLst/>
              </a:prstGeom>
              <a:solidFill>
                <a:srgbClr val="C0F1F8">
                  <a:alpha val="59999"/>
                </a:srgbClr>
              </a:solidFill>
              <a:ln w="12700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defTabSz="449263"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endParaRPr lang="hu-HU">
                  <a:solidFill>
                    <a:srgbClr val="000000"/>
                  </a:solidFill>
                  <a:ea typeface="MS PGothic" pitchFamily="34" charset="-128"/>
                </a:endParaRPr>
              </a:p>
            </p:txBody>
          </p:sp>
          <p:sp>
            <p:nvSpPr>
              <p:cNvPr id="51" name="Oval 21"/>
              <p:cNvSpPr>
                <a:spLocks noChangeArrowheads="1"/>
              </p:cNvSpPr>
              <p:nvPr/>
            </p:nvSpPr>
            <p:spPr bwMode="auto">
              <a:xfrm>
                <a:off x="2383" y="3157"/>
                <a:ext cx="101" cy="87"/>
              </a:xfrm>
              <a:prstGeom prst="ellipse">
                <a:avLst/>
              </a:prstGeom>
              <a:solidFill>
                <a:srgbClr val="A5EBF5"/>
              </a:solidFill>
              <a:ln w="12700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defTabSz="449263"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endParaRPr lang="hu-HU">
                  <a:solidFill>
                    <a:srgbClr val="000000"/>
                  </a:solidFill>
                  <a:ea typeface="MS PGothic" pitchFamily="34" charset="-128"/>
                </a:endParaRPr>
              </a:p>
            </p:txBody>
          </p:sp>
        </p:grpSp>
        <p:grpSp>
          <p:nvGrpSpPr>
            <p:cNvPr id="13" name="Group 22"/>
            <p:cNvGrpSpPr>
              <a:grpSpLocks/>
            </p:cNvGrpSpPr>
            <p:nvPr/>
          </p:nvGrpSpPr>
          <p:grpSpPr bwMode="auto">
            <a:xfrm>
              <a:off x="4752" y="3419"/>
              <a:ext cx="198" cy="177"/>
              <a:chOff x="3396" y="3198"/>
              <a:chExt cx="198" cy="177"/>
            </a:xfrm>
          </p:grpSpPr>
          <p:sp>
            <p:nvSpPr>
              <p:cNvPr id="48" name="Oval 23"/>
              <p:cNvSpPr>
                <a:spLocks noChangeArrowheads="1"/>
              </p:cNvSpPr>
              <p:nvPr/>
            </p:nvSpPr>
            <p:spPr bwMode="auto">
              <a:xfrm>
                <a:off x="3396" y="3198"/>
                <a:ext cx="198" cy="177"/>
              </a:xfrm>
              <a:prstGeom prst="ellipse">
                <a:avLst/>
              </a:prstGeom>
              <a:solidFill>
                <a:srgbClr val="C0F1F8">
                  <a:alpha val="59999"/>
                </a:srgbClr>
              </a:solidFill>
              <a:ln w="12700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defTabSz="449263"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endParaRPr lang="hu-HU">
                  <a:solidFill>
                    <a:srgbClr val="000000"/>
                  </a:solidFill>
                  <a:ea typeface="MS PGothic" pitchFamily="34" charset="-128"/>
                </a:endParaRPr>
              </a:p>
            </p:txBody>
          </p:sp>
          <p:sp>
            <p:nvSpPr>
              <p:cNvPr id="49" name="Oval 24"/>
              <p:cNvSpPr>
                <a:spLocks noChangeArrowheads="1"/>
              </p:cNvSpPr>
              <p:nvPr/>
            </p:nvSpPr>
            <p:spPr bwMode="auto">
              <a:xfrm>
                <a:off x="3420" y="3223"/>
                <a:ext cx="151" cy="131"/>
              </a:xfrm>
              <a:prstGeom prst="ellipse">
                <a:avLst/>
              </a:prstGeom>
              <a:solidFill>
                <a:srgbClr val="A5EBF5"/>
              </a:solidFill>
              <a:ln w="12700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defTabSz="449263"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endParaRPr lang="hu-HU">
                  <a:solidFill>
                    <a:srgbClr val="000000"/>
                  </a:solidFill>
                  <a:ea typeface="MS PGothic" pitchFamily="34" charset="-128"/>
                </a:endParaRPr>
              </a:p>
            </p:txBody>
          </p:sp>
        </p:grpSp>
        <p:grpSp>
          <p:nvGrpSpPr>
            <p:cNvPr id="14" name="Group 5"/>
            <p:cNvGrpSpPr>
              <a:grpSpLocks/>
            </p:cNvGrpSpPr>
            <p:nvPr/>
          </p:nvGrpSpPr>
          <p:grpSpPr bwMode="auto">
            <a:xfrm>
              <a:off x="5035" y="704"/>
              <a:ext cx="553" cy="639"/>
              <a:chOff x="4735" y="536"/>
              <a:chExt cx="912" cy="1051"/>
            </a:xfrm>
          </p:grpSpPr>
          <p:pic>
            <p:nvPicPr>
              <p:cNvPr id="46" name="Picture 6" descr="Blue_Butto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735" y="536"/>
                <a:ext cx="912" cy="10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" name="WordArt 7"/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875"/>
                <a:ext cx="404" cy="268"/>
              </a:xfrm>
              <a:prstGeom prst="rect">
                <a:avLst/>
              </a:prstGeom>
            </p:spPr>
            <p:txBody>
              <a:bodyPr wrap="none" fromWordArt="1">
                <a:prstTxWarp prst="textInflateBottom">
                  <a:avLst>
                    <a:gd name="adj" fmla="val 83333"/>
                  </a:avLst>
                </a:prstTxWarp>
              </a:bodyPr>
              <a:lstStyle/>
              <a:p>
                <a:r>
                  <a:rPr lang="hu-HU" sz="1000" kern="10">
                    <a:ln w="9525">
                      <a:noFill/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Arial Black"/>
                  </a:rPr>
                  <a:t>NEW!</a:t>
                </a:r>
              </a:p>
            </p:txBody>
          </p:sp>
        </p:grpSp>
        <p:sp>
          <p:nvSpPr>
            <p:cNvPr id="15" name="TextBox 21"/>
            <p:cNvSpPr txBox="1">
              <a:spLocks noChangeArrowheads="1"/>
            </p:cNvSpPr>
            <p:nvPr/>
          </p:nvSpPr>
          <p:spPr bwMode="auto">
            <a:xfrm>
              <a:off x="2947" y="984"/>
              <a:ext cx="2740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 bIns="91440">
              <a:spAutoFit/>
            </a:bodyPr>
            <a:lstStyle/>
            <a:p>
              <a:pPr defTabSz="449263" eaLnBrk="1" hangingPunct="1"/>
              <a:r>
                <a:rPr lang="en-US" sz="1400" b="1" dirty="0">
                  <a:solidFill>
                    <a:srgbClr val="000000"/>
                  </a:solidFill>
                  <a:ea typeface="MS PGothic" pitchFamily="34" charset="-128"/>
                  <a:cs typeface="Arial" pitchFamily="34" charset="0"/>
                </a:rPr>
                <a:t>IBM Rational Collaborative</a:t>
              </a:r>
              <a:br>
                <a:rPr lang="en-US" sz="1400" b="1" dirty="0">
                  <a:solidFill>
                    <a:srgbClr val="000000"/>
                  </a:solidFill>
                  <a:ea typeface="MS PGothic" pitchFamily="34" charset="-128"/>
                  <a:cs typeface="Arial" pitchFamily="34" charset="0"/>
                </a:rPr>
              </a:br>
              <a:r>
                <a:rPr lang="en-US" sz="1400" b="1" dirty="0">
                  <a:solidFill>
                    <a:srgbClr val="000000"/>
                  </a:solidFill>
                  <a:ea typeface="MS PGothic" pitchFamily="34" charset="-128"/>
                  <a:cs typeface="Arial" pitchFamily="34" charset="0"/>
                </a:rPr>
                <a:t>Lifecycle Management Solution </a:t>
              </a:r>
              <a:br>
                <a:rPr lang="en-US" sz="1400" b="1" dirty="0">
                  <a:solidFill>
                    <a:srgbClr val="000000"/>
                  </a:solidFill>
                  <a:ea typeface="MS PGothic" pitchFamily="34" charset="-128"/>
                  <a:cs typeface="Arial" pitchFamily="34" charset="0"/>
                </a:rPr>
              </a:br>
              <a:endParaRPr lang="en-US" sz="1400" b="1" dirty="0">
                <a:solidFill>
                  <a:srgbClr val="000000"/>
                </a:solidFill>
                <a:ea typeface="MS PGothic" pitchFamily="34" charset="-128"/>
                <a:cs typeface="Arial" pitchFamily="34" charset="0"/>
              </a:endParaRPr>
            </a:p>
          </p:txBody>
        </p:sp>
        <p:sp>
          <p:nvSpPr>
            <p:cNvPr id="16" name="Oval 29"/>
            <p:cNvSpPr>
              <a:spLocks noChangeArrowheads="1"/>
            </p:cNvSpPr>
            <p:nvPr/>
          </p:nvSpPr>
          <p:spPr bwMode="auto">
            <a:xfrm>
              <a:off x="4977" y="3166"/>
              <a:ext cx="92" cy="85"/>
            </a:xfrm>
            <a:prstGeom prst="ellipse">
              <a:avLst/>
            </a:prstGeom>
            <a:solidFill>
              <a:srgbClr val="C0F1F8">
                <a:alpha val="59999"/>
              </a:srgbClr>
            </a:solidFill>
            <a:ln w="12700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defTabSz="449263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endParaRPr lang="hu-HU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17" name="Oval 30"/>
            <p:cNvSpPr>
              <a:spLocks noChangeArrowheads="1"/>
            </p:cNvSpPr>
            <p:nvPr/>
          </p:nvSpPr>
          <p:spPr bwMode="auto">
            <a:xfrm>
              <a:off x="4988" y="3177"/>
              <a:ext cx="71" cy="62"/>
            </a:xfrm>
            <a:prstGeom prst="ellipse">
              <a:avLst/>
            </a:prstGeom>
            <a:solidFill>
              <a:srgbClr val="A5EBF5"/>
            </a:solidFill>
            <a:ln w="12700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defTabSz="449263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endParaRPr lang="hu-HU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18" name="Oval 31"/>
            <p:cNvSpPr>
              <a:spLocks noChangeArrowheads="1"/>
            </p:cNvSpPr>
            <p:nvPr/>
          </p:nvSpPr>
          <p:spPr bwMode="auto">
            <a:xfrm>
              <a:off x="4524" y="3235"/>
              <a:ext cx="50" cy="45"/>
            </a:xfrm>
            <a:prstGeom prst="ellipse">
              <a:avLst/>
            </a:prstGeom>
            <a:solidFill>
              <a:srgbClr val="C0F1F8">
                <a:alpha val="59999"/>
              </a:srgbClr>
            </a:solidFill>
            <a:ln w="12700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defTabSz="449263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endParaRPr lang="hu-HU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19" name="Oval 32"/>
            <p:cNvSpPr>
              <a:spLocks noChangeArrowheads="1"/>
            </p:cNvSpPr>
            <p:nvPr/>
          </p:nvSpPr>
          <p:spPr bwMode="auto">
            <a:xfrm>
              <a:off x="4530" y="3240"/>
              <a:ext cx="38" cy="35"/>
            </a:xfrm>
            <a:prstGeom prst="ellipse">
              <a:avLst/>
            </a:prstGeom>
            <a:solidFill>
              <a:srgbClr val="A5EBF5"/>
            </a:solidFill>
            <a:ln w="12700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defTabSz="449263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endParaRPr lang="hu-HU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20" name="AutoShape 33"/>
            <p:cNvSpPr>
              <a:spLocks noChangeArrowheads="1"/>
            </p:cNvSpPr>
            <p:nvPr/>
          </p:nvSpPr>
          <p:spPr bwMode="auto">
            <a:xfrm>
              <a:off x="3260" y="2104"/>
              <a:ext cx="1900" cy="9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8 h 21600"/>
                <a:gd name="T26" fmla="*/ 18440 w 21600"/>
                <a:gd name="T27" fmla="*/ 1843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25" y="10800"/>
                  </a:moveTo>
                  <a:cubicBezTo>
                    <a:pt x="2325" y="15481"/>
                    <a:pt x="6119" y="19275"/>
                    <a:pt x="10800" y="19275"/>
                  </a:cubicBezTo>
                  <a:cubicBezTo>
                    <a:pt x="15481" y="19275"/>
                    <a:pt x="19275" y="15481"/>
                    <a:pt x="19275" y="10800"/>
                  </a:cubicBezTo>
                  <a:cubicBezTo>
                    <a:pt x="19275" y="6119"/>
                    <a:pt x="15481" y="2325"/>
                    <a:pt x="10800" y="2325"/>
                  </a:cubicBezTo>
                  <a:cubicBezTo>
                    <a:pt x="6119" y="2325"/>
                    <a:pt x="2325" y="6119"/>
                    <a:pt x="2325" y="108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hu-HU"/>
            </a:p>
          </p:txBody>
        </p:sp>
        <p:sp>
          <p:nvSpPr>
            <p:cNvPr id="21" name="Oval 34"/>
            <p:cNvSpPr>
              <a:spLocks noChangeArrowheads="1"/>
            </p:cNvSpPr>
            <p:nvPr/>
          </p:nvSpPr>
          <p:spPr bwMode="auto">
            <a:xfrm>
              <a:off x="3366" y="2158"/>
              <a:ext cx="1706" cy="793"/>
            </a:xfrm>
            <a:prstGeom prst="ellipse">
              <a:avLst/>
            </a:prstGeom>
            <a:noFill/>
            <a:ln w="38100">
              <a:solidFill>
                <a:srgbClr val="C0F1F8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defTabSz="449263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endParaRPr lang="hu-HU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22" name="AutoShape 25"/>
            <p:cNvSpPr>
              <a:spLocks noChangeArrowheads="1"/>
            </p:cNvSpPr>
            <p:nvPr/>
          </p:nvSpPr>
          <p:spPr bwMode="auto">
            <a:xfrm>
              <a:off x="3219" y="2031"/>
              <a:ext cx="915" cy="25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2700">
              <a:solidFill>
                <a:srgbClr val="03B7CF">
                  <a:alpha val="50195"/>
                </a:srgbClr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hu-HU" sz="1000" i="1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23" name="AutoShape 25"/>
            <p:cNvSpPr>
              <a:spLocks noChangeArrowheads="1"/>
            </p:cNvSpPr>
            <p:nvPr/>
          </p:nvSpPr>
          <p:spPr bwMode="auto">
            <a:xfrm>
              <a:off x="4302" y="2031"/>
              <a:ext cx="915" cy="25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2700">
              <a:solidFill>
                <a:srgbClr val="03B7CF">
                  <a:alpha val="50195"/>
                </a:srgbClr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hu-HU" sz="1000" i="1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24" name="AutoShape 25"/>
            <p:cNvSpPr>
              <a:spLocks noChangeArrowheads="1"/>
            </p:cNvSpPr>
            <p:nvPr/>
          </p:nvSpPr>
          <p:spPr bwMode="auto">
            <a:xfrm>
              <a:off x="2980" y="2454"/>
              <a:ext cx="916" cy="25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2700">
              <a:solidFill>
                <a:srgbClr val="03B7CF">
                  <a:alpha val="50195"/>
                </a:srgbClr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hu-HU" sz="1000" i="1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25" name="AutoShape 25"/>
            <p:cNvSpPr>
              <a:spLocks noChangeArrowheads="1"/>
            </p:cNvSpPr>
            <p:nvPr/>
          </p:nvSpPr>
          <p:spPr bwMode="auto">
            <a:xfrm>
              <a:off x="4549" y="2454"/>
              <a:ext cx="916" cy="25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2700">
              <a:solidFill>
                <a:srgbClr val="03B7CF">
                  <a:alpha val="50195"/>
                </a:srgbClr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hu-HU" sz="1000" i="1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26" name="AutoShape 25"/>
            <p:cNvSpPr>
              <a:spLocks noChangeArrowheads="1"/>
            </p:cNvSpPr>
            <p:nvPr/>
          </p:nvSpPr>
          <p:spPr bwMode="auto">
            <a:xfrm>
              <a:off x="3760" y="2786"/>
              <a:ext cx="916" cy="25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2700">
              <a:solidFill>
                <a:srgbClr val="03B7CF">
                  <a:alpha val="50195"/>
                </a:srgbClr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hu-HU" sz="1000" i="1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grpSp>
          <p:nvGrpSpPr>
            <p:cNvPr id="27" name="Group 40"/>
            <p:cNvGrpSpPr>
              <a:grpSpLocks/>
            </p:cNvGrpSpPr>
            <p:nvPr/>
          </p:nvGrpSpPr>
          <p:grpSpPr bwMode="auto">
            <a:xfrm>
              <a:off x="3056" y="2084"/>
              <a:ext cx="2364" cy="885"/>
              <a:chOff x="3056" y="2084"/>
              <a:chExt cx="2364" cy="885"/>
            </a:xfrm>
          </p:grpSpPr>
          <p:grpSp>
            <p:nvGrpSpPr>
              <p:cNvPr id="28" name="Group 41"/>
              <p:cNvGrpSpPr>
                <a:grpSpLocks/>
              </p:cNvGrpSpPr>
              <p:nvPr/>
            </p:nvGrpSpPr>
            <p:grpSpPr bwMode="auto">
              <a:xfrm>
                <a:off x="3056" y="2084"/>
                <a:ext cx="2364" cy="885"/>
                <a:chOff x="3056" y="2084"/>
                <a:chExt cx="2364" cy="885"/>
              </a:xfrm>
            </p:grpSpPr>
            <p:sp>
              <p:nvSpPr>
                <p:cNvPr id="39" name="Rectangle 42"/>
                <p:cNvSpPr>
                  <a:spLocks noChangeArrowheads="1"/>
                </p:cNvSpPr>
                <p:nvPr/>
              </p:nvSpPr>
              <p:spPr bwMode="auto">
                <a:xfrm>
                  <a:off x="3056" y="2507"/>
                  <a:ext cx="709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400050" indent="-400050">
                    <a:spcBef>
                      <a:spcPct val="20000"/>
                    </a:spcBef>
                  </a:pPr>
                  <a:r>
                    <a:rPr lang="hu-HU" sz="1000" b="1" dirty="0" smtClean="0">
                      <a:solidFill>
                        <a:srgbClr val="4D4D4D"/>
                      </a:solidFill>
                      <a:ea typeface="MS PGothic" pitchFamily="34" charset="-128"/>
                    </a:rPr>
                    <a:t>Szoftver </a:t>
                  </a:r>
                  <a:r>
                    <a:rPr lang="hu-HU" sz="1000" b="1" dirty="0" err="1" smtClean="0">
                      <a:solidFill>
                        <a:srgbClr val="4D4D4D"/>
                      </a:solidFill>
                      <a:ea typeface="MS PGothic" pitchFamily="34" charset="-128"/>
                    </a:rPr>
                    <a:t>architekt</a:t>
                  </a:r>
                  <a:endParaRPr lang="en-US" sz="1000" b="1" dirty="0">
                    <a:solidFill>
                      <a:srgbClr val="4D4D4D"/>
                    </a:solidFill>
                    <a:ea typeface="MS PGothic" pitchFamily="34" charset="-128"/>
                  </a:endParaRPr>
                </a:p>
              </p:txBody>
            </p:sp>
            <p:grpSp>
              <p:nvGrpSpPr>
                <p:cNvPr id="40" name="Group 43"/>
                <p:cNvGrpSpPr>
                  <a:grpSpLocks/>
                </p:cNvGrpSpPr>
                <p:nvPr/>
              </p:nvGrpSpPr>
              <p:grpSpPr bwMode="auto">
                <a:xfrm>
                  <a:off x="3098" y="2084"/>
                  <a:ext cx="2322" cy="885"/>
                  <a:chOff x="3098" y="2084"/>
                  <a:chExt cx="2322" cy="885"/>
                </a:xfrm>
              </p:grpSpPr>
              <p:sp>
                <p:nvSpPr>
                  <p:cNvPr id="41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339" y="2084"/>
                    <a:ext cx="676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rIns="0">
                    <a:spAutoFit/>
                  </a:bodyPr>
                  <a:lstStyle/>
                  <a:p>
                    <a:pPr>
                      <a:spcBef>
                        <a:spcPct val="20000"/>
                      </a:spcBef>
                    </a:pPr>
                    <a:r>
                      <a:rPr lang="hu-HU" sz="1000" b="1" dirty="0" smtClean="0">
                        <a:solidFill>
                          <a:srgbClr val="4D4D4D"/>
                        </a:solidFill>
                        <a:ea typeface="MS PGothic" pitchFamily="34" charset="-128"/>
                      </a:rPr>
                      <a:t>Üzleti elemző</a:t>
                    </a:r>
                    <a:endParaRPr lang="en-US" sz="1000" b="1" dirty="0">
                      <a:solidFill>
                        <a:srgbClr val="4D4D4D"/>
                      </a:solidFill>
                      <a:ea typeface="MS PGothic" pitchFamily="34" charset="-128"/>
                    </a:endParaRPr>
                  </a:p>
                </p:txBody>
              </p:sp>
              <p:sp>
                <p:nvSpPr>
                  <p:cNvPr id="4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4345" y="2084"/>
                    <a:ext cx="827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rIns="0">
                    <a:spAutoFit/>
                  </a:bodyPr>
                  <a:lstStyle/>
                  <a:p>
                    <a:pPr>
                      <a:spcBef>
                        <a:spcPct val="20000"/>
                      </a:spcBef>
                    </a:pPr>
                    <a:r>
                      <a:rPr lang="hu-HU" sz="1000" b="1" dirty="0" smtClean="0">
                        <a:solidFill>
                          <a:srgbClr val="4D4D4D"/>
                        </a:solidFill>
                        <a:ea typeface="MS PGothic" pitchFamily="34" charset="-128"/>
                      </a:rPr>
                      <a:t>Fejlesztő</a:t>
                    </a:r>
                    <a:endParaRPr lang="en-US" sz="1000" b="1" dirty="0">
                      <a:solidFill>
                        <a:srgbClr val="4D4D4D"/>
                      </a:solidFill>
                      <a:ea typeface="MS PGothic" pitchFamily="34" charset="-128"/>
                    </a:endParaRPr>
                  </a:p>
                </p:txBody>
              </p:sp>
              <p:sp>
                <p:nvSpPr>
                  <p:cNvPr id="43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098" y="2506"/>
                    <a:ext cx="679" cy="1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rIns="0">
                    <a:spAutoFit/>
                  </a:bodyPr>
                  <a:lstStyle/>
                  <a:p>
                    <a:pPr>
                      <a:spcBef>
                        <a:spcPct val="20000"/>
                      </a:spcBef>
                    </a:pPr>
                    <a:endParaRPr lang="hu-HU" sz="1000" b="1">
                      <a:solidFill>
                        <a:srgbClr val="4D4D4D"/>
                      </a:solidFill>
                      <a:ea typeface="MS PGothic" pitchFamily="34" charset="-128"/>
                    </a:endParaRPr>
                  </a:p>
                </p:txBody>
              </p:sp>
              <p:sp>
                <p:nvSpPr>
                  <p:cNvPr id="44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4593" y="2464"/>
                    <a:ext cx="827" cy="173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lIns="0" rIns="0">
                    <a:spAutoFit/>
                  </a:bodyPr>
                  <a:lstStyle/>
                  <a:p>
                    <a:pPr>
                      <a:spcBef>
                        <a:spcPct val="20000"/>
                      </a:spcBef>
                    </a:pPr>
                    <a:r>
                      <a:rPr lang="hu-HU" sz="1000" b="1" dirty="0" smtClean="0">
                        <a:solidFill>
                          <a:srgbClr val="4D4D4D"/>
                        </a:solidFill>
                        <a:ea typeface="MS PGothic" pitchFamily="34" charset="-128"/>
                      </a:rPr>
                      <a:t>Minőség biztosító</a:t>
                    </a:r>
                    <a:endParaRPr lang="en-US" sz="1000" b="1" dirty="0">
                      <a:solidFill>
                        <a:srgbClr val="4D4D4D"/>
                      </a:solidFill>
                      <a:ea typeface="MS PGothic" pitchFamily="34" charset="-128"/>
                    </a:endParaRPr>
                  </a:p>
                </p:txBody>
              </p:sp>
              <p:sp>
                <p:nvSpPr>
                  <p:cNvPr id="45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805" y="2796"/>
                    <a:ext cx="828" cy="173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lIns="0" rIns="0">
                    <a:spAutoFit/>
                  </a:bodyPr>
                  <a:lstStyle/>
                  <a:p>
                    <a:pPr>
                      <a:spcBef>
                        <a:spcPct val="20000"/>
                      </a:spcBef>
                    </a:pPr>
                    <a:r>
                      <a:rPr lang="hu-HU" sz="1000" b="1" dirty="0" smtClean="0">
                        <a:solidFill>
                          <a:srgbClr val="4D4D4D"/>
                        </a:solidFill>
                        <a:ea typeface="MS PGothic" pitchFamily="34" charset="-128"/>
                      </a:rPr>
                      <a:t>Telepítés, üzemeltetés</a:t>
                    </a:r>
                    <a:endParaRPr lang="en-US" sz="1000" b="1" dirty="0">
                      <a:solidFill>
                        <a:srgbClr val="4D4D4D"/>
                      </a:solidFill>
                      <a:ea typeface="MS PGothic" pitchFamily="34" charset="-128"/>
                    </a:endParaRPr>
                  </a:p>
                </p:txBody>
              </p:sp>
            </p:grpSp>
          </p:grpSp>
          <p:grpSp>
            <p:nvGrpSpPr>
              <p:cNvPr id="29" name="Group 49"/>
              <p:cNvGrpSpPr>
                <a:grpSpLocks/>
              </p:cNvGrpSpPr>
              <p:nvPr/>
            </p:nvGrpSpPr>
            <p:grpSpPr bwMode="auto">
              <a:xfrm>
                <a:off x="3826" y="2191"/>
                <a:ext cx="797" cy="590"/>
                <a:chOff x="130" y="213"/>
                <a:chExt cx="1416" cy="997"/>
              </a:xfrm>
            </p:grpSpPr>
            <p:grpSp>
              <p:nvGrpSpPr>
                <p:cNvPr id="30" name="Group 50"/>
                <p:cNvGrpSpPr>
                  <a:grpSpLocks/>
                </p:cNvGrpSpPr>
                <p:nvPr/>
              </p:nvGrpSpPr>
              <p:grpSpPr bwMode="auto">
                <a:xfrm>
                  <a:off x="130" y="213"/>
                  <a:ext cx="697" cy="990"/>
                  <a:chOff x="130" y="1930"/>
                  <a:chExt cx="697" cy="990"/>
                </a:xfrm>
              </p:grpSpPr>
              <p:sp>
                <p:nvSpPr>
                  <p:cNvPr id="37" name="Oval 51"/>
                  <p:cNvSpPr>
                    <a:spLocks noChangeArrowheads="1"/>
                  </p:cNvSpPr>
                  <p:nvPr/>
                </p:nvSpPr>
                <p:spPr bwMode="auto">
                  <a:xfrm>
                    <a:off x="130" y="2697"/>
                    <a:ext cx="697" cy="22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0000">
                          <a:alpha val="50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49263">
                      <a:buClr>
                        <a:srgbClr val="000000"/>
                      </a:buClr>
                      <a:buSzPct val="100000"/>
                      <a:buFont typeface="Arial" pitchFamily="34" charset="0"/>
                      <a:buNone/>
                    </a:pPr>
                    <a:endParaRPr lang="hu-HU">
                      <a:solidFill>
                        <a:srgbClr val="000000"/>
                      </a:solidFill>
                      <a:ea typeface="MS PGothic" pitchFamily="34" charset="-128"/>
                    </a:endParaRPr>
                  </a:p>
                </p:txBody>
              </p:sp>
              <p:pic>
                <p:nvPicPr>
                  <p:cNvPr id="38" name="Picture 52" descr="Practitioner_Icon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 r="96" b="81"/>
                  <a:stretch>
                    <a:fillRect/>
                  </a:stretch>
                </p:blipFill>
                <p:spPr bwMode="auto">
                  <a:xfrm>
                    <a:off x="275" y="1930"/>
                    <a:ext cx="437" cy="9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31" name="Group 53"/>
                <p:cNvGrpSpPr>
                  <a:grpSpLocks/>
                </p:cNvGrpSpPr>
                <p:nvPr/>
              </p:nvGrpSpPr>
              <p:grpSpPr bwMode="auto">
                <a:xfrm>
                  <a:off x="466" y="213"/>
                  <a:ext cx="714" cy="957"/>
                  <a:chOff x="466" y="1095"/>
                  <a:chExt cx="714" cy="957"/>
                </a:xfrm>
              </p:grpSpPr>
              <p:sp>
                <p:nvSpPr>
                  <p:cNvPr id="35" name="Oval 54"/>
                  <p:cNvSpPr>
                    <a:spLocks noChangeArrowheads="1"/>
                  </p:cNvSpPr>
                  <p:nvPr/>
                </p:nvSpPr>
                <p:spPr bwMode="auto">
                  <a:xfrm>
                    <a:off x="466" y="1830"/>
                    <a:ext cx="714" cy="22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0000">
                          <a:alpha val="50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49263">
                      <a:buClr>
                        <a:srgbClr val="000000"/>
                      </a:buClr>
                      <a:buSzPct val="100000"/>
                      <a:buFont typeface="Arial" pitchFamily="34" charset="0"/>
                      <a:buNone/>
                    </a:pPr>
                    <a:endParaRPr lang="hu-HU">
                      <a:solidFill>
                        <a:srgbClr val="000000"/>
                      </a:solidFill>
                      <a:ea typeface="MS PGothic" pitchFamily="34" charset="-128"/>
                    </a:endParaRPr>
                  </a:p>
                </p:txBody>
              </p:sp>
              <p:pic>
                <p:nvPicPr>
                  <p:cNvPr id="36" name="Picture 55" descr="ProjectManager_Icon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 r="3" b="85"/>
                  <a:stretch>
                    <a:fillRect/>
                  </a:stretch>
                </p:blipFill>
                <p:spPr bwMode="auto">
                  <a:xfrm>
                    <a:off x="601" y="1095"/>
                    <a:ext cx="439" cy="90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32" name="Group 56"/>
                <p:cNvGrpSpPr>
                  <a:grpSpLocks/>
                </p:cNvGrpSpPr>
                <p:nvPr/>
              </p:nvGrpSpPr>
              <p:grpSpPr bwMode="auto">
                <a:xfrm>
                  <a:off x="843" y="213"/>
                  <a:ext cx="703" cy="997"/>
                  <a:chOff x="835" y="342"/>
                  <a:chExt cx="703" cy="997"/>
                </a:xfrm>
              </p:grpSpPr>
              <p:sp>
                <p:nvSpPr>
                  <p:cNvPr id="33" name="Oval 57"/>
                  <p:cNvSpPr>
                    <a:spLocks noChangeArrowheads="1"/>
                  </p:cNvSpPr>
                  <p:nvPr/>
                </p:nvSpPr>
                <p:spPr bwMode="auto">
                  <a:xfrm>
                    <a:off x="835" y="1117"/>
                    <a:ext cx="703" cy="22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0000">
                          <a:alpha val="50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449263">
                      <a:buClr>
                        <a:srgbClr val="000000"/>
                      </a:buClr>
                      <a:buSzPct val="100000"/>
                      <a:buFont typeface="Arial" pitchFamily="34" charset="0"/>
                      <a:buNone/>
                    </a:pPr>
                    <a:endParaRPr lang="hu-HU">
                      <a:solidFill>
                        <a:srgbClr val="000000"/>
                      </a:solidFill>
                      <a:ea typeface="MS PGothic" pitchFamily="34" charset="-128"/>
                    </a:endParaRPr>
                  </a:p>
                </p:txBody>
              </p:sp>
              <p:pic>
                <p:nvPicPr>
                  <p:cNvPr id="34" name="Picture 58" descr="Executive_Icon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/>
                  <a:srcRect r="-2" b="-122"/>
                  <a:stretch>
                    <a:fillRect/>
                  </a:stretch>
                </p:blipFill>
                <p:spPr bwMode="auto">
                  <a:xfrm>
                    <a:off x="887" y="342"/>
                    <a:ext cx="529" cy="9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</p:grpSp>
      </p:grpSp>
      <p:sp>
        <p:nvSpPr>
          <p:cNvPr id="62" name="Tartalom helye 1"/>
          <p:cNvSpPr txBox="1">
            <a:spLocks/>
          </p:cNvSpPr>
          <p:nvPr/>
        </p:nvSpPr>
        <p:spPr>
          <a:xfrm>
            <a:off x="179512" y="2420888"/>
            <a:ext cx="3816424" cy="3888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u-H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szereplők munkájának integrációja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B050"/>
              </a:buClr>
              <a:buSzTx/>
              <a:buFont typeface="Calibri" pitchFamily="34" charset="0"/>
              <a:buChar char="□"/>
              <a:tabLst/>
              <a:defRPr/>
            </a:pPr>
            <a:r>
              <a:rPr kumimoji="0" lang="hu-H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Feladatok mikro szinten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B050"/>
              </a:buClr>
              <a:buSzTx/>
              <a:buFont typeface="Calibri" pitchFamily="34" charset="0"/>
              <a:buChar char="□"/>
              <a:tabLst/>
              <a:defRPr/>
            </a:pPr>
            <a:r>
              <a:rPr kumimoji="0" lang="hu-H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Tervezhetőség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B050"/>
              </a:buClr>
              <a:buSzTx/>
              <a:buFont typeface="Calibri" pitchFamily="34" charset="0"/>
              <a:buChar char="□"/>
              <a:tabLst/>
              <a:defRPr/>
            </a:pPr>
            <a:r>
              <a:rPr kumimoji="0" lang="hu-H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Változások és azok hatásainak elemzése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B050"/>
              </a:buClr>
              <a:buSzTx/>
              <a:buFont typeface="Calibri" pitchFamily="34" charset="0"/>
              <a:buChar char="□"/>
              <a:tabLst/>
              <a:defRPr/>
            </a:pPr>
            <a:r>
              <a:rPr kumimoji="0" lang="hu-H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Minimalizált adminisztráció!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B050"/>
              </a:buClr>
              <a:buSzTx/>
              <a:buFont typeface="Calibri" pitchFamily="34" charset="0"/>
              <a:buChar char="□"/>
              <a:tabLst/>
              <a:defRPr/>
            </a:pPr>
            <a:r>
              <a:rPr lang="hu-HU" sz="2800" dirty="0" smtClean="0">
                <a:solidFill>
                  <a:schemeClr val="bg1">
                    <a:lumMod val="50000"/>
                  </a:schemeClr>
                </a:solidFill>
              </a:rPr>
              <a:t>Testre szabható folyamatok</a:t>
            </a:r>
            <a:endParaRPr kumimoji="0" lang="hu-H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hu-HU" sz="3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hu-HU" dirty="0" smtClean="0"/>
              <a:t>A fejlesztési folyamat integrációja szegényes, az információ átadás manuális és széttöredezett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519612" y="1903413"/>
            <a:ext cx="4102100" cy="1385887"/>
          </a:xfrm>
          <a:prstGeom prst="rect">
            <a:avLst/>
          </a:prstGeom>
          <a:solidFill>
            <a:srgbClr val="339966">
              <a:alpha val="1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pPr defTabSz="457200"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hu-HU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524375" y="4122738"/>
            <a:ext cx="4102100" cy="1385887"/>
          </a:xfrm>
          <a:prstGeom prst="rect">
            <a:avLst/>
          </a:prstGeom>
          <a:solidFill>
            <a:srgbClr val="339966">
              <a:alpha val="1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pPr defTabSz="457200"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hu-HU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73062" y="4049713"/>
            <a:ext cx="3454400" cy="1435100"/>
          </a:xfrm>
          <a:prstGeom prst="rect">
            <a:avLst/>
          </a:prstGeom>
          <a:solidFill>
            <a:srgbClr val="2E7DA4">
              <a:alpha val="1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pPr defTabSz="457200"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hu-HU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73062" y="1854200"/>
            <a:ext cx="3454400" cy="1435100"/>
          </a:xfrm>
          <a:prstGeom prst="rect">
            <a:avLst/>
          </a:prstGeom>
          <a:solidFill>
            <a:srgbClr val="2E7DA4">
              <a:alpha val="1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pPr defTabSz="457200"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hu-HU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>
            <a:off x="1214437" y="941388"/>
            <a:ext cx="1588" cy="234950"/>
          </a:xfrm>
          <a:prstGeom prst="line">
            <a:avLst/>
          </a:prstGeom>
          <a:noFill/>
          <a:ln w="936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hu-HU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715962" y="4533900"/>
            <a:ext cx="9461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 anchor="ctr"/>
          <a:lstStyle/>
          <a:p>
            <a:pPr marL="31750" algn="ctr" defTabSz="457200">
              <a:lnSpc>
                <a:spcPct val="9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hu-HU" sz="1200" dirty="0" smtClean="0">
                <a:solidFill>
                  <a:srgbClr val="666633"/>
                </a:solidFill>
                <a:latin typeface="Arial Bold" charset="0"/>
                <a:ea typeface="Arial Unicode MS" pitchFamily="34" charset="-128"/>
                <a:cs typeface="Arial Bold" charset="0"/>
              </a:rPr>
              <a:t>Fejlesztő, konzulens</a:t>
            </a:r>
            <a:endParaRPr lang="en-GB" sz="1200" dirty="0">
              <a:solidFill>
                <a:srgbClr val="666633"/>
              </a:solidFill>
              <a:latin typeface="Arial Bold" charset="0"/>
              <a:ea typeface="Arial Unicode MS" pitchFamily="34" charset="-128"/>
              <a:cs typeface="Arial Bold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7567612" y="4549775"/>
            <a:ext cx="10509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 anchor="ctr"/>
          <a:lstStyle/>
          <a:p>
            <a:pPr marL="31750" algn="ctr" defTabSz="457200">
              <a:lnSpc>
                <a:spcPct val="9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hu-HU" sz="1200" dirty="0" smtClean="0">
                <a:solidFill>
                  <a:srgbClr val="993366"/>
                </a:solidFill>
                <a:latin typeface="Arial Bold" charset="0"/>
                <a:ea typeface="Arial Unicode MS" pitchFamily="34" charset="-128"/>
                <a:cs typeface="Arial Bold" charset="0"/>
              </a:rPr>
              <a:t>Üzemeltetés</a:t>
            </a:r>
            <a:endParaRPr lang="en-GB" sz="1200" dirty="0">
              <a:solidFill>
                <a:srgbClr val="993366"/>
              </a:solidFill>
              <a:latin typeface="Arial Bold" charset="0"/>
              <a:ea typeface="Arial Unicode MS" pitchFamily="34" charset="-128"/>
              <a:cs typeface="Arial Bold" charset="0"/>
            </a:endParaRPr>
          </a:p>
        </p:txBody>
      </p:sp>
      <p:grpSp>
        <p:nvGrpSpPr>
          <p:cNvPr id="14" name="Group 3"/>
          <p:cNvGrpSpPr>
            <a:grpSpLocks/>
          </p:cNvGrpSpPr>
          <p:nvPr/>
        </p:nvGrpSpPr>
        <p:grpSpPr bwMode="auto">
          <a:xfrm>
            <a:off x="4283968" y="2492896"/>
            <a:ext cx="1485900" cy="901700"/>
            <a:chOff x="1812926" y="3173411"/>
            <a:chExt cx="1485901" cy="901699"/>
          </a:xfrm>
        </p:grpSpPr>
        <p:grpSp>
          <p:nvGrpSpPr>
            <p:cNvPr id="15" name="Group 22"/>
            <p:cNvGrpSpPr>
              <a:grpSpLocks/>
            </p:cNvGrpSpPr>
            <p:nvPr/>
          </p:nvGrpSpPr>
          <p:grpSpPr bwMode="auto">
            <a:xfrm>
              <a:off x="1812926" y="3173411"/>
              <a:ext cx="1485901" cy="901699"/>
              <a:chOff x="1142" y="2029"/>
              <a:chExt cx="936" cy="568"/>
            </a:xfrm>
          </p:grpSpPr>
          <p:pic>
            <p:nvPicPr>
              <p:cNvPr id="17" name="Picture 2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142" y="2029"/>
                <a:ext cx="936" cy="568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</p:pic>
        </p:grpSp>
        <p:sp>
          <p:nvSpPr>
            <p:cNvPr id="16" name="Rectangle 26"/>
            <p:cNvSpPr>
              <a:spLocks noChangeArrowheads="1"/>
            </p:cNvSpPr>
            <p:nvPr/>
          </p:nvSpPr>
          <p:spPr bwMode="auto">
            <a:xfrm>
              <a:off x="2112963" y="3497262"/>
              <a:ext cx="952500" cy="25400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lIns="0" tIns="0" rIns="40676" bIns="0"/>
            <a:lstStyle/>
            <a:p>
              <a:pPr marL="31750" algn="ctr" defTabSz="457200">
                <a:lnSpc>
                  <a:spcPct val="94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1750" algn="l"/>
                  <a:tab pos="488950" algn="l"/>
                  <a:tab pos="946150" algn="l"/>
                  <a:tab pos="1403350" algn="l"/>
                  <a:tab pos="1860550" algn="l"/>
                  <a:tab pos="2317750" algn="l"/>
                  <a:tab pos="2774950" algn="l"/>
                  <a:tab pos="3232150" algn="l"/>
                  <a:tab pos="3689350" algn="l"/>
                  <a:tab pos="4146550" algn="l"/>
                  <a:tab pos="4603750" algn="l"/>
                  <a:tab pos="5060950" algn="l"/>
                  <a:tab pos="5518150" algn="l"/>
                  <a:tab pos="5975350" algn="l"/>
                  <a:tab pos="6432550" algn="l"/>
                  <a:tab pos="6889750" algn="l"/>
                  <a:tab pos="7345363" algn="l"/>
                  <a:tab pos="7804150" algn="l"/>
                  <a:tab pos="8259763" algn="l"/>
                  <a:tab pos="8718550" algn="l"/>
                  <a:tab pos="9174163" algn="l"/>
                </a:tabLst>
              </a:pPr>
              <a:r>
                <a:rPr lang="hu-HU" sz="900" dirty="0" smtClean="0">
                  <a:solidFill>
                    <a:srgbClr val="000000"/>
                  </a:solidFill>
                  <a:latin typeface="Arial Bold" charset="0"/>
                  <a:ea typeface="Arial Unicode MS" pitchFamily="34" charset="-128"/>
                  <a:cs typeface="Arial Bold" charset="0"/>
                </a:rPr>
                <a:t>Dokumentum és információ tár</a:t>
              </a:r>
              <a:endParaRPr lang="en-GB" sz="900" dirty="0">
                <a:solidFill>
                  <a:srgbClr val="000000"/>
                </a:solidFill>
                <a:latin typeface="Arial Bold" charset="0"/>
                <a:ea typeface="Arial Unicode MS" pitchFamily="34" charset="-128"/>
                <a:cs typeface="Arial Bold" charset="0"/>
              </a:endParaRPr>
            </a:p>
          </p:txBody>
        </p:sp>
      </p:grpSp>
      <p:pic>
        <p:nvPicPr>
          <p:cNvPr id="18" name="Picture 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1508125"/>
            <a:ext cx="8159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35"/>
          <p:cNvGrpSpPr>
            <a:grpSpLocks/>
          </p:cNvGrpSpPr>
          <p:nvPr/>
        </p:nvGrpSpPr>
        <p:grpSpPr bwMode="auto">
          <a:xfrm>
            <a:off x="539750" y="6111875"/>
            <a:ext cx="2246312" cy="603250"/>
            <a:chOff x="2918" y="3317"/>
            <a:chExt cx="836" cy="69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3127" y="3917"/>
              <a:ext cx="417" cy="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40676" bIns="0"/>
            <a:lstStyle/>
            <a:p>
              <a:pPr marL="31750" algn="ctr" defTabSz="457200">
                <a:lnSpc>
                  <a:spcPct val="92000"/>
                </a:lnSpc>
                <a:buClr>
                  <a:srgbClr val="006600"/>
                </a:buClr>
                <a:buSzPct val="100000"/>
                <a:buFont typeface="Times New Roman" pitchFamily="18" charset="0"/>
                <a:buNone/>
                <a:tabLst>
                  <a:tab pos="31750" algn="l"/>
                  <a:tab pos="488950" algn="l"/>
                  <a:tab pos="946150" algn="l"/>
                  <a:tab pos="1403350" algn="l"/>
                  <a:tab pos="1860550" algn="l"/>
                  <a:tab pos="2317750" algn="l"/>
                  <a:tab pos="2774950" algn="l"/>
                  <a:tab pos="3232150" algn="l"/>
                  <a:tab pos="3689350" algn="l"/>
                  <a:tab pos="4146550" algn="l"/>
                  <a:tab pos="4603750" algn="l"/>
                  <a:tab pos="5060950" algn="l"/>
                  <a:tab pos="5518150" algn="l"/>
                  <a:tab pos="5975350" algn="l"/>
                  <a:tab pos="6432550" algn="l"/>
                  <a:tab pos="6889750" algn="l"/>
                  <a:tab pos="7345363" algn="l"/>
                  <a:tab pos="7804150" algn="l"/>
                  <a:tab pos="8259763" algn="l"/>
                  <a:tab pos="8718550" algn="l"/>
                  <a:tab pos="9174163" algn="l"/>
                </a:tabLst>
              </a:pPr>
              <a:r>
                <a:rPr lang="en-GB" sz="1000">
                  <a:solidFill>
                    <a:srgbClr val="006600"/>
                  </a:solidFill>
                  <a:latin typeface="Arial Italic" pitchFamily="34" charset="0"/>
                  <a:ea typeface="Arial Unicode MS" pitchFamily="34" charset="-128"/>
                  <a:cs typeface="Arial Italic" pitchFamily="34" charset="0"/>
                </a:rPr>
                <a:t>Physical Hosts</a:t>
              </a:r>
            </a:p>
          </p:txBody>
        </p:sp>
        <p:sp>
          <p:nvSpPr>
            <p:cNvPr id="21" name="Rectangle 79"/>
            <p:cNvSpPr>
              <a:spLocks noChangeArrowheads="1"/>
            </p:cNvSpPr>
            <p:nvPr/>
          </p:nvSpPr>
          <p:spPr bwMode="auto">
            <a:xfrm>
              <a:off x="2918" y="3317"/>
              <a:ext cx="836" cy="699"/>
            </a:xfrm>
            <a:prstGeom prst="rect">
              <a:avLst/>
            </a:prstGeom>
            <a:solidFill>
              <a:srgbClr val="CC99FF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algn="ctr" defTabSz="457200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endParaRPr lang="hu-HU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22" name="Picture 8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08" y="3346"/>
              <a:ext cx="12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8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34" y="3356"/>
              <a:ext cx="12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8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76" y="3587"/>
              <a:ext cx="12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Line 84"/>
            <p:cNvSpPr>
              <a:spLocks noChangeShapeType="1"/>
            </p:cNvSpPr>
            <p:nvPr/>
          </p:nvSpPr>
          <p:spPr bwMode="auto">
            <a:xfrm flipV="1">
              <a:off x="3129" y="3475"/>
              <a:ext cx="413" cy="1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6" name="Line 85"/>
            <p:cNvSpPr>
              <a:spLocks noChangeShapeType="1"/>
            </p:cNvSpPr>
            <p:nvPr/>
          </p:nvSpPr>
          <p:spPr bwMode="auto">
            <a:xfrm>
              <a:off x="3129" y="3480"/>
              <a:ext cx="146" cy="24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7" name="Line 86"/>
            <p:cNvSpPr>
              <a:spLocks noChangeShapeType="1"/>
            </p:cNvSpPr>
            <p:nvPr/>
          </p:nvSpPr>
          <p:spPr bwMode="auto">
            <a:xfrm flipH="1">
              <a:off x="3392" y="3480"/>
              <a:ext cx="154" cy="26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</p:grpSp>
      <p:grpSp>
        <p:nvGrpSpPr>
          <p:cNvPr id="28" name="Group 44"/>
          <p:cNvGrpSpPr>
            <a:grpSpLocks/>
          </p:cNvGrpSpPr>
          <p:nvPr/>
        </p:nvGrpSpPr>
        <p:grpSpPr bwMode="auto">
          <a:xfrm>
            <a:off x="3128962" y="6159500"/>
            <a:ext cx="2241550" cy="603250"/>
            <a:chOff x="3882" y="3317"/>
            <a:chExt cx="834" cy="699"/>
          </a:xfrm>
        </p:grpSpPr>
        <p:sp>
          <p:nvSpPr>
            <p:cNvPr id="29" name="Rectangle 64"/>
            <p:cNvSpPr>
              <a:spLocks noChangeArrowheads="1"/>
            </p:cNvSpPr>
            <p:nvPr/>
          </p:nvSpPr>
          <p:spPr bwMode="auto">
            <a:xfrm>
              <a:off x="3882" y="3317"/>
              <a:ext cx="834" cy="699"/>
            </a:xfrm>
            <a:prstGeom prst="rect">
              <a:avLst/>
            </a:prstGeom>
            <a:solidFill>
              <a:srgbClr val="CC99FF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91430" tIns="45715" rIns="91430" bIns="45715" anchor="ctr"/>
            <a:lstStyle/>
            <a:p>
              <a:pPr algn="ctr" defTabSz="457200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endParaRPr lang="hu-HU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  <p:grpSp>
          <p:nvGrpSpPr>
            <p:cNvPr id="30" name="Group 68"/>
            <p:cNvGrpSpPr>
              <a:grpSpLocks/>
            </p:cNvGrpSpPr>
            <p:nvPr/>
          </p:nvGrpSpPr>
          <p:grpSpPr bwMode="auto">
            <a:xfrm>
              <a:off x="4209" y="3552"/>
              <a:ext cx="142" cy="381"/>
              <a:chOff x="3796" y="3222"/>
              <a:chExt cx="129" cy="344"/>
            </a:xfrm>
          </p:grpSpPr>
          <p:sp>
            <p:nvSpPr>
              <p:cNvPr id="38" name="Rectangle 69"/>
              <p:cNvSpPr>
                <a:spLocks noChangeArrowheads="1"/>
              </p:cNvSpPr>
              <p:nvPr/>
            </p:nvSpPr>
            <p:spPr bwMode="auto">
              <a:xfrm>
                <a:off x="3796" y="3340"/>
                <a:ext cx="129" cy="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8156" tIns="38156" rIns="89991" bIns="38156" anchor="ctr">
                <a:spAutoFit/>
              </a:bodyPr>
              <a:lstStyle/>
              <a:p>
                <a:pPr marL="6350" algn="ctr" defTabSz="457200">
                  <a:lnSpc>
                    <a:spcPct val="92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6350" algn="l"/>
                    <a:tab pos="463550" algn="l"/>
                    <a:tab pos="920750" algn="l"/>
                    <a:tab pos="1377950" algn="l"/>
                    <a:tab pos="1835150" algn="l"/>
                    <a:tab pos="2292350" algn="l"/>
                    <a:tab pos="2749550" algn="l"/>
                    <a:tab pos="3206750" algn="l"/>
                    <a:tab pos="3663950" algn="l"/>
                    <a:tab pos="4121150" algn="l"/>
                    <a:tab pos="4578350" algn="l"/>
                    <a:tab pos="5033963" algn="l"/>
                    <a:tab pos="5492750" algn="l"/>
                    <a:tab pos="5948363" algn="l"/>
                    <a:tab pos="6407150" algn="l"/>
                    <a:tab pos="6862763" algn="l"/>
                    <a:tab pos="7321550" algn="l"/>
                    <a:tab pos="7777163" algn="l"/>
                    <a:tab pos="8235950" algn="l"/>
                    <a:tab pos="8691563" algn="l"/>
                    <a:tab pos="9150350" algn="l"/>
                  </a:tabLst>
                </a:pPr>
                <a:r>
                  <a:rPr lang="en-GB" sz="1000">
                    <a:solidFill>
                      <a:srgbClr val="000000"/>
                    </a:solidFill>
                    <a:ea typeface="Arial Unicode MS" pitchFamily="34" charset="-128"/>
                    <a:cs typeface="Arial Unicode MS" pitchFamily="34" charset="-128"/>
                  </a:rPr>
                  <a:t>DB2</a:t>
                </a:r>
              </a:p>
            </p:txBody>
          </p:sp>
          <p:pic>
            <p:nvPicPr>
              <p:cNvPr id="39" name="Picture 7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816" y="3222"/>
                <a:ext cx="93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1" name="Group 71"/>
            <p:cNvGrpSpPr>
              <a:grpSpLocks/>
            </p:cNvGrpSpPr>
            <p:nvPr/>
          </p:nvGrpSpPr>
          <p:grpSpPr bwMode="auto">
            <a:xfrm>
              <a:off x="4045" y="3395"/>
              <a:ext cx="174" cy="387"/>
              <a:chOff x="3666" y="3077"/>
              <a:chExt cx="158" cy="351"/>
            </a:xfrm>
          </p:grpSpPr>
          <p:sp>
            <p:nvSpPr>
              <p:cNvPr id="36" name="Rectangle 72"/>
              <p:cNvSpPr>
                <a:spLocks noChangeArrowheads="1"/>
              </p:cNvSpPr>
              <p:nvPr/>
            </p:nvSpPr>
            <p:spPr bwMode="auto">
              <a:xfrm>
                <a:off x="3666" y="3198"/>
                <a:ext cx="158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8156" tIns="38156" rIns="89991" bIns="38156" anchor="ctr">
                <a:spAutoFit/>
              </a:bodyPr>
              <a:lstStyle/>
              <a:p>
                <a:pPr marL="6350" algn="ctr" defTabSz="457200">
                  <a:lnSpc>
                    <a:spcPct val="92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6350" algn="l"/>
                    <a:tab pos="463550" algn="l"/>
                    <a:tab pos="920750" algn="l"/>
                    <a:tab pos="1377950" algn="l"/>
                    <a:tab pos="1835150" algn="l"/>
                    <a:tab pos="2292350" algn="l"/>
                    <a:tab pos="2749550" algn="l"/>
                    <a:tab pos="3206750" algn="l"/>
                    <a:tab pos="3663950" algn="l"/>
                    <a:tab pos="4121150" algn="l"/>
                    <a:tab pos="4578350" algn="l"/>
                    <a:tab pos="5033963" algn="l"/>
                    <a:tab pos="5492750" algn="l"/>
                    <a:tab pos="5948363" algn="l"/>
                    <a:tab pos="6407150" algn="l"/>
                    <a:tab pos="6862763" algn="l"/>
                    <a:tab pos="7321550" algn="l"/>
                    <a:tab pos="7777163" algn="l"/>
                    <a:tab pos="8235950" algn="l"/>
                    <a:tab pos="8691563" algn="l"/>
                    <a:tab pos="9150350" algn="l"/>
                  </a:tabLst>
                </a:pPr>
                <a:r>
                  <a:rPr lang="en-GB" sz="1000">
                    <a:solidFill>
                      <a:srgbClr val="000000"/>
                    </a:solidFill>
                    <a:ea typeface="Arial Unicode MS" pitchFamily="34" charset="-128"/>
                    <a:cs typeface="Arial Unicode MS" pitchFamily="34" charset="-128"/>
                  </a:rPr>
                  <a:t>Portal</a:t>
                </a:r>
              </a:p>
            </p:txBody>
          </p:sp>
          <p:pic>
            <p:nvPicPr>
              <p:cNvPr id="37" name="Picture 7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02" y="3077"/>
                <a:ext cx="93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2" name="Group 74"/>
            <p:cNvGrpSpPr>
              <a:grpSpLocks/>
            </p:cNvGrpSpPr>
            <p:nvPr/>
          </p:nvGrpSpPr>
          <p:grpSpPr bwMode="auto">
            <a:xfrm>
              <a:off x="4351" y="3493"/>
              <a:ext cx="159" cy="388"/>
              <a:chOff x="3941" y="3168"/>
              <a:chExt cx="145" cy="351"/>
            </a:xfrm>
          </p:grpSpPr>
          <p:sp>
            <p:nvSpPr>
              <p:cNvPr id="34" name="Rectangle 75"/>
              <p:cNvSpPr>
                <a:spLocks noChangeArrowheads="1"/>
              </p:cNvSpPr>
              <p:nvPr/>
            </p:nvSpPr>
            <p:spPr bwMode="auto">
              <a:xfrm>
                <a:off x="3941" y="3290"/>
                <a:ext cx="145" cy="2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8156" tIns="38156" rIns="89991" bIns="38156" anchor="ctr">
                <a:spAutoFit/>
              </a:bodyPr>
              <a:lstStyle/>
              <a:p>
                <a:pPr marL="6350" algn="ctr" defTabSz="457200">
                  <a:lnSpc>
                    <a:spcPct val="92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6350" algn="l"/>
                    <a:tab pos="463550" algn="l"/>
                    <a:tab pos="920750" algn="l"/>
                    <a:tab pos="1377950" algn="l"/>
                    <a:tab pos="1835150" algn="l"/>
                    <a:tab pos="2292350" algn="l"/>
                    <a:tab pos="2749550" algn="l"/>
                    <a:tab pos="3206750" algn="l"/>
                    <a:tab pos="3663950" algn="l"/>
                    <a:tab pos="4121150" algn="l"/>
                    <a:tab pos="4578350" algn="l"/>
                    <a:tab pos="5033963" algn="l"/>
                    <a:tab pos="5492750" algn="l"/>
                    <a:tab pos="5948363" algn="l"/>
                    <a:tab pos="6407150" algn="l"/>
                    <a:tab pos="6862763" algn="l"/>
                    <a:tab pos="7321550" algn="l"/>
                    <a:tab pos="7777163" algn="l"/>
                    <a:tab pos="8235950" algn="l"/>
                    <a:tab pos="8691563" algn="l"/>
                    <a:tab pos="9150350" algn="l"/>
                  </a:tabLst>
                </a:pPr>
                <a:r>
                  <a:rPr lang="en-GB" sz="1000">
                    <a:solidFill>
                      <a:srgbClr val="000000"/>
                    </a:solidFill>
                    <a:ea typeface="Arial Unicode MS" pitchFamily="34" charset="-128"/>
                    <a:cs typeface="Arial Unicode MS" pitchFamily="34" charset="-128"/>
                  </a:rPr>
                  <a:t>WAS</a:t>
                </a:r>
              </a:p>
            </p:txBody>
          </p:sp>
          <p:pic>
            <p:nvPicPr>
              <p:cNvPr id="35" name="Picture 7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967" y="3168"/>
                <a:ext cx="93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3" name="Rectangle 87"/>
            <p:cNvSpPr>
              <a:spLocks noChangeArrowheads="1"/>
            </p:cNvSpPr>
            <p:nvPr/>
          </p:nvSpPr>
          <p:spPr bwMode="auto">
            <a:xfrm>
              <a:off x="4039" y="3917"/>
              <a:ext cx="417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40676" bIns="0"/>
            <a:lstStyle/>
            <a:p>
              <a:pPr marL="31750" algn="ctr" defTabSz="457200">
                <a:lnSpc>
                  <a:spcPct val="92000"/>
                </a:lnSpc>
                <a:buClr>
                  <a:srgbClr val="006600"/>
                </a:buClr>
                <a:buSzPct val="100000"/>
                <a:buFont typeface="Times New Roman" pitchFamily="18" charset="0"/>
                <a:buNone/>
                <a:tabLst>
                  <a:tab pos="31750" algn="l"/>
                  <a:tab pos="488950" algn="l"/>
                  <a:tab pos="946150" algn="l"/>
                  <a:tab pos="1403350" algn="l"/>
                  <a:tab pos="1860550" algn="l"/>
                  <a:tab pos="2317750" algn="l"/>
                  <a:tab pos="2774950" algn="l"/>
                  <a:tab pos="3232150" algn="l"/>
                  <a:tab pos="3689350" algn="l"/>
                  <a:tab pos="4146550" algn="l"/>
                  <a:tab pos="4603750" algn="l"/>
                  <a:tab pos="5060950" algn="l"/>
                  <a:tab pos="5518150" algn="l"/>
                  <a:tab pos="5975350" algn="l"/>
                  <a:tab pos="6432550" algn="l"/>
                  <a:tab pos="6889750" algn="l"/>
                  <a:tab pos="7345363" algn="l"/>
                  <a:tab pos="7804150" algn="l"/>
                  <a:tab pos="8259763" algn="l"/>
                  <a:tab pos="8718550" algn="l"/>
                  <a:tab pos="9174163" algn="l"/>
                </a:tabLst>
              </a:pPr>
              <a:r>
                <a:rPr lang="en-GB" sz="1000" dirty="0">
                  <a:solidFill>
                    <a:srgbClr val="006600"/>
                  </a:solidFill>
                  <a:latin typeface="Arial Italic" pitchFamily="34" charset="0"/>
                  <a:ea typeface="Arial Unicode MS" pitchFamily="34" charset="-128"/>
                  <a:cs typeface="Arial Italic" pitchFamily="34" charset="0"/>
                </a:rPr>
                <a:t>Virtual Hosts</a:t>
              </a:r>
            </a:p>
          </p:txBody>
        </p:sp>
      </p:grpSp>
      <p:grpSp>
        <p:nvGrpSpPr>
          <p:cNvPr id="40" name="Group 59"/>
          <p:cNvGrpSpPr>
            <a:grpSpLocks/>
          </p:cNvGrpSpPr>
          <p:nvPr/>
        </p:nvGrpSpPr>
        <p:grpSpPr bwMode="auto">
          <a:xfrm>
            <a:off x="5715000" y="6111875"/>
            <a:ext cx="2239962" cy="601663"/>
            <a:chOff x="4844" y="3317"/>
            <a:chExt cx="834" cy="698"/>
          </a:xfrm>
        </p:grpSpPr>
        <p:grpSp>
          <p:nvGrpSpPr>
            <p:cNvPr id="41" name="Group 60"/>
            <p:cNvGrpSpPr>
              <a:grpSpLocks/>
            </p:cNvGrpSpPr>
            <p:nvPr/>
          </p:nvGrpSpPr>
          <p:grpSpPr bwMode="auto">
            <a:xfrm>
              <a:off x="4844" y="3317"/>
              <a:ext cx="834" cy="698"/>
              <a:chOff x="4394" y="3009"/>
              <a:chExt cx="756" cy="633"/>
            </a:xfrm>
          </p:grpSpPr>
          <p:pic>
            <p:nvPicPr>
              <p:cNvPr id="43" name="Picture 6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410" y="3018"/>
                <a:ext cx="727" cy="5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4" name="Rectangle 62"/>
              <p:cNvSpPr>
                <a:spLocks noChangeArrowheads="1"/>
              </p:cNvSpPr>
              <p:nvPr/>
            </p:nvSpPr>
            <p:spPr bwMode="auto">
              <a:xfrm>
                <a:off x="4394" y="3009"/>
                <a:ext cx="757" cy="634"/>
              </a:xfrm>
              <a:prstGeom prst="rect">
                <a:avLst/>
              </a:prstGeom>
              <a:solidFill>
                <a:srgbClr val="CC99FF">
                  <a:alpha val="2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91430" tIns="45715" rIns="91430" bIns="45715" anchor="ctr"/>
              <a:lstStyle/>
              <a:p>
                <a:pPr algn="ctr" defTabSz="457200"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endParaRPr lang="hu-HU">
                  <a:solidFill>
                    <a:srgbClr val="000000"/>
                  </a:solidFill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42" name="Rectangle 88"/>
            <p:cNvSpPr>
              <a:spLocks noChangeArrowheads="1"/>
            </p:cNvSpPr>
            <p:nvPr/>
          </p:nvSpPr>
          <p:spPr bwMode="auto">
            <a:xfrm>
              <a:off x="5047" y="3907"/>
              <a:ext cx="417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40676" bIns="0"/>
            <a:lstStyle/>
            <a:p>
              <a:pPr marL="31750" algn="ctr" defTabSz="457200">
                <a:lnSpc>
                  <a:spcPct val="92000"/>
                </a:lnSpc>
                <a:buClr>
                  <a:srgbClr val="006600"/>
                </a:buClr>
                <a:buSzPct val="100000"/>
                <a:buFont typeface="Times New Roman" pitchFamily="18" charset="0"/>
                <a:buNone/>
                <a:tabLst>
                  <a:tab pos="31750" algn="l"/>
                  <a:tab pos="488950" algn="l"/>
                  <a:tab pos="946150" algn="l"/>
                  <a:tab pos="1403350" algn="l"/>
                  <a:tab pos="1860550" algn="l"/>
                  <a:tab pos="2317750" algn="l"/>
                  <a:tab pos="2774950" algn="l"/>
                  <a:tab pos="3232150" algn="l"/>
                  <a:tab pos="3689350" algn="l"/>
                  <a:tab pos="4146550" algn="l"/>
                  <a:tab pos="4603750" algn="l"/>
                  <a:tab pos="5060950" algn="l"/>
                  <a:tab pos="5518150" algn="l"/>
                  <a:tab pos="5975350" algn="l"/>
                  <a:tab pos="6432550" algn="l"/>
                  <a:tab pos="6889750" algn="l"/>
                  <a:tab pos="7345363" algn="l"/>
                  <a:tab pos="7804150" algn="l"/>
                  <a:tab pos="8259763" algn="l"/>
                  <a:tab pos="8718550" algn="l"/>
                  <a:tab pos="9174163" algn="l"/>
                </a:tabLst>
              </a:pPr>
              <a:r>
                <a:rPr lang="en-GB" sz="1000">
                  <a:solidFill>
                    <a:srgbClr val="006600"/>
                  </a:solidFill>
                  <a:latin typeface="Arial Italic" pitchFamily="34" charset="0"/>
                  <a:ea typeface="Arial Unicode MS" pitchFamily="34" charset="-128"/>
                  <a:cs typeface="Arial Italic" pitchFamily="34" charset="0"/>
                </a:rPr>
                <a:t>Cloud</a:t>
              </a:r>
            </a:p>
          </p:txBody>
        </p:sp>
      </p:grpSp>
      <p:pic>
        <p:nvPicPr>
          <p:cNvPr id="45" name="Picture 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5013176"/>
            <a:ext cx="2413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55562" y="5940425"/>
            <a:ext cx="8466138" cy="917575"/>
          </a:xfrm>
          <a:prstGeom prst="rect">
            <a:avLst/>
          </a:prstGeom>
          <a:noFill/>
          <a:ln w="12700" cap="rnd" cmpd="dbl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hu-HU"/>
          </a:p>
        </p:txBody>
      </p:sp>
      <p:sp>
        <p:nvSpPr>
          <p:cNvPr id="47" name="TextBox 2"/>
          <p:cNvSpPr txBox="1">
            <a:spLocks noChangeArrowheads="1"/>
          </p:cNvSpPr>
          <p:nvPr/>
        </p:nvSpPr>
        <p:spPr bwMode="auto">
          <a:xfrm>
            <a:off x="55562" y="5929313"/>
            <a:ext cx="84661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sz="1600" dirty="0" smtClean="0"/>
              <a:t>IT infrastruktúra</a:t>
            </a:r>
            <a:endParaRPr lang="en-US" sz="1600" dirty="0"/>
          </a:p>
        </p:txBody>
      </p:sp>
      <p:sp>
        <p:nvSpPr>
          <p:cNvPr id="48" name="Rectangle 6"/>
          <p:cNvSpPr>
            <a:spLocks noChangeArrowheads="1"/>
          </p:cNvSpPr>
          <p:nvPr/>
        </p:nvSpPr>
        <p:spPr bwMode="auto">
          <a:xfrm>
            <a:off x="6978650" y="2362200"/>
            <a:ext cx="11938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 anchor="ctr"/>
          <a:lstStyle/>
          <a:p>
            <a:pPr marL="31750" algn="ctr" defTabSz="457200">
              <a:lnSpc>
                <a:spcPct val="9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en-GB" sz="1200" dirty="0">
                <a:solidFill>
                  <a:srgbClr val="0000CC"/>
                </a:solidFill>
                <a:latin typeface="Arial Bold" charset="0"/>
                <a:ea typeface="Arial Unicode MS" pitchFamily="34" charset="-128"/>
                <a:cs typeface="Arial Bold" charset="0"/>
              </a:rPr>
              <a:t>IT </a:t>
            </a:r>
            <a:r>
              <a:rPr lang="hu-HU" sz="1200" dirty="0" smtClean="0">
                <a:solidFill>
                  <a:srgbClr val="0000CC"/>
                </a:solidFill>
                <a:latin typeface="Arial Bold" charset="0"/>
                <a:ea typeface="Arial Unicode MS" pitchFamily="34" charset="-128"/>
                <a:cs typeface="Arial Bold" charset="0"/>
              </a:rPr>
              <a:t>Projekt vezetés</a:t>
            </a:r>
            <a:endParaRPr lang="en-GB" sz="1200" dirty="0">
              <a:solidFill>
                <a:srgbClr val="0000CC"/>
              </a:solidFill>
              <a:latin typeface="Arial Bold" charset="0"/>
              <a:ea typeface="Arial Unicode MS" pitchFamily="34" charset="-128"/>
              <a:cs typeface="Arial Bold" charset="0"/>
            </a:endParaRPr>
          </a:p>
        </p:txBody>
      </p:sp>
      <p:pic>
        <p:nvPicPr>
          <p:cNvPr id="49" name="Picture 5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43850" y="1598613"/>
            <a:ext cx="714375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5"/>
          <p:cNvSpPr>
            <a:spLocks noChangeArrowheads="1"/>
          </p:cNvSpPr>
          <p:nvPr/>
        </p:nvSpPr>
        <p:spPr bwMode="auto">
          <a:xfrm>
            <a:off x="874712" y="2111375"/>
            <a:ext cx="960984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 anchor="ctr"/>
          <a:lstStyle/>
          <a:p>
            <a:pPr marL="31750" algn="ctr" defTabSz="457200">
              <a:lnSpc>
                <a:spcPct val="9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hu-HU" sz="1200" dirty="0" smtClean="0">
                <a:solidFill>
                  <a:srgbClr val="800000"/>
                </a:solidFill>
                <a:latin typeface="Arial Bold" charset="0"/>
                <a:ea typeface="Arial Unicode MS" pitchFamily="34" charset="-128"/>
                <a:cs typeface="Arial Bold" charset="0"/>
              </a:rPr>
              <a:t>Projektben érdekeltek</a:t>
            </a:r>
            <a:endParaRPr lang="en-GB" sz="1200" dirty="0">
              <a:solidFill>
                <a:srgbClr val="800000"/>
              </a:solidFill>
              <a:latin typeface="Arial Bold" charset="0"/>
              <a:ea typeface="Arial Unicode MS" pitchFamily="34" charset="-128"/>
              <a:cs typeface="Arial Bold" charset="0"/>
            </a:endParaRPr>
          </a:p>
        </p:txBody>
      </p:sp>
      <p:cxnSp>
        <p:nvCxnSpPr>
          <p:cNvPr id="54" name="Elbow Connector 9"/>
          <p:cNvCxnSpPr>
            <a:cxnSpLocks noChangeShapeType="1"/>
          </p:cNvCxnSpPr>
          <p:nvPr/>
        </p:nvCxnSpPr>
        <p:spPr bwMode="auto">
          <a:xfrm rot="10800000" flipV="1">
            <a:off x="3635896" y="3717030"/>
            <a:ext cx="1512168" cy="576065"/>
          </a:xfrm>
          <a:prstGeom prst="bentConnector3">
            <a:avLst>
              <a:gd name="adj1" fmla="val 50000"/>
            </a:avLst>
          </a:prstGeom>
          <a:noFill/>
          <a:ln w="28440">
            <a:solidFill>
              <a:srgbClr val="666633"/>
            </a:solidFill>
            <a:round/>
            <a:headEnd type="triangle" w="med" len="med"/>
            <a:tailEnd/>
          </a:ln>
        </p:spPr>
      </p:cxnSp>
      <p:sp>
        <p:nvSpPr>
          <p:cNvPr id="55" name="Rectangle 36"/>
          <p:cNvSpPr>
            <a:spLocks noChangeArrowheads="1"/>
          </p:cNvSpPr>
          <p:nvPr/>
        </p:nvSpPr>
        <p:spPr bwMode="auto">
          <a:xfrm>
            <a:off x="1043608" y="2636912"/>
            <a:ext cx="100811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/>
          <a:lstStyle/>
          <a:p>
            <a:pPr marL="31750" algn="ctr" defTabSz="457200">
              <a:lnSpc>
                <a:spcPct val="94000"/>
              </a:lnSpc>
              <a:buClr>
                <a:srgbClr val="CC33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hu-HU" sz="900" b="1" dirty="0" smtClean="0">
                <a:solidFill>
                  <a:srgbClr val="800000"/>
                </a:solidFill>
                <a:ea typeface="Arial Unicode MS" pitchFamily="34" charset="-128"/>
                <a:cs typeface="Arial Unicode MS" pitchFamily="34" charset="-128"/>
              </a:rPr>
              <a:t>Frissített igények, követelmények</a:t>
            </a:r>
            <a:endParaRPr lang="en-GB" sz="900" b="1" dirty="0">
              <a:solidFill>
                <a:srgbClr val="8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6" name="Picture 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4509120"/>
            <a:ext cx="2413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3728" y="2636912"/>
            <a:ext cx="2413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Rectangle 36"/>
          <p:cNvSpPr>
            <a:spLocks noChangeArrowheads="1"/>
          </p:cNvSpPr>
          <p:nvPr/>
        </p:nvSpPr>
        <p:spPr bwMode="auto">
          <a:xfrm>
            <a:off x="2771800" y="4303886"/>
            <a:ext cx="8683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/>
          <a:lstStyle/>
          <a:p>
            <a:pPr marL="31750" algn="ctr" defTabSz="457200">
              <a:lnSpc>
                <a:spcPct val="94000"/>
              </a:lnSpc>
              <a:buClr>
                <a:srgbClr val="CC33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hu-HU" sz="900" b="1" dirty="0" smtClean="0">
                <a:solidFill>
                  <a:srgbClr val="666633"/>
                </a:solidFill>
                <a:ea typeface="Arial Unicode MS" pitchFamily="34" charset="-128"/>
                <a:cs typeface="Arial Unicode MS" pitchFamily="34" charset="-128"/>
              </a:rPr>
              <a:t>Fejlesztés termékei, pl. forráskód, kibocsátás, paraméterezés</a:t>
            </a:r>
            <a:endParaRPr lang="en-GB" sz="900" b="1" dirty="0">
              <a:solidFill>
                <a:srgbClr val="666633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60" name="Straight Arrow Connector 32"/>
          <p:cNvCxnSpPr>
            <a:cxnSpLocks noChangeShapeType="1"/>
          </p:cNvCxnSpPr>
          <p:nvPr/>
        </p:nvCxnSpPr>
        <p:spPr bwMode="auto">
          <a:xfrm flipH="1">
            <a:off x="2771800" y="2276872"/>
            <a:ext cx="2581250" cy="19447"/>
          </a:xfrm>
          <a:prstGeom prst="straightConnector1">
            <a:avLst/>
          </a:prstGeom>
          <a:noFill/>
          <a:ln w="28440">
            <a:solidFill>
              <a:srgbClr val="800000"/>
            </a:solidFill>
            <a:round/>
            <a:headEnd type="triangle" w="med" len="med"/>
            <a:tailEnd/>
          </a:ln>
        </p:spPr>
      </p:cxnSp>
      <p:sp>
        <p:nvSpPr>
          <p:cNvPr id="61" name="Rectangle 36"/>
          <p:cNvSpPr>
            <a:spLocks noChangeArrowheads="1"/>
          </p:cNvSpPr>
          <p:nvPr/>
        </p:nvSpPr>
        <p:spPr bwMode="auto">
          <a:xfrm>
            <a:off x="2843808" y="2359670"/>
            <a:ext cx="9461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/>
          <a:lstStyle/>
          <a:p>
            <a:pPr marL="31750" algn="ctr" defTabSz="457200">
              <a:lnSpc>
                <a:spcPct val="94000"/>
              </a:lnSpc>
              <a:buClr>
                <a:srgbClr val="CC33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hu-HU" sz="900" b="1" dirty="0" smtClean="0">
                <a:solidFill>
                  <a:srgbClr val="800000"/>
                </a:solidFill>
                <a:ea typeface="Arial Unicode MS" pitchFamily="34" charset="-128"/>
                <a:cs typeface="Arial Unicode MS" pitchFamily="34" charset="-128"/>
              </a:rPr>
              <a:t>Manuálisan írt dokumentációk és javított dokumentációk</a:t>
            </a:r>
            <a:endParaRPr lang="en-GB" sz="900" b="1" dirty="0">
              <a:solidFill>
                <a:srgbClr val="8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2" name="Picture 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53050" y="2119313"/>
            <a:ext cx="2413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Rectangle 36"/>
          <p:cNvSpPr>
            <a:spLocks noChangeArrowheads="1"/>
          </p:cNvSpPr>
          <p:nvPr/>
        </p:nvSpPr>
        <p:spPr bwMode="auto">
          <a:xfrm>
            <a:off x="5630862" y="2111375"/>
            <a:ext cx="77628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/>
          <a:lstStyle/>
          <a:p>
            <a:pPr marL="31750" algn="ctr" defTabSz="457200">
              <a:lnSpc>
                <a:spcPct val="94000"/>
              </a:lnSpc>
              <a:buClr>
                <a:srgbClr val="CC33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hu-HU" sz="700" b="1" dirty="0" smtClean="0">
                <a:ea typeface="Arial Unicode MS" pitchFamily="34" charset="-128"/>
                <a:cs typeface="Arial Unicode MS" pitchFamily="34" charset="-128"/>
              </a:rPr>
              <a:t>Dokumentumok, táblázatok</a:t>
            </a:r>
            <a:endParaRPr lang="en-GB" sz="700" b="1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4" name="Rectangle 36"/>
          <p:cNvSpPr>
            <a:spLocks noChangeArrowheads="1"/>
          </p:cNvSpPr>
          <p:nvPr/>
        </p:nvSpPr>
        <p:spPr bwMode="auto">
          <a:xfrm>
            <a:off x="5868144" y="4797152"/>
            <a:ext cx="7747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/>
          <a:lstStyle/>
          <a:p>
            <a:pPr marL="31750" defTabSz="457200">
              <a:lnSpc>
                <a:spcPct val="94000"/>
              </a:lnSpc>
              <a:buClr>
                <a:srgbClr val="CC33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hu-HU" sz="700" b="1" dirty="0" smtClean="0">
                <a:ea typeface="Arial Unicode MS" pitchFamily="34" charset="-128"/>
                <a:cs typeface="Arial Unicode MS" pitchFamily="34" charset="-128"/>
              </a:rPr>
              <a:t>Dokumentumok, táblázatok</a:t>
            </a:r>
            <a:endParaRPr lang="en-GB" sz="700" b="1" dirty="0"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65" name="Straight Arrow Connector 138"/>
          <p:cNvCxnSpPr>
            <a:cxnSpLocks noChangeShapeType="1"/>
          </p:cNvCxnSpPr>
          <p:nvPr/>
        </p:nvCxnSpPr>
        <p:spPr bwMode="auto">
          <a:xfrm flipV="1">
            <a:off x="2771800" y="2916238"/>
            <a:ext cx="1900212" cy="8706"/>
          </a:xfrm>
          <a:prstGeom prst="straightConnector1">
            <a:avLst/>
          </a:prstGeom>
          <a:noFill/>
          <a:ln w="28440">
            <a:solidFill>
              <a:srgbClr val="0000CC"/>
            </a:solidFill>
            <a:round/>
            <a:headEnd type="triangle" w="med" len="med"/>
            <a:tailEnd/>
          </a:ln>
        </p:spPr>
      </p:cxnSp>
      <p:sp>
        <p:nvSpPr>
          <p:cNvPr id="66" name="Rectangle 36"/>
          <p:cNvSpPr>
            <a:spLocks noChangeArrowheads="1"/>
          </p:cNvSpPr>
          <p:nvPr/>
        </p:nvSpPr>
        <p:spPr bwMode="auto">
          <a:xfrm>
            <a:off x="2843808" y="2996952"/>
            <a:ext cx="9461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/>
          <a:lstStyle/>
          <a:p>
            <a:pPr marL="31750" algn="ctr" defTabSz="457200">
              <a:lnSpc>
                <a:spcPct val="94000"/>
              </a:lnSpc>
              <a:buClr>
                <a:srgbClr val="CC33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hu-HU" sz="900" b="1" dirty="0" smtClean="0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Manuális ellenőrzés és dokumentációk javított változata</a:t>
            </a:r>
            <a:endParaRPr lang="en-GB" sz="900" b="1" dirty="0">
              <a:solidFill>
                <a:srgbClr val="0000CC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7" name="Line 34"/>
          <p:cNvSpPr>
            <a:spLocks noChangeShapeType="1"/>
          </p:cNvSpPr>
          <p:nvPr/>
        </p:nvSpPr>
        <p:spPr bwMode="auto">
          <a:xfrm flipV="1">
            <a:off x="5395912" y="4892675"/>
            <a:ext cx="0" cy="1047750"/>
          </a:xfrm>
          <a:prstGeom prst="line">
            <a:avLst/>
          </a:prstGeom>
          <a:noFill/>
          <a:ln w="28440">
            <a:solidFill>
              <a:srgbClr val="993366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hu-HU"/>
          </a:p>
        </p:txBody>
      </p:sp>
      <p:sp>
        <p:nvSpPr>
          <p:cNvPr id="68" name="Rectangle 36"/>
          <p:cNvSpPr>
            <a:spLocks noChangeArrowheads="1"/>
          </p:cNvSpPr>
          <p:nvPr/>
        </p:nvSpPr>
        <p:spPr bwMode="auto">
          <a:xfrm>
            <a:off x="5162550" y="4295775"/>
            <a:ext cx="9779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/>
          <a:lstStyle/>
          <a:p>
            <a:pPr marL="31750" defTabSz="457200">
              <a:lnSpc>
                <a:spcPct val="94000"/>
              </a:lnSpc>
              <a:buClr>
                <a:srgbClr val="CC33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hu-HU" sz="900" b="1" dirty="0" smtClean="0">
                <a:solidFill>
                  <a:srgbClr val="993366"/>
                </a:solidFill>
                <a:ea typeface="Arial Unicode MS" pitchFamily="34" charset="-128"/>
                <a:cs typeface="Arial Unicode MS" pitchFamily="34" charset="-128"/>
              </a:rPr>
              <a:t>Kézi vagy részben automatizált telepítés és verzió kezelés</a:t>
            </a:r>
            <a:endParaRPr lang="en-GB" sz="900" b="1" dirty="0">
              <a:solidFill>
                <a:srgbClr val="993366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9" name="Line 34"/>
          <p:cNvSpPr>
            <a:spLocks noChangeShapeType="1"/>
          </p:cNvSpPr>
          <p:nvPr/>
        </p:nvSpPr>
        <p:spPr bwMode="auto">
          <a:xfrm flipV="1">
            <a:off x="7256462" y="5159375"/>
            <a:ext cx="0" cy="746125"/>
          </a:xfrm>
          <a:prstGeom prst="line">
            <a:avLst/>
          </a:prstGeom>
          <a:noFill/>
          <a:ln w="28440">
            <a:solidFill>
              <a:srgbClr val="99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u-HU"/>
          </a:p>
        </p:txBody>
      </p:sp>
      <p:sp>
        <p:nvSpPr>
          <p:cNvPr id="70" name="Rectangle 36"/>
          <p:cNvSpPr>
            <a:spLocks noChangeArrowheads="1"/>
          </p:cNvSpPr>
          <p:nvPr/>
        </p:nvSpPr>
        <p:spPr bwMode="auto">
          <a:xfrm>
            <a:off x="6732240" y="4807942"/>
            <a:ext cx="9779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/>
          <a:lstStyle/>
          <a:p>
            <a:pPr marL="31750" algn="ctr" defTabSz="457200">
              <a:lnSpc>
                <a:spcPct val="94000"/>
              </a:lnSpc>
              <a:buClr>
                <a:srgbClr val="CC33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hu-HU" sz="800" b="1" dirty="0" smtClean="0">
                <a:solidFill>
                  <a:srgbClr val="993366"/>
                </a:solidFill>
                <a:ea typeface="Arial Unicode MS" pitchFamily="34" charset="-128"/>
                <a:cs typeface="Arial Unicode MS" pitchFamily="34" charset="-128"/>
              </a:rPr>
              <a:t>Manuális környezet ellenőrzés és kezelés</a:t>
            </a:r>
            <a:endParaRPr lang="en-GB" sz="800" b="1" dirty="0">
              <a:solidFill>
                <a:srgbClr val="993366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2348880"/>
            <a:ext cx="236538" cy="3937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>
            <a:prstShdw prst="shdw17" dist="17961" dir="2700000">
              <a:srgbClr val="485297"/>
            </a:prstShdw>
          </a:effectLst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 rotWithShape="1">
          <a:blip r:embed="rId10" cstate="print"/>
          <a:srcRect t="-2298" r="14453" b="10322"/>
          <a:stretch/>
        </p:blipFill>
        <p:spPr bwMode="auto">
          <a:xfrm>
            <a:off x="5652120" y="2348880"/>
            <a:ext cx="228600" cy="38417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70000"/>
                  </a:schemeClr>
                </a:solidFill>
              </a14:hiddenFill>
            </a:ext>
          </a:extLst>
        </p:spPr>
      </p:pic>
      <p:sp>
        <p:nvSpPr>
          <p:cNvPr id="76" name="AutoShape 7"/>
          <p:cNvSpPr>
            <a:spLocks noEditPoints="1" noChangeArrowheads="1"/>
          </p:cNvSpPr>
          <p:nvPr/>
        </p:nvSpPr>
        <p:spPr bwMode="auto">
          <a:xfrm>
            <a:off x="5197475" y="3535363"/>
            <a:ext cx="276225" cy="4349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4374 w 21600"/>
              <a:gd name="T13" fmla="*/ 3964 h 21600"/>
              <a:gd name="T14" fmla="*/ 17841 w 21600"/>
              <a:gd name="T15" fmla="*/ 176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C0C0C0"/>
          </a:solidFill>
          <a:ln w="9525">
            <a:round/>
            <a:headEnd/>
            <a:tailEnd/>
          </a:ln>
          <a:effectLst/>
          <a:scene3d>
            <a:camera prst="legacyPerspectiveFront">
              <a:rot lat="20099966" lon="1500000" rev="0"/>
            </a:camera>
            <a:lightRig rig="legacyFlat4" dir="b"/>
          </a:scene3d>
          <a:sp3d extrusionH="635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>
            <a:flatTx/>
          </a:bodyPr>
          <a:lstStyle/>
          <a:p>
            <a:endParaRPr lang="hu-HU"/>
          </a:p>
        </p:txBody>
      </p:sp>
      <p:cxnSp>
        <p:nvCxnSpPr>
          <p:cNvPr id="77" name="Elbow Connector 164"/>
          <p:cNvCxnSpPr>
            <a:cxnSpLocks noChangeShapeType="1"/>
          </p:cNvCxnSpPr>
          <p:nvPr/>
        </p:nvCxnSpPr>
        <p:spPr bwMode="auto">
          <a:xfrm rot="16200000" flipV="1">
            <a:off x="5205413" y="4130675"/>
            <a:ext cx="315912" cy="14287"/>
          </a:xfrm>
          <a:prstGeom prst="bentConnector3">
            <a:avLst>
              <a:gd name="adj1" fmla="val 50000"/>
            </a:avLst>
          </a:prstGeom>
          <a:noFill/>
          <a:ln w="28440">
            <a:solidFill>
              <a:srgbClr val="666633"/>
            </a:solidFill>
            <a:round/>
            <a:headEnd type="triangle" w="med" len="med"/>
            <a:tailEnd/>
          </a:ln>
        </p:spPr>
      </p:cxnSp>
      <p:sp>
        <p:nvSpPr>
          <p:cNvPr id="78" name="Rectangle 75"/>
          <p:cNvSpPr>
            <a:spLocks noChangeArrowheads="1"/>
          </p:cNvSpPr>
          <p:nvPr/>
        </p:nvSpPr>
        <p:spPr bwMode="auto">
          <a:xfrm>
            <a:off x="2232025" y="6375400"/>
            <a:ext cx="4238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8156" tIns="38156" rIns="89991" bIns="38156" anchor="ctr">
            <a:spAutoFit/>
          </a:bodyPr>
          <a:lstStyle/>
          <a:p>
            <a:pPr marL="6350" algn="ctr" defTabSz="457200">
              <a:lnSpc>
                <a:spcPct val="9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350" algn="l"/>
                <a:tab pos="463550" algn="l"/>
                <a:tab pos="920750" algn="l"/>
                <a:tab pos="1377950" algn="l"/>
                <a:tab pos="1835150" algn="l"/>
                <a:tab pos="2292350" algn="l"/>
                <a:tab pos="2749550" algn="l"/>
                <a:tab pos="3206750" algn="l"/>
                <a:tab pos="3663950" algn="l"/>
                <a:tab pos="4121150" algn="l"/>
                <a:tab pos="4578350" algn="l"/>
                <a:tab pos="5033963" algn="l"/>
                <a:tab pos="5492750" algn="l"/>
                <a:tab pos="5948363" algn="l"/>
                <a:tab pos="6407150" algn="l"/>
                <a:tab pos="6862763" algn="l"/>
                <a:tab pos="7321550" algn="l"/>
                <a:tab pos="7777163" algn="l"/>
                <a:tab pos="8235950" algn="l"/>
                <a:tab pos="8691563" algn="l"/>
                <a:tab pos="9150350" algn="l"/>
              </a:tabLst>
            </a:pPr>
            <a:r>
              <a:rPr lang="en-GB" sz="10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WAS</a:t>
            </a:r>
          </a:p>
        </p:txBody>
      </p:sp>
      <p:sp>
        <p:nvSpPr>
          <p:cNvPr id="79" name="Rectangle 69"/>
          <p:cNvSpPr>
            <a:spLocks noChangeArrowheads="1"/>
          </p:cNvSpPr>
          <p:nvPr/>
        </p:nvSpPr>
        <p:spPr bwMode="auto">
          <a:xfrm>
            <a:off x="1465262" y="6478588"/>
            <a:ext cx="384175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8156" tIns="38156" rIns="89991" bIns="38156" anchor="ctr">
            <a:spAutoFit/>
          </a:bodyPr>
          <a:lstStyle/>
          <a:p>
            <a:pPr marL="6350" algn="ctr" defTabSz="457200">
              <a:lnSpc>
                <a:spcPct val="9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350" algn="l"/>
                <a:tab pos="463550" algn="l"/>
                <a:tab pos="920750" algn="l"/>
                <a:tab pos="1377950" algn="l"/>
                <a:tab pos="1835150" algn="l"/>
                <a:tab pos="2292350" algn="l"/>
                <a:tab pos="2749550" algn="l"/>
                <a:tab pos="3206750" algn="l"/>
                <a:tab pos="3663950" algn="l"/>
                <a:tab pos="4121150" algn="l"/>
                <a:tab pos="4578350" algn="l"/>
                <a:tab pos="5033963" algn="l"/>
                <a:tab pos="5492750" algn="l"/>
                <a:tab pos="5948363" algn="l"/>
                <a:tab pos="6407150" algn="l"/>
                <a:tab pos="6862763" algn="l"/>
                <a:tab pos="7321550" algn="l"/>
                <a:tab pos="7777163" algn="l"/>
                <a:tab pos="8235950" algn="l"/>
                <a:tab pos="8691563" algn="l"/>
                <a:tab pos="9150350" algn="l"/>
              </a:tabLst>
            </a:pPr>
            <a:r>
              <a:rPr lang="en-GB" sz="10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DB2</a:t>
            </a:r>
          </a:p>
        </p:txBody>
      </p:sp>
      <p:sp>
        <p:nvSpPr>
          <p:cNvPr id="80" name="Rectangle 72"/>
          <p:cNvSpPr>
            <a:spLocks noChangeArrowheads="1"/>
          </p:cNvSpPr>
          <p:nvPr/>
        </p:nvSpPr>
        <p:spPr bwMode="auto">
          <a:xfrm>
            <a:off x="681037" y="6353175"/>
            <a:ext cx="468313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8156" tIns="38156" rIns="89991" bIns="38156" anchor="ctr">
            <a:spAutoFit/>
          </a:bodyPr>
          <a:lstStyle/>
          <a:p>
            <a:pPr marL="6350" algn="ctr" defTabSz="457200">
              <a:lnSpc>
                <a:spcPct val="9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350" algn="l"/>
                <a:tab pos="463550" algn="l"/>
                <a:tab pos="920750" algn="l"/>
                <a:tab pos="1377950" algn="l"/>
                <a:tab pos="1835150" algn="l"/>
                <a:tab pos="2292350" algn="l"/>
                <a:tab pos="2749550" algn="l"/>
                <a:tab pos="3206750" algn="l"/>
                <a:tab pos="3663950" algn="l"/>
                <a:tab pos="4121150" algn="l"/>
                <a:tab pos="4578350" algn="l"/>
                <a:tab pos="5033963" algn="l"/>
                <a:tab pos="5492750" algn="l"/>
                <a:tab pos="5948363" algn="l"/>
                <a:tab pos="6407150" algn="l"/>
                <a:tab pos="6862763" algn="l"/>
                <a:tab pos="7321550" algn="l"/>
                <a:tab pos="7777163" algn="l"/>
                <a:tab pos="8235950" algn="l"/>
                <a:tab pos="8691563" algn="l"/>
                <a:tab pos="9150350" algn="l"/>
              </a:tabLst>
            </a:pPr>
            <a:r>
              <a:rPr lang="en-GB" sz="10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Portal</a:t>
            </a:r>
          </a:p>
        </p:txBody>
      </p:sp>
      <p:sp>
        <p:nvSpPr>
          <p:cNvPr id="81" name="Line 34"/>
          <p:cNvSpPr>
            <a:spLocks noChangeShapeType="1"/>
          </p:cNvSpPr>
          <p:nvPr/>
        </p:nvSpPr>
        <p:spPr bwMode="auto">
          <a:xfrm flipH="1" flipV="1">
            <a:off x="7170737" y="3155950"/>
            <a:ext cx="0" cy="1524000"/>
          </a:xfrm>
          <a:prstGeom prst="line">
            <a:avLst/>
          </a:prstGeom>
          <a:noFill/>
          <a:ln w="28440">
            <a:solidFill>
              <a:srgbClr val="99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u-HU"/>
          </a:p>
        </p:txBody>
      </p:sp>
      <p:sp>
        <p:nvSpPr>
          <p:cNvPr id="82" name="Rectangle 36"/>
          <p:cNvSpPr>
            <a:spLocks noChangeArrowheads="1"/>
          </p:cNvSpPr>
          <p:nvPr/>
        </p:nvSpPr>
        <p:spPr bwMode="auto">
          <a:xfrm>
            <a:off x="7196137" y="3386138"/>
            <a:ext cx="9779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/>
          <a:lstStyle/>
          <a:p>
            <a:pPr marL="31750" algn="ctr" defTabSz="457200">
              <a:lnSpc>
                <a:spcPct val="94000"/>
              </a:lnSpc>
              <a:buClr>
                <a:srgbClr val="CC33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en-GB" sz="800" b="1">
                <a:solidFill>
                  <a:srgbClr val="993366"/>
                </a:solidFill>
                <a:ea typeface="Arial Unicode MS" pitchFamily="34" charset="-128"/>
                <a:cs typeface="Arial Unicode MS" pitchFamily="34" charset="-128"/>
              </a:rPr>
              <a:t>Update configuration documents</a:t>
            </a:r>
          </a:p>
        </p:txBody>
      </p:sp>
      <p:cxnSp>
        <p:nvCxnSpPr>
          <p:cNvPr id="83" name="Straight Arrow Connector 57353"/>
          <p:cNvCxnSpPr>
            <a:cxnSpLocks noChangeShapeType="1"/>
            <a:stCxn id="17" idx="2"/>
            <a:endCxn id="56" idx="0"/>
          </p:cNvCxnSpPr>
          <p:nvPr/>
        </p:nvCxnSpPr>
        <p:spPr bwMode="auto">
          <a:xfrm rot="5400000">
            <a:off x="3150394" y="2632596"/>
            <a:ext cx="1114524" cy="2638524"/>
          </a:xfrm>
          <a:prstGeom prst="bentConnector3">
            <a:avLst>
              <a:gd name="adj1" fmla="val 50000"/>
            </a:avLst>
          </a:prstGeom>
          <a:noFill/>
          <a:ln w="28440" cap="sq">
            <a:solidFill>
              <a:srgbClr val="993366"/>
            </a:solidFill>
            <a:miter lim="800000"/>
            <a:headEnd type="triangle" w="med" len="med"/>
            <a:tailEnd/>
          </a:ln>
        </p:spPr>
      </p:cxnSp>
      <p:pic>
        <p:nvPicPr>
          <p:cNvPr id="84" name="Picture 95" descr="C:\Users\mgoyal\AppData\Local\Microsoft\Windows\Temporary Internet Files\Content.IE5\2UQ8SQVL\MC900433941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3660775"/>
            <a:ext cx="814387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96" descr="C:\Users\mgoyal\AppData\Local\Microsoft\Windows\Temporary Internet Files\Content.IE5\97IB7CFT\MC900432623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86712" y="3730625"/>
            <a:ext cx="8128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Rectangle 36"/>
          <p:cNvSpPr>
            <a:spLocks noChangeArrowheads="1"/>
          </p:cNvSpPr>
          <p:nvPr/>
        </p:nvSpPr>
        <p:spPr bwMode="auto">
          <a:xfrm>
            <a:off x="5508104" y="4221088"/>
            <a:ext cx="7747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/>
          <a:lstStyle/>
          <a:p>
            <a:pPr marL="31750" algn="ctr" defTabSz="457200">
              <a:lnSpc>
                <a:spcPct val="94000"/>
              </a:lnSpc>
              <a:buClr>
                <a:srgbClr val="CC33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en-GB" sz="700" b="1" dirty="0">
                <a:ea typeface="Arial Unicode MS" pitchFamily="34" charset="-128"/>
                <a:cs typeface="Arial Unicode MS" pitchFamily="34" charset="-128"/>
              </a:rPr>
              <a:t>Jar, War, Scripts ..</a:t>
            </a:r>
          </a:p>
        </p:txBody>
      </p:sp>
      <p:sp>
        <p:nvSpPr>
          <p:cNvPr id="87" name="Rectangle 36"/>
          <p:cNvSpPr>
            <a:spLocks noChangeArrowheads="1"/>
          </p:cNvSpPr>
          <p:nvPr/>
        </p:nvSpPr>
        <p:spPr bwMode="auto">
          <a:xfrm>
            <a:off x="1835696" y="2348880"/>
            <a:ext cx="7747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76" bIns="0"/>
          <a:lstStyle/>
          <a:p>
            <a:pPr marL="31750" algn="ctr" defTabSz="457200">
              <a:lnSpc>
                <a:spcPct val="94000"/>
              </a:lnSpc>
              <a:buClr>
                <a:srgbClr val="CC3300"/>
              </a:buClr>
              <a:buSzPct val="100000"/>
              <a:buFont typeface="Times New Roman" pitchFamily="18" charset="0"/>
              <a:buNone/>
              <a:tabLst>
                <a:tab pos="31750" algn="l"/>
                <a:tab pos="488950" algn="l"/>
                <a:tab pos="946150" algn="l"/>
                <a:tab pos="1403350" algn="l"/>
                <a:tab pos="1860550" algn="l"/>
                <a:tab pos="2317750" algn="l"/>
                <a:tab pos="2774950" algn="l"/>
                <a:tab pos="3232150" algn="l"/>
                <a:tab pos="3689350" algn="l"/>
                <a:tab pos="4146550" algn="l"/>
                <a:tab pos="4603750" algn="l"/>
                <a:tab pos="5060950" algn="l"/>
                <a:tab pos="5518150" algn="l"/>
                <a:tab pos="5975350" algn="l"/>
                <a:tab pos="6432550" algn="l"/>
                <a:tab pos="6889750" algn="l"/>
                <a:tab pos="7345363" algn="l"/>
                <a:tab pos="7804150" algn="l"/>
                <a:tab pos="8259763" algn="l"/>
                <a:tab pos="8718550" algn="l"/>
                <a:tab pos="9174163" algn="l"/>
              </a:tabLst>
            </a:pPr>
            <a:r>
              <a:rPr lang="hu-HU" sz="700" b="1" dirty="0" smtClean="0">
                <a:ea typeface="Arial Unicode MS" pitchFamily="34" charset="-128"/>
                <a:cs typeface="Arial Unicode MS" pitchFamily="34" charset="-128"/>
              </a:rPr>
              <a:t>Dokumentumok, táblázatok</a:t>
            </a:r>
            <a:endParaRPr lang="en-GB" sz="700" b="1" dirty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200" dirty="0" smtClean="0"/>
              <a:t>Közös információs tárak és együttműködési platformok</a:t>
            </a:r>
            <a:endParaRPr lang="hu-HU" sz="3200" dirty="0"/>
          </a:p>
        </p:txBody>
      </p:sp>
      <p:sp>
        <p:nvSpPr>
          <p:cNvPr id="62" name="Tartalom helye 1"/>
          <p:cNvSpPr txBox="1">
            <a:spLocks/>
          </p:cNvSpPr>
          <p:nvPr/>
        </p:nvSpPr>
        <p:spPr>
          <a:xfrm>
            <a:off x="179512" y="2420888"/>
            <a:ext cx="3816424" cy="3888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u-H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Rational</a:t>
            </a:r>
            <a:r>
              <a:rPr kumimoji="0" lang="hu-H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u-H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Requirement</a:t>
            </a:r>
            <a:r>
              <a:rPr kumimoji="0" lang="hu-H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u-H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Composer</a:t>
            </a:r>
            <a:endParaRPr kumimoji="0" lang="hu-H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B050"/>
              </a:buClr>
              <a:buSzTx/>
              <a:buFont typeface="Calibri" pitchFamily="34" charset="0"/>
              <a:buChar char="□"/>
              <a:tabLst/>
              <a:defRPr/>
            </a:pPr>
            <a:r>
              <a:rPr kumimoji="0" lang="hu-H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Követelmények tárháza</a:t>
            </a:r>
          </a:p>
          <a:p>
            <a:pPr lvl="0">
              <a:lnSpc>
                <a:spcPct val="90000"/>
              </a:lnSpc>
              <a:spcBef>
                <a:spcPct val="20000"/>
              </a:spcBef>
              <a:defRPr/>
            </a:pPr>
            <a:r>
              <a:rPr lang="hu-HU" sz="2800" dirty="0" err="1" smtClean="0">
                <a:solidFill>
                  <a:schemeClr val="bg1">
                    <a:lumMod val="50000"/>
                  </a:schemeClr>
                </a:solidFill>
              </a:rPr>
              <a:t>Rational</a:t>
            </a:r>
            <a:r>
              <a:rPr lang="hu-HU" sz="2800" dirty="0" smtClean="0">
                <a:solidFill>
                  <a:schemeClr val="bg1">
                    <a:lumMod val="50000"/>
                  </a:schemeClr>
                </a:solidFill>
              </a:rPr>
              <a:t> Software </a:t>
            </a:r>
            <a:r>
              <a:rPr lang="hu-HU" sz="2800" dirty="0" err="1" smtClean="0">
                <a:solidFill>
                  <a:schemeClr val="bg1">
                    <a:lumMod val="50000"/>
                  </a:schemeClr>
                </a:solidFill>
              </a:rPr>
              <a:t>Architect</a:t>
            </a:r>
            <a:endParaRPr lang="hu-HU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00B050"/>
              </a:buClr>
              <a:buFont typeface="Calibri" pitchFamily="34" charset="0"/>
              <a:buChar char="□"/>
              <a:defRPr/>
            </a:pPr>
            <a:r>
              <a:rPr lang="hu-HU" sz="2400" dirty="0" smtClean="0">
                <a:solidFill>
                  <a:schemeClr val="bg1">
                    <a:lumMod val="50000"/>
                  </a:schemeClr>
                </a:solidFill>
              </a:rPr>
              <a:t>Fejlesztési döntések tárháza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hu-HU" sz="2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" name="Picture 4" descr="interactionOverview_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988840"/>
            <a:ext cx="2863478" cy="2447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" name="Picture 7" descr="timing_diagr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58" y="4005064"/>
            <a:ext cx="2268542" cy="191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5517232"/>
            <a:ext cx="1353897" cy="93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" name="Picture 16" descr="compositeState"/>
          <p:cNvPicPr>
            <a:picLocks noGrp="1"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293096"/>
            <a:ext cx="1558233" cy="104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5301208"/>
            <a:ext cx="2670263" cy="13399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411760" y="260648"/>
            <a:ext cx="7776864" cy="576064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Funkcionális teszt automatizálás</a:t>
            </a:r>
            <a:endParaRPr lang="hu-HU" dirty="0"/>
          </a:p>
        </p:txBody>
      </p:sp>
      <p:sp>
        <p:nvSpPr>
          <p:cNvPr id="6" name="Oval 2"/>
          <p:cNvSpPr>
            <a:spLocks noChangeArrowheads="1"/>
          </p:cNvSpPr>
          <p:nvPr/>
        </p:nvSpPr>
        <p:spPr bwMode="auto">
          <a:xfrm>
            <a:off x="1427163" y="6511751"/>
            <a:ext cx="1328737" cy="225425"/>
          </a:xfrm>
          <a:prstGeom prst="ellipse">
            <a:avLst/>
          </a:prstGeom>
          <a:gradFill rotWithShape="0">
            <a:gsLst>
              <a:gs pos="0">
                <a:srgbClr val="185D68"/>
              </a:gs>
              <a:gs pos="100000">
                <a:srgbClr val="2CABC0">
                  <a:alpha val="53999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4003675" y="6524451"/>
            <a:ext cx="1176338" cy="212725"/>
          </a:xfrm>
          <a:prstGeom prst="ellipse">
            <a:avLst/>
          </a:prstGeom>
          <a:gradFill rotWithShape="0">
            <a:gsLst>
              <a:gs pos="0">
                <a:srgbClr val="185D68"/>
              </a:gs>
              <a:gs pos="100000">
                <a:srgbClr val="2CABC0">
                  <a:alpha val="53999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2706688" y="6513339"/>
            <a:ext cx="1328737" cy="225425"/>
          </a:xfrm>
          <a:prstGeom prst="ellipse">
            <a:avLst/>
          </a:prstGeom>
          <a:gradFill rotWithShape="0">
            <a:gsLst>
              <a:gs pos="0">
                <a:srgbClr val="185D68"/>
              </a:gs>
              <a:gs pos="100000">
                <a:srgbClr val="2CABC0">
                  <a:alpha val="53999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5281613" y="6530801"/>
            <a:ext cx="1217612" cy="206375"/>
          </a:xfrm>
          <a:prstGeom prst="ellipse">
            <a:avLst/>
          </a:prstGeom>
          <a:gradFill rotWithShape="0">
            <a:gsLst>
              <a:gs pos="0">
                <a:srgbClr val="185D68"/>
              </a:gs>
              <a:gs pos="100000">
                <a:srgbClr val="2CABC0">
                  <a:alpha val="53999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6424613" y="6530801"/>
            <a:ext cx="1328737" cy="225425"/>
          </a:xfrm>
          <a:prstGeom prst="ellipse">
            <a:avLst/>
          </a:prstGeom>
          <a:gradFill rotWithShape="0">
            <a:gsLst>
              <a:gs pos="0">
                <a:srgbClr val="185D68"/>
              </a:gs>
              <a:gs pos="100000">
                <a:srgbClr val="2CABC0">
                  <a:alpha val="53999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152400" y="1992139"/>
            <a:ext cx="8763000" cy="4821237"/>
          </a:xfrm>
          <a:prstGeom prst="roundRect">
            <a:avLst>
              <a:gd name="adj" fmla="val 7051"/>
            </a:avLst>
          </a:prstGeom>
          <a:gradFill rotWithShape="0">
            <a:gsLst>
              <a:gs pos="0">
                <a:srgbClr val="2DB6B3"/>
              </a:gs>
              <a:gs pos="100000">
                <a:srgbClr val="155453">
                  <a:alpha val="75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grpSp>
        <p:nvGrpSpPr>
          <p:cNvPr id="12" name="Group 8"/>
          <p:cNvGrpSpPr>
            <a:grpSpLocks/>
          </p:cNvGrpSpPr>
          <p:nvPr/>
        </p:nvGrpSpPr>
        <p:grpSpPr bwMode="auto">
          <a:xfrm>
            <a:off x="228600" y="3028776"/>
            <a:ext cx="1293813" cy="760413"/>
            <a:chOff x="144" y="1648"/>
            <a:chExt cx="815" cy="479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144" y="1648"/>
              <a:ext cx="816" cy="480"/>
            </a:xfrm>
            <a:prstGeom prst="ellipse">
              <a:avLst/>
            </a:prstGeom>
            <a:gradFill rotWithShape="0">
              <a:gsLst>
                <a:gs pos="0">
                  <a:srgbClr val="65D9D6"/>
                </a:gs>
                <a:gs pos="100000">
                  <a:srgbClr val="408A8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4" name="AutoShape 10"/>
            <p:cNvSpPr>
              <a:spLocks noChangeArrowheads="1"/>
            </p:cNvSpPr>
            <p:nvPr/>
          </p:nvSpPr>
          <p:spPr bwMode="auto">
            <a:xfrm>
              <a:off x="227" y="1667"/>
              <a:ext cx="627" cy="217"/>
            </a:xfrm>
            <a:custGeom>
              <a:avLst/>
              <a:gdLst>
                <a:gd name="T0" fmla="*/ 552 w 1321"/>
                <a:gd name="T1" fmla="*/ 97 h 712"/>
                <a:gd name="T2" fmla="*/ 558 w 1321"/>
                <a:gd name="T3" fmla="*/ 107 h 712"/>
                <a:gd name="T4" fmla="*/ 560 w 1321"/>
                <a:gd name="T5" fmla="*/ 116 h 712"/>
                <a:gd name="T6" fmla="*/ 557 w 1321"/>
                <a:gd name="T7" fmla="*/ 125 h 712"/>
                <a:gd name="T8" fmla="*/ 550 w 1321"/>
                <a:gd name="T9" fmla="*/ 133 h 712"/>
                <a:gd name="T10" fmla="*/ 539 w 1321"/>
                <a:gd name="T11" fmla="*/ 140 h 712"/>
                <a:gd name="T12" fmla="*/ 525 w 1321"/>
                <a:gd name="T13" fmla="*/ 146 h 712"/>
                <a:gd name="T14" fmla="*/ 507 w 1321"/>
                <a:gd name="T15" fmla="*/ 152 h 712"/>
                <a:gd name="T16" fmla="*/ 486 w 1321"/>
                <a:gd name="T17" fmla="*/ 157 h 712"/>
                <a:gd name="T18" fmla="*/ 463 w 1321"/>
                <a:gd name="T19" fmla="*/ 161 h 712"/>
                <a:gd name="T20" fmla="*/ 437 w 1321"/>
                <a:gd name="T21" fmla="*/ 165 h 712"/>
                <a:gd name="T22" fmla="*/ 410 w 1321"/>
                <a:gd name="T23" fmla="*/ 168 h 712"/>
                <a:gd name="T24" fmla="*/ 380 w 1321"/>
                <a:gd name="T25" fmla="*/ 170 h 712"/>
                <a:gd name="T26" fmla="*/ 349 w 1321"/>
                <a:gd name="T27" fmla="*/ 172 h 712"/>
                <a:gd name="T28" fmla="*/ 337 w 1321"/>
                <a:gd name="T29" fmla="*/ 172 h 712"/>
                <a:gd name="T30" fmla="*/ 202 w 1321"/>
                <a:gd name="T31" fmla="*/ 172 h 712"/>
                <a:gd name="T32" fmla="*/ 200 w 1321"/>
                <a:gd name="T33" fmla="*/ 172 h 712"/>
                <a:gd name="T34" fmla="*/ 173 w 1321"/>
                <a:gd name="T35" fmla="*/ 171 h 712"/>
                <a:gd name="T36" fmla="*/ 148 w 1321"/>
                <a:gd name="T37" fmla="*/ 170 h 712"/>
                <a:gd name="T38" fmla="*/ 123 w 1321"/>
                <a:gd name="T39" fmla="*/ 168 h 712"/>
                <a:gd name="T40" fmla="*/ 100 w 1321"/>
                <a:gd name="T41" fmla="*/ 166 h 712"/>
                <a:gd name="T42" fmla="*/ 79 w 1321"/>
                <a:gd name="T43" fmla="*/ 164 h 712"/>
                <a:gd name="T44" fmla="*/ 60 w 1321"/>
                <a:gd name="T45" fmla="*/ 160 h 712"/>
                <a:gd name="T46" fmla="*/ 43 w 1321"/>
                <a:gd name="T47" fmla="*/ 157 h 712"/>
                <a:gd name="T48" fmla="*/ 28 w 1321"/>
                <a:gd name="T49" fmla="*/ 152 h 712"/>
                <a:gd name="T50" fmla="*/ 17 w 1321"/>
                <a:gd name="T51" fmla="*/ 147 h 712"/>
                <a:gd name="T52" fmla="*/ 8 w 1321"/>
                <a:gd name="T53" fmla="*/ 141 h 712"/>
                <a:gd name="T54" fmla="*/ 3 w 1321"/>
                <a:gd name="T55" fmla="*/ 134 h 712"/>
                <a:gd name="T56" fmla="*/ 0 w 1321"/>
                <a:gd name="T57" fmla="*/ 127 h 712"/>
                <a:gd name="T58" fmla="*/ 0 w 1321"/>
                <a:gd name="T59" fmla="*/ 126 h 712"/>
                <a:gd name="T60" fmla="*/ 2 w 1321"/>
                <a:gd name="T61" fmla="*/ 118 h 712"/>
                <a:gd name="T62" fmla="*/ 7 w 1321"/>
                <a:gd name="T63" fmla="*/ 108 h 712"/>
                <a:gd name="T64" fmla="*/ 22 w 1321"/>
                <a:gd name="T65" fmla="*/ 89 h 712"/>
                <a:gd name="T66" fmla="*/ 40 w 1321"/>
                <a:gd name="T67" fmla="*/ 72 h 712"/>
                <a:gd name="T68" fmla="*/ 62 w 1321"/>
                <a:gd name="T69" fmla="*/ 57 h 712"/>
                <a:gd name="T70" fmla="*/ 86 w 1321"/>
                <a:gd name="T71" fmla="*/ 43 h 712"/>
                <a:gd name="T72" fmla="*/ 114 w 1321"/>
                <a:gd name="T73" fmla="*/ 30 h 712"/>
                <a:gd name="T74" fmla="*/ 145 w 1321"/>
                <a:gd name="T75" fmla="*/ 20 h 712"/>
                <a:gd name="T76" fmla="*/ 176 w 1321"/>
                <a:gd name="T77" fmla="*/ 11 h 712"/>
                <a:gd name="T78" fmla="*/ 211 w 1321"/>
                <a:gd name="T79" fmla="*/ 5 h 712"/>
                <a:gd name="T80" fmla="*/ 246 w 1321"/>
                <a:gd name="T81" fmla="*/ 1 h 712"/>
                <a:gd name="T82" fmla="*/ 283 w 1321"/>
                <a:gd name="T83" fmla="*/ 0 h 712"/>
                <a:gd name="T84" fmla="*/ 283 w 1321"/>
                <a:gd name="T85" fmla="*/ 0 h 712"/>
                <a:gd name="T86" fmla="*/ 322 w 1321"/>
                <a:gd name="T87" fmla="*/ 1 h 712"/>
                <a:gd name="T88" fmla="*/ 359 w 1321"/>
                <a:gd name="T89" fmla="*/ 6 h 712"/>
                <a:gd name="T90" fmla="*/ 395 w 1321"/>
                <a:gd name="T91" fmla="*/ 13 h 712"/>
                <a:gd name="T92" fmla="*/ 428 w 1321"/>
                <a:gd name="T93" fmla="*/ 22 h 712"/>
                <a:gd name="T94" fmla="*/ 459 w 1321"/>
                <a:gd name="T95" fmla="*/ 33 h 712"/>
                <a:gd name="T96" fmla="*/ 487 w 1321"/>
                <a:gd name="T97" fmla="*/ 47 h 712"/>
                <a:gd name="T98" fmla="*/ 512 w 1321"/>
                <a:gd name="T99" fmla="*/ 62 h 712"/>
                <a:gd name="T100" fmla="*/ 533 w 1321"/>
                <a:gd name="T101" fmla="*/ 79 h 712"/>
                <a:gd name="T102" fmla="*/ 552 w 1321"/>
                <a:gd name="T103" fmla="*/ 97 h 712"/>
                <a:gd name="T104" fmla="*/ 552 w 1321"/>
                <a:gd name="T105" fmla="*/ 97 h 712"/>
                <a:gd name="T106" fmla="*/ 0 w 1321"/>
                <a:gd name="T107" fmla="*/ 0 h 712"/>
                <a:gd name="T108" fmla="*/ 1321 w 1321"/>
                <a:gd name="T109" fmla="*/ 712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T106" t="T107" r="T108" b="T109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65D9D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sp>
        <p:nvSpPr>
          <p:cNvPr id="15" name="AutoShape 12"/>
          <p:cNvSpPr>
            <a:spLocks noChangeArrowheads="1"/>
          </p:cNvSpPr>
          <p:nvPr/>
        </p:nvSpPr>
        <p:spPr bwMode="auto">
          <a:xfrm>
            <a:off x="1676400" y="2236614"/>
            <a:ext cx="5715000" cy="3586162"/>
          </a:xfrm>
          <a:prstGeom prst="roundRect">
            <a:avLst>
              <a:gd name="adj" fmla="val 4963"/>
            </a:avLst>
          </a:prstGeom>
          <a:gradFill rotWithShape="0">
            <a:gsLst>
              <a:gs pos="0">
                <a:srgbClr val="2DB6B3"/>
              </a:gs>
              <a:gs pos="100000">
                <a:srgbClr val="1F7F7D"/>
              </a:gs>
            </a:gsLst>
            <a:lin ang="5400000" scaled="1"/>
          </a:gradFill>
          <a:ln w="381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6" name="AutoShape 13"/>
          <p:cNvSpPr>
            <a:spLocks noChangeArrowheads="1"/>
          </p:cNvSpPr>
          <p:nvPr/>
        </p:nvSpPr>
        <p:spPr bwMode="auto">
          <a:xfrm>
            <a:off x="1752600" y="2808114"/>
            <a:ext cx="5562600" cy="1138237"/>
          </a:xfrm>
          <a:prstGeom prst="roundRect">
            <a:avLst>
              <a:gd name="adj" fmla="val 9398"/>
            </a:avLst>
          </a:pr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7" name="AutoShape 15"/>
          <p:cNvSpPr>
            <a:spLocks noChangeArrowheads="1"/>
          </p:cNvSpPr>
          <p:nvPr/>
        </p:nvSpPr>
        <p:spPr bwMode="auto">
          <a:xfrm>
            <a:off x="1905000" y="2882726"/>
            <a:ext cx="1231900" cy="998538"/>
          </a:xfrm>
          <a:prstGeom prst="roundRect">
            <a:avLst>
              <a:gd name="adj" fmla="val 14866"/>
            </a:avLst>
          </a:prstGeom>
          <a:solidFill>
            <a:srgbClr val="2DB6B3">
              <a:alpha val="75000"/>
            </a:srgbClr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080" tIns="41040" rIns="91080" bIns="45360"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1">
                <a:solidFill>
                  <a:srgbClr val="000000"/>
                </a:solidFill>
                <a:latin typeface="Arial" pitchFamily="34" charset="0"/>
              </a:rPr>
              <a:t>Step 1</a:t>
            </a:r>
          </a:p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>
                <a:solidFill>
                  <a:srgbClr val="000000"/>
                </a:solidFill>
                <a:latin typeface="Arial" pitchFamily="34" charset="0"/>
              </a:rPr>
              <a:t>Record</a:t>
            </a:r>
          </a:p>
        </p:txBody>
      </p:sp>
      <p:sp>
        <p:nvSpPr>
          <p:cNvPr id="18" name="AutoShape 16"/>
          <p:cNvSpPr>
            <a:spLocks noChangeArrowheads="1"/>
          </p:cNvSpPr>
          <p:nvPr/>
        </p:nvSpPr>
        <p:spPr bwMode="auto">
          <a:xfrm>
            <a:off x="3276600" y="2884314"/>
            <a:ext cx="1208088" cy="998537"/>
          </a:xfrm>
          <a:prstGeom prst="roundRect">
            <a:avLst>
              <a:gd name="adj" fmla="val 16667"/>
            </a:avLst>
          </a:prstGeom>
          <a:solidFill>
            <a:srgbClr val="2DB6B3">
              <a:alpha val="75000"/>
            </a:srgbClr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080" tIns="41040" rIns="91080" bIns="45360"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1">
                <a:solidFill>
                  <a:srgbClr val="000000"/>
                </a:solidFill>
                <a:latin typeface="Arial" pitchFamily="34" charset="0"/>
              </a:rPr>
              <a:t>Step 2</a:t>
            </a:r>
          </a:p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>
                <a:solidFill>
                  <a:srgbClr val="000000"/>
                </a:solidFill>
                <a:latin typeface="Arial" pitchFamily="34" charset="0"/>
              </a:rPr>
              <a:t>Enhance</a:t>
            </a:r>
          </a:p>
        </p:txBody>
      </p:sp>
      <p:sp>
        <p:nvSpPr>
          <p:cNvPr id="19" name="AutoShape 17"/>
          <p:cNvSpPr>
            <a:spLocks noChangeArrowheads="1"/>
          </p:cNvSpPr>
          <p:nvPr/>
        </p:nvSpPr>
        <p:spPr bwMode="auto">
          <a:xfrm>
            <a:off x="4648200" y="2884314"/>
            <a:ext cx="1193800" cy="998537"/>
          </a:xfrm>
          <a:prstGeom prst="roundRect">
            <a:avLst>
              <a:gd name="adj" fmla="val 16667"/>
            </a:avLst>
          </a:prstGeom>
          <a:solidFill>
            <a:srgbClr val="2DB6B3">
              <a:alpha val="75000"/>
            </a:srgbClr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080" tIns="41040" rIns="91080" bIns="45360"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1">
                <a:solidFill>
                  <a:srgbClr val="000000"/>
                </a:solidFill>
                <a:latin typeface="Arial" pitchFamily="34" charset="0"/>
              </a:rPr>
              <a:t>Step 3</a:t>
            </a:r>
          </a:p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>
                <a:solidFill>
                  <a:srgbClr val="000000"/>
                </a:solidFill>
                <a:latin typeface="Arial" pitchFamily="34" charset="0"/>
              </a:rPr>
              <a:t>Execute</a:t>
            </a: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5992813" y="2884314"/>
            <a:ext cx="1157287" cy="998537"/>
          </a:xfrm>
          <a:prstGeom prst="roundRect">
            <a:avLst>
              <a:gd name="adj" fmla="val 16667"/>
            </a:avLst>
          </a:prstGeom>
          <a:solidFill>
            <a:srgbClr val="FFFFFF">
              <a:alpha val="75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lIns="91080" tIns="41040" rIns="91080" bIns="45360"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1">
                <a:solidFill>
                  <a:srgbClr val="2DB6B3"/>
                </a:solidFill>
                <a:latin typeface="Arial" pitchFamily="34" charset="0"/>
              </a:rPr>
              <a:t>Report</a:t>
            </a:r>
          </a:p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1">
                <a:solidFill>
                  <a:srgbClr val="2DB6B3"/>
                </a:solidFill>
                <a:latin typeface="Arial" pitchFamily="34" charset="0"/>
              </a:rPr>
              <a:t>Results</a:t>
            </a:r>
          </a:p>
        </p:txBody>
      </p:sp>
      <p:sp>
        <p:nvSpPr>
          <p:cNvPr id="21" name="AutoShape 19"/>
          <p:cNvSpPr>
            <a:spLocks noChangeArrowheads="1"/>
          </p:cNvSpPr>
          <p:nvPr/>
        </p:nvSpPr>
        <p:spPr bwMode="auto">
          <a:xfrm>
            <a:off x="2006600" y="2076276"/>
            <a:ext cx="4964113" cy="481013"/>
          </a:xfrm>
          <a:prstGeom prst="roundRect">
            <a:avLst>
              <a:gd name="adj" fmla="val 16667"/>
            </a:avLst>
          </a:prstGeom>
          <a:solidFill>
            <a:srgbClr val="2DB6B3"/>
          </a:solidFill>
          <a:ln w="12600">
            <a:solidFill>
              <a:srgbClr val="66CCDC"/>
            </a:solidFill>
            <a:miter lim="800000"/>
            <a:headEnd/>
            <a:tailEnd/>
          </a:ln>
          <a:effectLst>
            <a:outerShdw dist="71785" dir="2700000" algn="ctr" rotWithShape="0">
              <a:srgbClr val="000000">
                <a:alpha val="50027"/>
              </a:srgbClr>
            </a:outerShdw>
          </a:effectLst>
        </p:spPr>
        <p:txBody>
          <a:bodyPr wrap="none" lIns="82080" tIns="41040" rIns="82080" bIns="41040"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US" b="1" dirty="0">
                <a:solidFill>
                  <a:srgbClr val="FFFFFF"/>
                </a:solidFill>
                <a:latin typeface="Arial" pitchFamily="34" charset="0"/>
              </a:rPr>
              <a:t>Functional Tester</a:t>
            </a:r>
          </a:p>
        </p:txBody>
      </p:sp>
      <p:pic>
        <p:nvPicPr>
          <p:cNvPr id="22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2968451"/>
            <a:ext cx="49530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3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412951"/>
            <a:ext cx="6096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419100" y="3435176"/>
            <a:ext cx="946150" cy="258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>
                <a:solidFill>
                  <a:srgbClr val="000000"/>
                </a:solidFill>
                <a:latin typeface="Arial" pitchFamily="34" charset="0"/>
              </a:rPr>
              <a:t>Test Plans</a:t>
            </a:r>
          </a:p>
        </p:txBody>
      </p:sp>
      <p:pic>
        <p:nvPicPr>
          <p:cNvPr id="25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99200" y="3412951"/>
            <a:ext cx="6096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6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2132856"/>
            <a:ext cx="762000" cy="242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1489075" y="5886276"/>
            <a:ext cx="1155700" cy="581025"/>
          </a:xfrm>
          <a:prstGeom prst="ellipse">
            <a:avLst/>
          </a:prstGeom>
          <a:gradFill rotWithShape="0">
            <a:gsLst>
              <a:gs pos="0">
                <a:srgbClr val="65D9D6"/>
              </a:gs>
              <a:gs pos="100000">
                <a:srgbClr val="408A88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8" name="AutoShape 26"/>
          <p:cNvSpPr>
            <a:spLocks noChangeArrowheads="1"/>
          </p:cNvSpPr>
          <p:nvPr/>
        </p:nvSpPr>
        <p:spPr bwMode="auto">
          <a:xfrm>
            <a:off x="1624013" y="5898976"/>
            <a:ext cx="889000" cy="271463"/>
          </a:xfrm>
          <a:custGeom>
            <a:avLst/>
            <a:gdLst>
              <a:gd name="T0" fmla="*/ 875541 w 1321"/>
              <a:gd name="T1" fmla="*/ 152889 h 712"/>
              <a:gd name="T2" fmla="*/ 886308 w 1321"/>
              <a:gd name="T3" fmla="*/ 168521 h 712"/>
              <a:gd name="T4" fmla="*/ 889000 w 1321"/>
              <a:gd name="T5" fmla="*/ 183390 h 712"/>
              <a:gd name="T6" fmla="*/ 884962 w 1321"/>
              <a:gd name="T7" fmla="*/ 196734 h 712"/>
              <a:gd name="T8" fmla="*/ 873522 w 1321"/>
              <a:gd name="T9" fmla="*/ 209698 h 712"/>
              <a:gd name="T10" fmla="*/ 856024 w 1321"/>
              <a:gd name="T11" fmla="*/ 220754 h 712"/>
              <a:gd name="T12" fmla="*/ 833816 w 1321"/>
              <a:gd name="T13" fmla="*/ 230286 h 712"/>
              <a:gd name="T14" fmla="*/ 804878 w 1321"/>
              <a:gd name="T15" fmla="*/ 239436 h 712"/>
              <a:gd name="T16" fmla="*/ 771902 w 1321"/>
              <a:gd name="T17" fmla="*/ 247443 h 712"/>
              <a:gd name="T18" fmla="*/ 734889 w 1321"/>
              <a:gd name="T19" fmla="*/ 254306 h 712"/>
              <a:gd name="T20" fmla="*/ 693837 w 1321"/>
              <a:gd name="T21" fmla="*/ 260406 h 712"/>
              <a:gd name="T22" fmla="*/ 650767 w 1321"/>
              <a:gd name="T23" fmla="*/ 264600 h 712"/>
              <a:gd name="T24" fmla="*/ 602986 w 1321"/>
              <a:gd name="T25" fmla="*/ 268413 h 712"/>
              <a:gd name="T26" fmla="*/ 554531 w 1321"/>
              <a:gd name="T27" fmla="*/ 270700 h 712"/>
              <a:gd name="T28" fmla="*/ 535015 w 1321"/>
              <a:gd name="T29" fmla="*/ 271463 h 712"/>
              <a:gd name="T30" fmla="*/ 320336 w 1321"/>
              <a:gd name="T31" fmla="*/ 271463 h 712"/>
              <a:gd name="T32" fmla="*/ 317644 w 1321"/>
              <a:gd name="T33" fmla="*/ 271463 h 712"/>
              <a:gd name="T34" fmla="*/ 275247 w 1321"/>
              <a:gd name="T35" fmla="*/ 269938 h 712"/>
              <a:gd name="T36" fmla="*/ 234195 w 1321"/>
              <a:gd name="T37" fmla="*/ 268413 h 712"/>
              <a:gd name="T38" fmla="*/ 195163 w 1321"/>
              <a:gd name="T39" fmla="*/ 265363 h 712"/>
              <a:gd name="T40" fmla="*/ 158149 w 1321"/>
              <a:gd name="T41" fmla="*/ 262694 h 712"/>
              <a:gd name="T42" fmla="*/ 125173 w 1321"/>
              <a:gd name="T43" fmla="*/ 258119 h 712"/>
              <a:gd name="T44" fmla="*/ 94889 w 1321"/>
              <a:gd name="T45" fmla="*/ 252781 h 712"/>
              <a:gd name="T46" fmla="*/ 68643 w 1321"/>
              <a:gd name="T47" fmla="*/ 247062 h 712"/>
              <a:gd name="T48" fmla="*/ 45089 w 1321"/>
              <a:gd name="T49" fmla="*/ 240199 h 712"/>
              <a:gd name="T50" fmla="*/ 26246 w 1321"/>
              <a:gd name="T51" fmla="*/ 231811 h 712"/>
              <a:gd name="T52" fmla="*/ 12114 w 1321"/>
              <a:gd name="T53" fmla="*/ 222279 h 712"/>
              <a:gd name="T54" fmla="*/ 4038 w 1321"/>
              <a:gd name="T55" fmla="*/ 211223 h 712"/>
              <a:gd name="T56" fmla="*/ 0 w 1321"/>
              <a:gd name="T57" fmla="*/ 199785 h 712"/>
              <a:gd name="T58" fmla="*/ 0 w 1321"/>
              <a:gd name="T59" fmla="*/ 198260 h 712"/>
              <a:gd name="T60" fmla="*/ 2692 w 1321"/>
              <a:gd name="T61" fmla="*/ 185678 h 712"/>
              <a:gd name="T62" fmla="*/ 10768 w 1321"/>
              <a:gd name="T63" fmla="*/ 170046 h 712"/>
              <a:gd name="T64" fmla="*/ 34322 w 1321"/>
              <a:gd name="T65" fmla="*/ 141069 h 712"/>
              <a:gd name="T66" fmla="*/ 63260 w 1321"/>
              <a:gd name="T67" fmla="*/ 113999 h 712"/>
              <a:gd name="T68" fmla="*/ 98927 w 1321"/>
              <a:gd name="T69" fmla="*/ 89598 h 712"/>
              <a:gd name="T70" fmla="*/ 137287 w 1321"/>
              <a:gd name="T71" fmla="*/ 67103 h 712"/>
              <a:gd name="T72" fmla="*/ 181703 w 1321"/>
              <a:gd name="T73" fmla="*/ 47659 h 712"/>
              <a:gd name="T74" fmla="*/ 229484 w 1321"/>
              <a:gd name="T75" fmla="*/ 31264 h 712"/>
              <a:gd name="T76" fmla="*/ 279285 w 1321"/>
              <a:gd name="T77" fmla="*/ 17920 h 712"/>
              <a:gd name="T78" fmla="*/ 334469 w 1321"/>
              <a:gd name="T79" fmla="*/ 8007 h 712"/>
              <a:gd name="T80" fmla="*/ 390999 w 1321"/>
              <a:gd name="T81" fmla="*/ 2288 h 712"/>
              <a:gd name="T82" fmla="*/ 448874 w 1321"/>
              <a:gd name="T83" fmla="*/ 0 h 712"/>
              <a:gd name="T84" fmla="*/ 448874 w 1321"/>
              <a:gd name="T85" fmla="*/ 0 h 712"/>
              <a:gd name="T86" fmla="*/ 510788 w 1321"/>
              <a:gd name="T87" fmla="*/ 2288 h 712"/>
              <a:gd name="T88" fmla="*/ 570010 w 1321"/>
              <a:gd name="T89" fmla="*/ 8769 h 712"/>
              <a:gd name="T90" fmla="*/ 627213 w 1321"/>
              <a:gd name="T91" fmla="*/ 20207 h 712"/>
              <a:gd name="T92" fmla="*/ 679705 w 1321"/>
              <a:gd name="T93" fmla="*/ 34314 h 712"/>
              <a:gd name="T94" fmla="*/ 728159 w 1321"/>
              <a:gd name="T95" fmla="*/ 52234 h 712"/>
              <a:gd name="T96" fmla="*/ 773248 w 1321"/>
              <a:gd name="T97" fmla="*/ 73966 h 712"/>
              <a:gd name="T98" fmla="*/ 812954 w 1321"/>
              <a:gd name="T99" fmla="*/ 97605 h 712"/>
              <a:gd name="T100" fmla="*/ 846603 w 1321"/>
              <a:gd name="T101" fmla="*/ 123912 h 712"/>
              <a:gd name="T102" fmla="*/ 875541 w 1321"/>
              <a:gd name="T103" fmla="*/ 152889 h 712"/>
              <a:gd name="T104" fmla="*/ 875541 w 1321"/>
              <a:gd name="T105" fmla="*/ 152889 h 712"/>
              <a:gd name="T106" fmla="*/ 0 w 1321"/>
              <a:gd name="T107" fmla="*/ 0 h 712"/>
              <a:gd name="T108" fmla="*/ 1321 w 1321"/>
              <a:gd name="T109" fmla="*/ 712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T106" t="T107" r="T108" b="T109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65D9D6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1436688" y="5997401"/>
            <a:ext cx="1312862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100" b="1">
                <a:solidFill>
                  <a:srgbClr val="000000"/>
                </a:solidFill>
                <a:latin typeface="Arial" pitchFamily="34" charset="0"/>
              </a:rPr>
              <a:t>Web</a:t>
            </a:r>
          </a:p>
          <a:p>
            <a:pPr>
              <a:lnSpc>
                <a:spcPct val="8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100" b="1">
                <a:solidFill>
                  <a:srgbClr val="000000"/>
                </a:solidFill>
                <a:latin typeface="Arial" pitchFamily="34" charset="0"/>
              </a:rPr>
              <a:t>Applications</a:t>
            </a:r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auto">
          <a:xfrm>
            <a:off x="4027488" y="5898976"/>
            <a:ext cx="1155700" cy="590550"/>
          </a:xfrm>
          <a:prstGeom prst="ellipse">
            <a:avLst/>
          </a:prstGeom>
          <a:gradFill rotWithShape="0">
            <a:gsLst>
              <a:gs pos="0">
                <a:srgbClr val="65D9D6"/>
              </a:gs>
              <a:gs pos="100000">
                <a:srgbClr val="408A88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31" name="AutoShape 29"/>
          <p:cNvSpPr>
            <a:spLocks noChangeArrowheads="1"/>
          </p:cNvSpPr>
          <p:nvPr/>
        </p:nvSpPr>
        <p:spPr bwMode="auto">
          <a:xfrm>
            <a:off x="4162425" y="5911676"/>
            <a:ext cx="889000" cy="271463"/>
          </a:xfrm>
          <a:custGeom>
            <a:avLst/>
            <a:gdLst>
              <a:gd name="T0" fmla="*/ 875541 w 1321"/>
              <a:gd name="T1" fmla="*/ 152889 h 712"/>
              <a:gd name="T2" fmla="*/ 886308 w 1321"/>
              <a:gd name="T3" fmla="*/ 168521 h 712"/>
              <a:gd name="T4" fmla="*/ 889000 w 1321"/>
              <a:gd name="T5" fmla="*/ 183390 h 712"/>
              <a:gd name="T6" fmla="*/ 884962 w 1321"/>
              <a:gd name="T7" fmla="*/ 196734 h 712"/>
              <a:gd name="T8" fmla="*/ 873522 w 1321"/>
              <a:gd name="T9" fmla="*/ 209698 h 712"/>
              <a:gd name="T10" fmla="*/ 856024 w 1321"/>
              <a:gd name="T11" fmla="*/ 220754 h 712"/>
              <a:gd name="T12" fmla="*/ 833816 w 1321"/>
              <a:gd name="T13" fmla="*/ 230286 h 712"/>
              <a:gd name="T14" fmla="*/ 804878 w 1321"/>
              <a:gd name="T15" fmla="*/ 239436 h 712"/>
              <a:gd name="T16" fmla="*/ 771902 w 1321"/>
              <a:gd name="T17" fmla="*/ 247443 h 712"/>
              <a:gd name="T18" fmla="*/ 734889 w 1321"/>
              <a:gd name="T19" fmla="*/ 254306 h 712"/>
              <a:gd name="T20" fmla="*/ 693837 w 1321"/>
              <a:gd name="T21" fmla="*/ 260406 h 712"/>
              <a:gd name="T22" fmla="*/ 650767 w 1321"/>
              <a:gd name="T23" fmla="*/ 264600 h 712"/>
              <a:gd name="T24" fmla="*/ 602986 w 1321"/>
              <a:gd name="T25" fmla="*/ 268413 h 712"/>
              <a:gd name="T26" fmla="*/ 554531 w 1321"/>
              <a:gd name="T27" fmla="*/ 270700 h 712"/>
              <a:gd name="T28" fmla="*/ 535015 w 1321"/>
              <a:gd name="T29" fmla="*/ 271463 h 712"/>
              <a:gd name="T30" fmla="*/ 320336 w 1321"/>
              <a:gd name="T31" fmla="*/ 271463 h 712"/>
              <a:gd name="T32" fmla="*/ 317644 w 1321"/>
              <a:gd name="T33" fmla="*/ 271463 h 712"/>
              <a:gd name="T34" fmla="*/ 275247 w 1321"/>
              <a:gd name="T35" fmla="*/ 269938 h 712"/>
              <a:gd name="T36" fmla="*/ 234195 w 1321"/>
              <a:gd name="T37" fmla="*/ 268413 h 712"/>
              <a:gd name="T38" fmla="*/ 195163 w 1321"/>
              <a:gd name="T39" fmla="*/ 265363 h 712"/>
              <a:gd name="T40" fmla="*/ 158149 w 1321"/>
              <a:gd name="T41" fmla="*/ 262694 h 712"/>
              <a:gd name="T42" fmla="*/ 125173 w 1321"/>
              <a:gd name="T43" fmla="*/ 258119 h 712"/>
              <a:gd name="T44" fmla="*/ 94889 w 1321"/>
              <a:gd name="T45" fmla="*/ 252781 h 712"/>
              <a:gd name="T46" fmla="*/ 68643 w 1321"/>
              <a:gd name="T47" fmla="*/ 247062 h 712"/>
              <a:gd name="T48" fmla="*/ 45089 w 1321"/>
              <a:gd name="T49" fmla="*/ 240199 h 712"/>
              <a:gd name="T50" fmla="*/ 26246 w 1321"/>
              <a:gd name="T51" fmla="*/ 231811 h 712"/>
              <a:gd name="T52" fmla="*/ 12114 w 1321"/>
              <a:gd name="T53" fmla="*/ 222279 h 712"/>
              <a:gd name="T54" fmla="*/ 4038 w 1321"/>
              <a:gd name="T55" fmla="*/ 211223 h 712"/>
              <a:gd name="T56" fmla="*/ 0 w 1321"/>
              <a:gd name="T57" fmla="*/ 199785 h 712"/>
              <a:gd name="T58" fmla="*/ 0 w 1321"/>
              <a:gd name="T59" fmla="*/ 198260 h 712"/>
              <a:gd name="T60" fmla="*/ 2692 w 1321"/>
              <a:gd name="T61" fmla="*/ 185678 h 712"/>
              <a:gd name="T62" fmla="*/ 10768 w 1321"/>
              <a:gd name="T63" fmla="*/ 170046 h 712"/>
              <a:gd name="T64" fmla="*/ 34322 w 1321"/>
              <a:gd name="T65" fmla="*/ 141069 h 712"/>
              <a:gd name="T66" fmla="*/ 63260 w 1321"/>
              <a:gd name="T67" fmla="*/ 113999 h 712"/>
              <a:gd name="T68" fmla="*/ 98927 w 1321"/>
              <a:gd name="T69" fmla="*/ 89598 h 712"/>
              <a:gd name="T70" fmla="*/ 137287 w 1321"/>
              <a:gd name="T71" fmla="*/ 67103 h 712"/>
              <a:gd name="T72" fmla="*/ 181703 w 1321"/>
              <a:gd name="T73" fmla="*/ 47659 h 712"/>
              <a:gd name="T74" fmla="*/ 229484 w 1321"/>
              <a:gd name="T75" fmla="*/ 31264 h 712"/>
              <a:gd name="T76" fmla="*/ 279285 w 1321"/>
              <a:gd name="T77" fmla="*/ 17920 h 712"/>
              <a:gd name="T78" fmla="*/ 334469 w 1321"/>
              <a:gd name="T79" fmla="*/ 8007 h 712"/>
              <a:gd name="T80" fmla="*/ 390999 w 1321"/>
              <a:gd name="T81" fmla="*/ 2288 h 712"/>
              <a:gd name="T82" fmla="*/ 448874 w 1321"/>
              <a:gd name="T83" fmla="*/ 0 h 712"/>
              <a:gd name="T84" fmla="*/ 448874 w 1321"/>
              <a:gd name="T85" fmla="*/ 0 h 712"/>
              <a:gd name="T86" fmla="*/ 510788 w 1321"/>
              <a:gd name="T87" fmla="*/ 2288 h 712"/>
              <a:gd name="T88" fmla="*/ 570010 w 1321"/>
              <a:gd name="T89" fmla="*/ 8769 h 712"/>
              <a:gd name="T90" fmla="*/ 627213 w 1321"/>
              <a:gd name="T91" fmla="*/ 20207 h 712"/>
              <a:gd name="T92" fmla="*/ 679705 w 1321"/>
              <a:gd name="T93" fmla="*/ 34314 h 712"/>
              <a:gd name="T94" fmla="*/ 728159 w 1321"/>
              <a:gd name="T95" fmla="*/ 52234 h 712"/>
              <a:gd name="T96" fmla="*/ 773248 w 1321"/>
              <a:gd name="T97" fmla="*/ 73966 h 712"/>
              <a:gd name="T98" fmla="*/ 812954 w 1321"/>
              <a:gd name="T99" fmla="*/ 97605 h 712"/>
              <a:gd name="T100" fmla="*/ 846603 w 1321"/>
              <a:gd name="T101" fmla="*/ 123912 h 712"/>
              <a:gd name="T102" fmla="*/ 875541 w 1321"/>
              <a:gd name="T103" fmla="*/ 152889 h 712"/>
              <a:gd name="T104" fmla="*/ 875541 w 1321"/>
              <a:gd name="T105" fmla="*/ 152889 h 712"/>
              <a:gd name="T106" fmla="*/ 0 w 1321"/>
              <a:gd name="T107" fmla="*/ 0 h 712"/>
              <a:gd name="T108" fmla="*/ 1321 w 1321"/>
              <a:gd name="T109" fmla="*/ 712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T106" t="T107" r="T108" b="T109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65D9D6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3986213" y="6019626"/>
            <a:ext cx="1312862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100" b="1">
                <a:solidFill>
                  <a:srgbClr val="000000"/>
                </a:solidFill>
                <a:latin typeface="Arial" pitchFamily="34" charset="0"/>
              </a:rPr>
              <a:t>Packaged</a:t>
            </a:r>
          </a:p>
          <a:p>
            <a:pPr>
              <a:lnSpc>
                <a:spcPct val="8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100" b="1">
                <a:solidFill>
                  <a:srgbClr val="000000"/>
                </a:solidFill>
                <a:latin typeface="Arial" pitchFamily="34" charset="0"/>
              </a:rPr>
              <a:t>Applications</a:t>
            </a:r>
          </a:p>
        </p:txBody>
      </p:sp>
      <p:grpSp>
        <p:nvGrpSpPr>
          <p:cNvPr id="33" name="Group 31"/>
          <p:cNvGrpSpPr>
            <a:grpSpLocks/>
          </p:cNvGrpSpPr>
          <p:nvPr/>
        </p:nvGrpSpPr>
        <p:grpSpPr bwMode="auto">
          <a:xfrm>
            <a:off x="1905000" y="5622751"/>
            <a:ext cx="246063" cy="331788"/>
            <a:chOff x="1200" y="3282"/>
            <a:chExt cx="155" cy="209"/>
          </a:xfrm>
        </p:grpSpPr>
        <p:sp>
          <p:nvSpPr>
            <p:cNvPr id="34" name="AutoShape 32"/>
            <p:cNvSpPr>
              <a:spLocks noChangeArrowheads="1"/>
            </p:cNvSpPr>
            <p:nvPr/>
          </p:nvSpPr>
          <p:spPr bwMode="auto">
            <a:xfrm rot="5400000">
              <a:off x="1229" y="3344"/>
              <a:ext cx="190" cy="66"/>
            </a:xfrm>
            <a:prstGeom prst="rightArrow">
              <a:avLst>
                <a:gd name="adj1" fmla="val 50000"/>
                <a:gd name="adj2" fmla="val 71970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u-HU"/>
            </a:p>
          </p:txBody>
        </p:sp>
        <p:sp>
          <p:nvSpPr>
            <p:cNvPr id="35" name="AutoShape 33"/>
            <p:cNvSpPr>
              <a:spLocks noChangeArrowheads="1"/>
            </p:cNvSpPr>
            <p:nvPr/>
          </p:nvSpPr>
          <p:spPr bwMode="auto">
            <a:xfrm rot="16200000">
              <a:off x="1139" y="3363"/>
              <a:ext cx="190" cy="67"/>
            </a:xfrm>
            <a:prstGeom prst="rightArrow">
              <a:avLst>
                <a:gd name="adj1" fmla="val 50000"/>
                <a:gd name="adj2" fmla="val 70896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sp>
        <p:nvSpPr>
          <p:cNvPr id="36" name="Oval 34"/>
          <p:cNvSpPr>
            <a:spLocks noChangeArrowheads="1"/>
          </p:cNvSpPr>
          <p:nvPr/>
        </p:nvSpPr>
        <p:spPr bwMode="auto">
          <a:xfrm>
            <a:off x="2744788" y="5887864"/>
            <a:ext cx="1155700" cy="590550"/>
          </a:xfrm>
          <a:prstGeom prst="ellipse">
            <a:avLst/>
          </a:prstGeom>
          <a:gradFill rotWithShape="0">
            <a:gsLst>
              <a:gs pos="0">
                <a:srgbClr val="65D9D6"/>
              </a:gs>
              <a:gs pos="100000">
                <a:srgbClr val="408A88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37" name="AutoShape 35"/>
          <p:cNvSpPr>
            <a:spLocks noChangeArrowheads="1"/>
          </p:cNvSpPr>
          <p:nvPr/>
        </p:nvSpPr>
        <p:spPr bwMode="auto">
          <a:xfrm>
            <a:off x="2879725" y="5900564"/>
            <a:ext cx="889000" cy="271462"/>
          </a:xfrm>
          <a:custGeom>
            <a:avLst/>
            <a:gdLst>
              <a:gd name="T0" fmla="*/ 875541 w 1321"/>
              <a:gd name="T1" fmla="*/ 152888 h 712"/>
              <a:gd name="T2" fmla="*/ 886308 w 1321"/>
              <a:gd name="T3" fmla="*/ 168520 h 712"/>
              <a:gd name="T4" fmla="*/ 889000 w 1321"/>
              <a:gd name="T5" fmla="*/ 183389 h 712"/>
              <a:gd name="T6" fmla="*/ 884962 w 1321"/>
              <a:gd name="T7" fmla="*/ 196734 h 712"/>
              <a:gd name="T8" fmla="*/ 873522 w 1321"/>
              <a:gd name="T9" fmla="*/ 209697 h 712"/>
              <a:gd name="T10" fmla="*/ 856024 w 1321"/>
              <a:gd name="T11" fmla="*/ 220754 h 712"/>
              <a:gd name="T12" fmla="*/ 833816 w 1321"/>
              <a:gd name="T13" fmla="*/ 230285 h 712"/>
              <a:gd name="T14" fmla="*/ 804878 w 1321"/>
              <a:gd name="T15" fmla="*/ 239436 h 712"/>
              <a:gd name="T16" fmla="*/ 771902 w 1321"/>
              <a:gd name="T17" fmla="*/ 247442 h 712"/>
              <a:gd name="T18" fmla="*/ 734889 w 1321"/>
              <a:gd name="T19" fmla="*/ 254305 h 712"/>
              <a:gd name="T20" fmla="*/ 693837 w 1321"/>
              <a:gd name="T21" fmla="*/ 260405 h 712"/>
              <a:gd name="T22" fmla="*/ 650767 w 1321"/>
              <a:gd name="T23" fmla="*/ 264599 h 712"/>
              <a:gd name="T24" fmla="*/ 602986 w 1321"/>
              <a:gd name="T25" fmla="*/ 268412 h 712"/>
              <a:gd name="T26" fmla="*/ 554531 w 1321"/>
              <a:gd name="T27" fmla="*/ 270699 h 712"/>
              <a:gd name="T28" fmla="*/ 535015 w 1321"/>
              <a:gd name="T29" fmla="*/ 271462 h 712"/>
              <a:gd name="T30" fmla="*/ 320336 w 1321"/>
              <a:gd name="T31" fmla="*/ 271462 h 712"/>
              <a:gd name="T32" fmla="*/ 317644 w 1321"/>
              <a:gd name="T33" fmla="*/ 271462 h 712"/>
              <a:gd name="T34" fmla="*/ 275247 w 1321"/>
              <a:gd name="T35" fmla="*/ 269937 h 712"/>
              <a:gd name="T36" fmla="*/ 234195 w 1321"/>
              <a:gd name="T37" fmla="*/ 268412 h 712"/>
              <a:gd name="T38" fmla="*/ 195163 w 1321"/>
              <a:gd name="T39" fmla="*/ 265362 h 712"/>
              <a:gd name="T40" fmla="*/ 158149 w 1321"/>
              <a:gd name="T41" fmla="*/ 262693 h 712"/>
              <a:gd name="T42" fmla="*/ 125173 w 1321"/>
              <a:gd name="T43" fmla="*/ 258118 h 712"/>
              <a:gd name="T44" fmla="*/ 94889 w 1321"/>
              <a:gd name="T45" fmla="*/ 252780 h 712"/>
              <a:gd name="T46" fmla="*/ 68643 w 1321"/>
              <a:gd name="T47" fmla="*/ 247061 h 712"/>
              <a:gd name="T48" fmla="*/ 45089 w 1321"/>
              <a:gd name="T49" fmla="*/ 240198 h 712"/>
              <a:gd name="T50" fmla="*/ 26246 w 1321"/>
              <a:gd name="T51" fmla="*/ 231810 h 712"/>
              <a:gd name="T52" fmla="*/ 12114 w 1321"/>
              <a:gd name="T53" fmla="*/ 222279 h 712"/>
              <a:gd name="T54" fmla="*/ 4038 w 1321"/>
              <a:gd name="T55" fmla="*/ 211222 h 712"/>
              <a:gd name="T56" fmla="*/ 0 w 1321"/>
              <a:gd name="T57" fmla="*/ 199784 h 712"/>
              <a:gd name="T58" fmla="*/ 0 w 1321"/>
              <a:gd name="T59" fmla="*/ 198259 h 712"/>
              <a:gd name="T60" fmla="*/ 2692 w 1321"/>
              <a:gd name="T61" fmla="*/ 185677 h 712"/>
              <a:gd name="T62" fmla="*/ 10768 w 1321"/>
              <a:gd name="T63" fmla="*/ 170045 h 712"/>
              <a:gd name="T64" fmla="*/ 34322 w 1321"/>
              <a:gd name="T65" fmla="*/ 141069 h 712"/>
              <a:gd name="T66" fmla="*/ 63260 w 1321"/>
              <a:gd name="T67" fmla="*/ 113999 h 712"/>
              <a:gd name="T68" fmla="*/ 98927 w 1321"/>
              <a:gd name="T69" fmla="*/ 89598 h 712"/>
              <a:gd name="T70" fmla="*/ 137287 w 1321"/>
              <a:gd name="T71" fmla="*/ 67103 h 712"/>
              <a:gd name="T72" fmla="*/ 181703 w 1321"/>
              <a:gd name="T73" fmla="*/ 47658 h 712"/>
              <a:gd name="T74" fmla="*/ 229484 w 1321"/>
              <a:gd name="T75" fmla="*/ 31264 h 712"/>
              <a:gd name="T76" fmla="*/ 279285 w 1321"/>
              <a:gd name="T77" fmla="*/ 17920 h 712"/>
              <a:gd name="T78" fmla="*/ 334469 w 1321"/>
              <a:gd name="T79" fmla="*/ 8007 h 712"/>
              <a:gd name="T80" fmla="*/ 390999 w 1321"/>
              <a:gd name="T81" fmla="*/ 2288 h 712"/>
              <a:gd name="T82" fmla="*/ 448874 w 1321"/>
              <a:gd name="T83" fmla="*/ 0 h 712"/>
              <a:gd name="T84" fmla="*/ 448874 w 1321"/>
              <a:gd name="T85" fmla="*/ 0 h 712"/>
              <a:gd name="T86" fmla="*/ 510788 w 1321"/>
              <a:gd name="T87" fmla="*/ 2288 h 712"/>
              <a:gd name="T88" fmla="*/ 570010 w 1321"/>
              <a:gd name="T89" fmla="*/ 8769 h 712"/>
              <a:gd name="T90" fmla="*/ 627213 w 1321"/>
              <a:gd name="T91" fmla="*/ 20207 h 712"/>
              <a:gd name="T92" fmla="*/ 679705 w 1321"/>
              <a:gd name="T93" fmla="*/ 34314 h 712"/>
              <a:gd name="T94" fmla="*/ 728159 w 1321"/>
              <a:gd name="T95" fmla="*/ 52234 h 712"/>
              <a:gd name="T96" fmla="*/ 773248 w 1321"/>
              <a:gd name="T97" fmla="*/ 73966 h 712"/>
              <a:gd name="T98" fmla="*/ 812954 w 1321"/>
              <a:gd name="T99" fmla="*/ 97604 h 712"/>
              <a:gd name="T100" fmla="*/ 846603 w 1321"/>
              <a:gd name="T101" fmla="*/ 123912 h 712"/>
              <a:gd name="T102" fmla="*/ 875541 w 1321"/>
              <a:gd name="T103" fmla="*/ 152888 h 712"/>
              <a:gd name="T104" fmla="*/ 875541 w 1321"/>
              <a:gd name="T105" fmla="*/ 152888 h 712"/>
              <a:gd name="T106" fmla="*/ 0 w 1321"/>
              <a:gd name="T107" fmla="*/ 0 h 712"/>
              <a:gd name="T108" fmla="*/ 1321 w 1321"/>
              <a:gd name="T109" fmla="*/ 712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T106" t="T107" r="T108" b="T109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65D9D6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2678113" y="5919614"/>
            <a:ext cx="1312862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100" b="1">
                <a:solidFill>
                  <a:srgbClr val="000000"/>
                </a:solidFill>
                <a:latin typeface="Arial" pitchFamily="34" charset="0"/>
              </a:rPr>
              <a:t>Terminal</a:t>
            </a:r>
          </a:p>
          <a:p>
            <a:pPr>
              <a:lnSpc>
                <a:spcPct val="8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100" b="1">
                <a:solidFill>
                  <a:srgbClr val="000000"/>
                </a:solidFill>
                <a:latin typeface="Arial" pitchFamily="34" charset="0"/>
              </a:rPr>
              <a:t>Based</a:t>
            </a:r>
          </a:p>
          <a:p>
            <a:pPr>
              <a:lnSpc>
                <a:spcPct val="8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100" b="1">
                <a:solidFill>
                  <a:srgbClr val="000000"/>
                </a:solidFill>
                <a:latin typeface="Arial" pitchFamily="34" charset="0"/>
              </a:rPr>
              <a:t>Applications</a:t>
            </a:r>
          </a:p>
        </p:txBody>
      </p:sp>
      <p:grpSp>
        <p:nvGrpSpPr>
          <p:cNvPr id="39" name="Group 37"/>
          <p:cNvGrpSpPr>
            <a:grpSpLocks/>
          </p:cNvGrpSpPr>
          <p:nvPr/>
        </p:nvGrpSpPr>
        <p:grpSpPr bwMode="auto">
          <a:xfrm>
            <a:off x="3197225" y="5651326"/>
            <a:ext cx="249238" cy="333375"/>
            <a:chOff x="2014" y="3300"/>
            <a:chExt cx="157" cy="210"/>
          </a:xfrm>
        </p:grpSpPr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 rot="5400000">
              <a:off x="2046" y="3361"/>
              <a:ext cx="190" cy="67"/>
            </a:xfrm>
            <a:prstGeom prst="rightArrow">
              <a:avLst>
                <a:gd name="adj1" fmla="val 50000"/>
                <a:gd name="adj2" fmla="val 70896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u-HU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 rot="16200000">
              <a:off x="1953" y="3382"/>
              <a:ext cx="190" cy="67"/>
            </a:xfrm>
            <a:prstGeom prst="rightArrow">
              <a:avLst>
                <a:gd name="adj1" fmla="val 50000"/>
                <a:gd name="adj2" fmla="val 70896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grpSp>
        <p:nvGrpSpPr>
          <p:cNvPr id="42" name="Group 40"/>
          <p:cNvGrpSpPr>
            <a:grpSpLocks/>
          </p:cNvGrpSpPr>
          <p:nvPr/>
        </p:nvGrpSpPr>
        <p:grpSpPr bwMode="auto">
          <a:xfrm>
            <a:off x="4462463" y="5643389"/>
            <a:ext cx="247650" cy="333375"/>
            <a:chOff x="2811" y="3295"/>
            <a:chExt cx="156" cy="210"/>
          </a:xfrm>
        </p:grpSpPr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 rot="5400000">
              <a:off x="2842" y="3356"/>
              <a:ext cx="190" cy="67"/>
            </a:xfrm>
            <a:prstGeom prst="rightArrow">
              <a:avLst>
                <a:gd name="adj1" fmla="val 50000"/>
                <a:gd name="adj2" fmla="val 70896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u-HU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 rot="16200000">
              <a:off x="2750" y="3377"/>
              <a:ext cx="190" cy="67"/>
            </a:xfrm>
            <a:prstGeom prst="rightArrow">
              <a:avLst>
                <a:gd name="adj1" fmla="val 50000"/>
                <a:gd name="adj2" fmla="val 70896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sp>
        <p:nvSpPr>
          <p:cNvPr id="45" name="Oval 43"/>
          <p:cNvSpPr>
            <a:spLocks noChangeArrowheads="1"/>
          </p:cNvSpPr>
          <p:nvPr/>
        </p:nvSpPr>
        <p:spPr bwMode="auto">
          <a:xfrm>
            <a:off x="5281613" y="5906914"/>
            <a:ext cx="1155700" cy="601662"/>
          </a:xfrm>
          <a:prstGeom prst="ellipse">
            <a:avLst/>
          </a:prstGeom>
          <a:gradFill rotWithShape="0">
            <a:gsLst>
              <a:gs pos="0">
                <a:srgbClr val="65D9D6"/>
              </a:gs>
              <a:gs pos="100000">
                <a:srgbClr val="408A88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6" name="AutoShape 44"/>
          <p:cNvSpPr>
            <a:spLocks noChangeArrowheads="1"/>
          </p:cNvSpPr>
          <p:nvPr/>
        </p:nvSpPr>
        <p:spPr bwMode="auto">
          <a:xfrm>
            <a:off x="5416550" y="5918026"/>
            <a:ext cx="889000" cy="273050"/>
          </a:xfrm>
          <a:custGeom>
            <a:avLst/>
            <a:gdLst>
              <a:gd name="T0" fmla="*/ 875541 w 1321"/>
              <a:gd name="T1" fmla="*/ 153782 h 712"/>
              <a:gd name="T2" fmla="*/ 886308 w 1321"/>
              <a:gd name="T3" fmla="*/ 169506 h 712"/>
              <a:gd name="T4" fmla="*/ 889000 w 1321"/>
              <a:gd name="T5" fmla="*/ 184462 h 712"/>
              <a:gd name="T6" fmla="*/ 884962 w 1321"/>
              <a:gd name="T7" fmla="*/ 197885 h 712"/>
              <a:gd name="T8" fmla="*/ 873522 w 1321"/>
              <a:gd name="T9" fmla="*/ 210923 h 712"/>
              <a:gd name="T10" fmla="*/ 856024 w 1321"/>
              <a:gd name="T11" fmla="*/ 222045 h 712"/>
              <a:gd name="T12" fmla="*/ 833816 w 1321"/>
              <a:gd name="T13" fmla="*/ 231632 h 712"/>
              <a:gd name="T14" fmla="*/ 804878 w 1321"/>
              <a:gd name="T15" fmla="*/ 240836 h 712"/>
              <a:gd name="T16" fmla="*/ 771902 w 1321"/>
              <a:gd name="T17" fmla="*/ 248890 h 712"/>
              <a:gd name="T18" fmla="*/ 734889 w 1321"/>
              <a:gd name="T19" fmla="*/ 255793 h 712"/>
              <a:gd name="T20" fmla="*/ 693837 w 1321"/>
              <a:gd name="T21" fmla="*/ 261929 h 712"/>
              <a:gd name="T22" fmla="*/ 650767 w 1321"/>
              <a:gd name="T23" fmla="*/ 266147 h 712"/>
              <a:gd name="T24" fmla="*/ 602986 w 1321"/>
              <a:gd name="T25" fmla="*/ 269982 h 712"/>
              <a:gd name="T26" fmla="*/ 554531 w 1321"/>
              <a:gd name="T27" fmla="*/ 272283 h 712"/>
              <a:gd name="T28" fmla="*/ 535015 w 1321"/>
              <a:gd name="T29" fmla="*/ 273050 h 712"/>
              <a:gd name="T30" fmla="*/ 320336 w 1321"/>
              <a:gd name="T31" fmla="*/ 273050 h 712"/>
              <a:gd name="T32" fmla="*/ 317644 w 1321"/>
              <a:gd name="T33" fmla="*/ 273050 h 712"/>
              <a:gd name="T34" fmla="*/ 275247 w 1321"/>
              <a:gd name="T35" fmla="*/ 271516 h 712"/>
              <a:gd name="T36" fmla="*/ 234195 w 1321"/>
              <a:gd name="T37" fmla="*/ 269982 h 712"/>
              <a:gd name="T38" fmla="*/ 195163 w 1321"/>
              <a:gd name="T39" fmla="*/ 266914 h 712"/>
              <a:gd name="T40" fmla="*/ 158149 w 1321"/>
              <a:gd name="T41" fmla="*/ 264230 h 712"/>
              <a:gd name="T42" fmla="*/ 125173 w 1321"/>
              <a:gd name="T43" fmla="*/ 259628 h 712"/>
              <a:gd name="T44" fmla="*/ 94889 w 1321"/>
              <a:gd name="T45" fmla="*/ 254259 h 712"/>
              <a:gd name="T46" fmla="*/ 68643 w 1321"/>
              <a:gd name="T47" fmla="*/ 248506 h 712"/>
              <a:gd name="T48" fmla="*/ 45089 w 1321"/>
              <a:gd name="T49" fmla="*/ 241603 h 712"/>
              <a:gd name="T50" fmla="*/ 26246 w 1321"/>
              <a:gd name="T51" fmla="*/ 233166 h 712"/>
              <a:gd name="T52" fmla="*/ 12114 w 1321"/>
              <a:gd name="T53" fmla="*/ 223579 h 712"/>
              <a:gd name="T54" fmla="*/ 4038 w 1321"/>
              <a:gd name="T55" fmla="*/ 212457 h 712"/>
              <a:gd name="T56" fmla="*/ 0 w 1321"/>
              <a:gd name="T57" fmla="*/ 200953 h 712"/>
              <a:gd name="T58" fmla="*/ 0 w 1321"/>
              <a:gd name="T59" fmla="*/ 199419 h 712"/>
              <a:gd name="T60" fmla="*/ 2692 w 1321"/>
              <a:gd name="T61" fmla="*/ 186763 h 712"/>
              <a:gd name="T62" fmla="*/ 10768 w 1321"/>
              <a:gd name="T63" fmla="*/ 171040 h 712"/>
              <a:gd name="T64" fmla="*/ 34322 w 1321"/>
              <a:gd name="T65" fmla="*/ 141894 h 712"/>
              <a:gd name="T66" fmla="*/ 63260 w 1321"/>
              <a:gd name="T67" fmla="*/ 114666 h 712"/>
              <a:gd name="T68" fmla="*/ 98927 w 1321"/>
              <a:gd name="T69" fmla="*/ 90122 h 712"/>
              <a:gd name="T70" fmla="*/ 137287 w 1321"/>
              <a:gd name="T71" fmla="*/ 67496 h 712"/>
              <a:gd name="T72" fmla="*/ 181703 w 1321"/>
              <a:gd name="T73" fmla="*/ 47937 h 712"/>
              <a:gd name="T74" fmla="*/ 229484 w 1321"/>
              <a:gd name="T75" fmla="*/ 31447 h 712"/>
              <a:gd name="T76" fmla="*/ 279285 w 1321"/>
              <a:gd name="T77" fmla="*/ 18024 h 712"/>
              <a:gd name="T78" fmla="*/ 334469 w 1321"/>
              <a:gd name="T79" fmla="*/ 8053 h 712"/>
              <a:gd name="T80" fmla="*/ 390999 w 1321"/>
              <a:gd name="T81" fmla="*/ 2301 h 712"/>
              <a:gd name="T82" fmla="*/ 448874 w 1321"/>
              <a:gd name="T83" fmla="*/ 0 h 712"/>
              <a:gd name="T84" fmla="*/ 448874 w 1321"/>
              <a:gd name="T85" fmla="*/ 0 h 712"/>
              <a:gd name="T86" fmla="*/ 510788 w 1321"/>
              <a:gd name="T87" fmla="*/ 2301 h 712"/>
              <a:gd name="T88" fmla="*/ 570010 w 1321"/>
              <a:gd name="T89" fmla="*/ 8820 h 712"/>
              <a:gd name="T90" fmla="*/ 627213 w 1321"/>
              <a:gd name="T91" fmla="*/ 20325 h 712"/>
              <a:gd name="T92" fmla="*/ 679705 w 1321"/>
              <a:gd name="T93" fmla="*/ 34515 h 712"/>
              <a:gd name="T94" fmla="*/ 728159 w 1321"/>
              <a:gd name="T95" fmla="*/ 52539 h 712"/>
              <a:gd name="T96" fmla="*/ 773248 w 1321"/>
              <a:gd name="T97" fmla="*/ 74398 h 712"/>
              <a:gd name="T98" fmla="*/ 812954 w 1321"/>
              <a:gd name="T99" fmla="*/ 98175 h 712"/>
              <a:gd name="T100" fmla="*/ 846603 w 1321"/>
              <a:gd name="T101" fmla="*/ 124637 h 712"/>
              <a:gd name="T102" fmla="*/ 875541 w 1321"/>
              <a:gd name="T103" fmla="*/ 153782 h 712"/>
              <a:gd name="T104" fmla="*/ 875541 w 1321"/>
              <a:gd name="T105" fmla="*/ 153782 h 712"/>
              <a:gd name="T106" fmla="*/ 0 w 1321"/>
              <a:gd name="T107" fmla="*/ 0 h 712"/>
              <a:gd name="T108" fmla="*/ 1321 w 1321"/>
              <a:gd name="T109" fmla="*/ 712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T106" t="T107" r="T108" b="T109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65D9D6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7" name="Text Box 45"/>
          <p:cNvSpPr txBox="1">
            <a:spLocks noChangeArrowheads="1"/>
          </p:cNvSpPr>
          <p:nvPr/>
        </p:nvSpPr>
        <p:spPr bwMode="auto">
          <a:xfrm>
            <a:off x="5218113" y="6013276"/>
            <a:ext cx="1312862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100" b="1">
                <a:solidFill>
                  <a:srgbClr val="000000"/>
                </a:solidFill>
                <a:latin typeface="Arial" pitchFamily="34" charset="0"/>
              </a:rPr>
              <a:t>Java</a:t>
            </a:r>
          </a:p>
          <a:p>
            <a:pPr>
              <a:lnSpc>
                <a:spcPct val="8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100" b="1">
                <a:solidFill>
                  <a:srgbClr val="000000"/>
                </a:solidFill>
                <a:latin typeface="Arial" pitchFamily="34" charset="0"/>
              </a:rPr>
              <a:t>Applications</a:t>
            </a:r>
          </a:p>
        </p:txBody>
      </p:sp>
      <p:grpSp>
        <p:nvGrpSpPr>
          <p:cNvPr id="48" name="Group 46"/>
          <p:cNvGrpSpPr>
            <a:grpSpLocks/>
          </p:cNvGrpSpPr>
          <p:nvPr/>
        </p:nvGrpSpPr>
        <p:grpSpPr bwMode="auto">
          <a:xfrm>
            <a:off x="5716588" y="5651326"/>
            <a:ext cx="246062" cy="331788"/>
            <a:chOff x="3601" y="3300"/>
            <a:chExt cx="155" cy="209"/>
          </a:xfrm>
        </p:grpSpPr>
        <p:sp>
          <p:nvSpPr>
            <p:cNvPr id="49" name="AutoShape 47"/>
            <p:cNvSpPr>
              <a:spLocks noChangeArrowheads="1"/>
            </p:cNvSpPr>
            <p:nvPr/>
          </p:nvSpPr>
          <p:spPr bwMode="auto">
            <a:xfrm rot="5400000">
              <a:off x="3630" y="3362"/>
              <a:ext cx="190" cy="66"/>
            </a:xfrm>
            <a:prstGeom prst="rightArrow">
              <a:avLst>
                <a:gd name="adj1" fmla="val 50000"/>
                <a:gd name="adj2" fmla="val 71970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u-HU"/>
            </a:p>
          </p:txBody>
        </p:sp>
        <p:sp>
          <p:nvSpPr>
            <p:cNvPr id="50" name="AutoShape 48"/>
            <p:cNvSpPr>
              <a:spLocks noChangeArrowheads="1"/>
            </p:cNvSpPr>
            <p:nvPr/>
          </p:nvSpPr>
          <p:spPr bwMode="auto">
            <a:xfrm rot="16200000">
              <a:off x="3540" y="3381"/>
              <a:ext cx="190" cy="67"/>
            </a:xfrm>
            <a:prstGeom prst="rightArrow">
              <a:avLst>
                <a:gd name="adj1" fmla="val 50000"/>
                <a:gd name="adj2" fmla="val 70896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sp>
        <p:nvSpPr>
          <p:cNvPr id="51" name="Oval 49"/>
          <p:cNvSpPr>
            <a:spLocks noChangeArrowheads="1"/>
          </p:cNvSpPr>
          <p:nvPr/>
        </p:nvSpPr>
        <p:spPr bwMode="auto">
          <a:xfrm>
            <a:off x="6535738" y="5906914"/>
            <a:ext cx="1155700" cy="601662"/>
          </a:xfrm>
          <a:prstGeom prst="ellipse">
            <a:avLst/>
          </a:prstGeom>
          <a:gradFill rotWithShape="0">
            <a:gsLst>
              <a:gs pos="0">
                <a:srgbClr val="65D9D6"/>
              </a:gs>
              <a:gs pos="100000">
                <a:srgbClr val="408A88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52" name="AutoShape 50"/>
          <p:cNvSpPr>
            <a:spLocks noChangeArrowheads="1"/>
          </p:cNvSpPr>
          <p:nvPr/>
        </p:nvSpPr>
        <p:spPr bwMode="auto">
          <a:xfrm>
            <a:off x="6670675" y="5918026"/>
            <a:ext cx="889000" cy="273050"/>
          </a:xfrm>
          <a:custGeom>
            <a:avLst/>
            <a:gdLst>
              <a:gd name="T0" fmla="*/ 875541 w 1321"/>
              <a:gd name="T1" fmla="*/ 153782 h 712"/>
              <a:gd name="T2" fmla="*/ 886308 w 1321"/>
              <a:gd name="T3" fmla="*/ 169506 h 712"/>
              <a:gd name="T4" fmla="*/ 889000 w 1321"/>
              <a:gd name="T5" fmla="*/ 184462 h 712"/>
              <a:gd name="T6" fmla="*/ 884962 w 1321"/>
              <a:gd name="T7" fmla="*/ 197885 h 712"/>
              <a:gd name="T8" fmla="*/ 873522 w 1321"/>
              <a:gd name="T9" fmla="*/ 210923 h 712"/>
              <a:gd name="T10" fmla="*/ 856024 w 1321"/>
              <a:gd name="T11" fmla="*/ 222045 h 712"/>
              <a:gd name="T12" fmla="*/ 833816 w 1321"/>
              <a:gd name="T13" fmla="*/ 231632 h 712"/>
              <a:gd name="T14" fmla="*/ 804878 w 1321"/>
              <a:gd name="T15" fmla="*/ 240836 h 712"/>
              <a:gd name="T16" fmla="*/ 771902 w 1321"/>
              <a:gd name="T17" fmla="*/ 248890 h 712"/>
              <a:gd name="T18" fmla="*/ 734889 w 1321"/>
              <a:gd name="T19" fmla="*/ 255793 h 712"/>
              <a:gd name="T20" fmla="*/ 693837 w 1321"/>
              <a:gd name="T21" fmla="*/ 261929 h 712"/>
              <a:gd name="T22" fmla="*/ 650767 w 1321"/>
              <a:gd name="T23" fmla="*/ 266147 h 712"/>
              <a:gd name="T24" fmla="*/ 602986 w 1321"/>
              <a:gd name="T25" fmla="*/ 269982 h 712"/>
              <a:gd name="T26" fmla="*/ 554531 w 1321"/>
              <a:gd name="T27" fmla="*/ 272283 h 712"/>
              <a:gd name="T28" fmla="*/ 535015 w 1321"/>
              <a:gd name="T29" fmla="*/ 273050 h 712"/>
              <a:gd name="T30" fmla="*/ 320336 w 1321"/>
              <a:gd name="T31" fmla="*/ 273050 h 712"/>
              <a:gd name="T32" fmla="*/ 317644 w 1321"/>
              <a:gd name="T33" fmla="*/ 273050 h 712"/>
              <a:gd name="T34" fmla="*/ 275247 w 1321"/>
              <a:gd name="T35" fmla="*/ 271516 h 712"/>
              <a:gd name="T36" fmla="*/ 234195 w 1321"/>
              <a:gd name="T37" fmla="*/ 269982 h 712"/>
              <a:gd name="T38" fmla="*/ 195163 w 1321"/>
              <a:gd name="T39" fmla="*/ 266914 h 712"/>
              <a:gd name="T40" fmla="*/ 158149 w 1321"/>
              <a:gd name="T41" fmla="*/ 264230 h 712"/>
              <a:gd name="T42" fmla="*/ 125173 w 1321"/>
              <a:gd name="T43" fmla="*/ 259628 h 712"/>
              <a:gd name="T44" fmla="*/ 94889 w 1321"/>
              <a:gd name="T45" fmla="*/ 254259 h 712"/>
              <a:gd name="T46" fmla="*/ 68643 w 1321"/>
              <a:gd name="T47" fmla="*/ 248506 h 712"/>
              <a:gd name="T48" fmla="*/ 45089 w 1321"/>
              <a:gd name="T49" fmla="*/ 241603 h 712"/>
              <a:gd name="T50" fmla="*/ 26246 w 1321"/>
              <a:gd name="T51" fmla="*/ 233166 h 712"/>
              <a:gd name="T52" fmla="*/ 12114 w 1321"/>
              <a:gd name="T53" fmla="*/ 223579 h 712"/>
              <a:gd name="T54" fmla="*/ 4038 w 1321"/>
              <a:gd name="T55" fmla="*/ 212457 h 712"/>
              <a:gd name="T56" fmla="*/ 0 w 1321"/>
              <a:gd name="T57" fmla="*/ 200953 h 712"/>
              <a:gd name="T58" fmla="*/ 0 w 1321"/>
              <a:gd name="T59" fmla="*/ 199419 h 712"/>
              <a:gd name="T60" fmla="*/ 2692 w 1321"/>
              <a:gd name="T61" fmla="*/ 186763 h 712"/>
              <a:gd name="T62" fmla="*/ 10768 w 1321"/>
              <a:gd name="T63" fmla="*/ 171040 h 712"/>
              <a:gd name="T64" fmla="*/ 34322 w 1321"/>
              <a:gd name="T65" fmla="*/ 141894 h 712"/>
              <a:gd name="T66" fmla="*/ 63260 w 1321"/>
              <a:gd name="T67" fmla="*/ 114666 h 712"/>
              <a:gd name="T68" fmla="*/ 98927 w 1321"/>
              <a:gd name="T69" fmla="*/ 90122 h 712"/>
              <a:gd name="T70" fmla="*/ 137287 w 1321"/>
              <a:gd name="T71" fmla="*/ 67496 h 712"/>
              <a:gd name="T72" fmla="*/ 181703 w 1321"/>
              <a:gd name="T73" fmla="*/ 47937 h 712"/>
              <a:gd name="T74" fmla="*/ 229484 w 1321"/>
              <a:gd name="T75" fmla="*/ 31447 h 712"/>
              <a:gd name="T76" fmla="*/ 279285 w 1321"/>
              <a:gd name="T77" fmla="*/ 18024 h 712"/>
              <a:gd name="T78" fmla="*/ 334469 w 1321"/>
              <a:gd name="T79" fmla="*/ 8053 h 712"/>
              <a:gd name="T80" fmla="*/ 390999 w 1321"/>
              <a:gd name="T81" fmla="*/ 2301 h 712"/>
              <a:gd name="T82" fmla="*/ 448874 w 1321"/>
              <a:gd name="T83" fmla="*/ 0 h 712"/>
              <a:gd name="T84" fmla="*/ 448874 w 1321"/>
              <a:gd name="T85" fmla="*/ 0 h 712"/>
              <a:gd name="T86" fmla="*/ 510788 w 1321"/>
              <a:gd name="T87" fmla="*/ 2301 h 712"/>
              <a:gd name="T88" fmla="*/ 570010 w 1321"/>
              <a:gd name="T89" fmla="*/ 8820 h 712"/>
              <a:gd name="T90" fmla="*/ 627213 w 1321"/>
              <a:gd name="T91" fmla="*/ 20325 h 712"/>
              <a:gd name="T92" fmla="*/ 679705 w 1321"/>
              <a:gd name="T93" fmla="*/ 34515 h 712"/>
              <a:gd name="T94" fmla="*/ 728159 w 1321"/>
              <a:gd name="T95" fmla="*/ 52539 h 712"/>
              <a:gd name="T96" fmla="*/ 773248 w 1321"/>
              <a:gd name="T97" fmla="*/ 74398 h 712"/>
              <a:gd name="T98" fmla="*/ 812954 w 1321"/>
              <a:gd name="T99" fmla="*/ 98175 h 712"/>
              <a:gd name="T100" fmla="*/ 846603 w 1321"/>
              <a:gd name="T101" fmla="*/ 124637 h 712"/>
              <a:gd name="T102" fmla="*/ 875541 w 1321"/>
              <a:gd name="T103" fmla="*/ 153782 h 712"/>
              <a:gd name="T104" fmla="*/ 875541 w 1321"/>
              <a:gd name="T105" fmla="*/ 153782 h 712"/>
              <a:gd name="T106" fmla="*/ 0 w 1321"/>
              <a:gd name="T107" fmla="*/ 0 h 712"/>
              <a:gd name="T108" fmla="*/ 1321 w 1321"/>
              <a:gd name="T109" fmla="*/ 712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T106" t="T107" r="T108" b="T109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65D9D6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53" name="Text Box 51"/>
          <p:cNvSpPr txBox="1">
            <a:spLocks noChangeArrowheads="1"/>
          </p:cNvSpPr>
          <p:nvPr/>
        </p:nvSpPr>
        <p:spPr bwMode="auto">
          <a:xfrm>
            <a:off x="6459538" y="6013276"/>
            <a:ext cx="1312862" cy="376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100" b="1">
                <a:solidFill>
                  <a:srgbClr val="000000"/>
                </a:solidFill>
                <a:latin typeface="Arial" pitchFamily="34" charset="0"/>
              </a:rPr>
              <a:t>.Net</a:t>
            </a:r>
          </a:p>
          <a:p>
            <a:pPr>
              <a:lnSpc>
                <a:spcPct val="8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100" b="1">
                <a:solidFill>
                  <a:srgbClr val="000000"/>
                </a:solidFill>
                <a:latin typeface="Arial" pitchFamily="34" charset="0"/>
              </a:rPr>
              <a:t>Applications</a:t>
            </a:r>
          </a:p>
        </p:txBody>
      </p:sp>
      <p:grpSp>
        <p:nvGrpSpPr>
          <p:cNvPr id="54" name="Group 52"/>
          <p:cNvGrpSpPr>
            <a:grpSpLocks/>
          </p:cNvGrpSpPr>
          <p:nvPr/>
        </p:nvGrpSpPr>
        <p:grpSpPr bwMode="auto">
          <a:xfrm>
            <a:off x="6970713" y="5651326"/>
            <a:ext cx="246062" cy="331788"/>
            <a:chOff x="4391" y="3300"/>
            <a:chExt cx="155" cy="209"/>
          </a:xfrm>
        </p:grpSpPr>
        <p:sp>
          <p:nvSpPr>
            <p:cNvPr id="55" name="AutoShape 53"/>
            <p:cNvSpPr>
              <a:spLocks noChangeArrowheads="1"/>
            </p:cNvSpPr>
            <p:nvPr/>
          </p:nvSpPr>
          <p:spPr bwMode="auto">
            <a:xfrm rot="5400000">
              <a:off x="4420" y="3362"/>
              <a:ext cx="190" cy="66"/>
            </a:xfrm>
            <a:prstGeom prst="rightArrow">
              <a:avLst>
                <a:gd name="adj1" fmla="val 50000"/>
                <a:gd name="adj2" fmla="val 71970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u-HU"/>
            </a:p>
          </p:txBody>
        </p:sp>
        <p:sp>
          <p:nvSpPr>
            <p:cNvPr id="56" name="AutoShape 54"/>
            <p:cNvSpPr>
              <a:spLocks noChangeArrowheads="1"/>
            </p:cNvSpPr>
            <p:nvPr/>
          </p:nvSpPr>
          <p:spPr bwMode="auto">
            <a:xfrm rot="16200000">
              <a:off x="4330" y="3381"/>
              <a:ext cx="190" cy="67"/>
            </a:xfrm>
            <a:prstGeom prst="rightArrow">
              <a:avLst>
                <a:gd name="adj1" fmla="val 50000"/>
                <a:gd name="adj2" fmla="val 70896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grpSp>
        <p:nvGrpSpPr>
          <p:cNvPr id="57" name="Group 55"/>
          <p:cNvGrpSpPr>
            <a:grpSpLocks/>
          </p:cNvGrpSpPr>
          <p:nvPr/>
        </p:nvGrpSpPr>
        <p:grpSpPr bwMode="auto">
          <a:xfrm>
            <a:off x="1371600" y="3182764"/>
            <a:ext cx="684213" cy="531812"/>
            <a:chOff x="864" y="1745"/>
            <a:chExt cx="431" cy="335"/>
          </a:xfrm>
        </p:grpSpPr>
        <p:sp>
          <p:nvSpPr>
            <p:cNvPr id="58" name="AutoShape 56"/>
            <p:cNvSpPr>
              <a:spLocks noChangeArrowheads="1"/>
            </p:cNvSpPr>
            <p:nvPr/>
          </p:nvSpPr>
          <p:spPr bwMode="auto">
            <a:xfrm rot="10800000">
              <a:off x="906" y="1938"/>
              <a:ext cx="390" cy="144"/>
            </a:xfrm>
            <a:prstGeom prst="rightArrow">
              <a:avLst>
                <a:gd name="adj1" fmla="val 50000"/>
                <a:gd name="adj2" fmla="val 67708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u-HU"/>
            </a:p>
          </p:txBody>
        </p:sp>
        <p:sp>
          <p:nvSpPr>
            <p:cNvPr id="59" name="AutoShape 57"/>
            <p:cNvSpPr>
              <a:spLocks noChangeArrowheads="1"/>
            </p:cNvSpPr>
            <p:nvPr/>
          </p:nvSpPr>
          <p:spPr bwMode="auto">
            <a:xfrm>
              <a:off x="864" y="1745"/>
              <a:ext cx="390" cy="144"/>
            </a:xfrm>
            <a:prstGeom prst="rightArrow">
              <a:avLst>
                <a:gd name="adj1" fmla="val 50000"/>
                <a:gd name="adj2" fmla="val 67708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grpSp>
        <p:nvGrpSpPr>
          <p:cNvPr id="60" name="Group 58"/>
          <p:cNvGrpSpPr>
            <a:grpSpLocks/>
          </p:cNvGrpSpPr>
          <p:nvPr/>
        </p:nvGrpSpPr>
        <p:grpSpPr bwMode="auto">
          <a:xfrm>
            <a:off x="7543800" y="3041476"/>
            <a:ext cx="1293813" cy="760413"/>
            <a:chOff x="4752" y="1656"/>
            <a:chExt cx="815" cy="479"/>
          </a:xfrm>
        </p:grpSpPr>
        <p:sp>
          <p:nvSpPr>
            <p:cNvPr id="61" name="Oval 59"/>
            <p:cNvSpPr>
              <a:spLocks noChangeArrowheads="1"/>
            </p:cNvSpPr>
            <p:nvPr/>
          </p:nvSpPr>
          <p:spPr bwMode="auto">
            <a:xfrm>
              <a:off x="4752" y="1656"/>
              <a:ext cx="816" cy="480"/>
            </a:xfrm>
            <a:prstGeom prst="ellipse">
              <a:avLst/>
            </a:prstGeom>
            <a:gradFill rotWithShape="0">
              <a:gsLst>
                <a:gs pos="0">
                  <a:srgbClr val="65D9D6"/>
                </a:gs>
                <a:gs pos="100000">
                  <a:srgbClr val="408A8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2" name="AutoShape 60"/>
            <p:cNvSpPr>
              <a:spLocks noChangeArrowheads="1"/>
            </p:cNvSpPr>
            <p:nvPr/>
          </p:nvSpPr>
          <p:spPr bwMode="auto">
            <a:xfrm>
              <a:off x="4835" y="1675"/>
              <a:ext cx="627" cy="217"/>
            </a:xfrm>
            <a:custGeom>
              <a:avLst/>
              <a:gdLst>
                <a:gd name="T0" fmla="*/ 552 w 1321"/>
                <a:gd name="T1" fmla="*/ 97 h 712"/>
                <a:gd name="T2" fmla="*/ 558 w 1321"/>
                <a:gd name="T3" fmla="*/ 107 h 712"/>
                <a:gd name="T4" fmla="*/ 560 w 1321"/>
                <a:gd name="T5" fmla="*/ 116 h 712"/>
                <a:gd name="T6" fmla="*/ 557 w 1321"/>
                <a:gd name="T7" fmla="*/ 125 h 712"/>
                <a:gd name="T8" fmla="*/ 550 w 1321"/>
                <a:gd name="T9" fmla="*/ 133 h 712"/>
                <a:gd name="T10" fmla="*/ 539 w 1321"/>
                <a:gd name="T11" fmla="*/ 140 h 712"/>
                <a:gd name="T12" fmla="*/ 525 w 1321"/>
                <a:gd name="T13" fmla="*/ 146 h 712"/>
                <a:gd name="T14" fmla="*/ 507 w 1321"/>
                <a:gd name="T15" fmla="*/ 152 h 712"/>
                <a:gd name="T16" fmla="*/ 486 w 1321"/>
                <a:gd name="T17" fmla="*/ 157 h 712"/>
                <a:gd name="T18" fmla="*/ 463 w 1321"/>
                <a:gd name="T19" fmla="*/ 161 h 712"/>
                <a:gd name="T20" fmla="*/ 437 w 1321"/>
                <a:gd name="T21" fmla="*/ 165 h 712"/>
                <a:gd name="T22" fmla="*/ 410 w 1321"/>
                <a:gd name="T23" fmla="*/ 168 h 712"/>
                <a:gd name="T24" fmla="*/ 380 w 1321"/>
                <a:gd name="T25" fmla="*/ 170 h 712"/>
                <a:gd name="T26" fmla="*/ 349 w 1321"/>
                <a:gd name="T27" fmla="*/ 172 h 712"/>
                <a:gd name="T28" fmla="*/ 337 w 1321"/>
                <a:gd name="T29" fmla="*/ 172 h 712"/>
                <a:gd name="T30" fmla="*/ 202 w 1321"/>
                <a:gd name="T31" fmla="*/ 172 h 712"/>
                <a:gd name="T32" fmla="*/ 200 w 1321"/>
                <a:gd name="T33" fmla="*/ 172 h 712"/>
                <a:gd name="T34" fmla="*/ 173 w 1321"/>
                <a:gd name="T35" fmla="*/ 171 h 712"/>
                <a:gd name="T36" fmla="*/ 148 w 1321"/>
                <a:gd name="T37" fmla="*/ 170 h 712"/>
                <a:gd name="T38" fmla="*/ 123 w 1321"/>
                <a:gd name="T39" fmla="*/ 168 h 712"/>
                <a:gd name="T40" fmla="*/ 100 w 1321"/>
                <a:gd name="T41" fmla="*/ 166 h 712"/>
                <a:gd name="T42" fmla="*/ 79 w 1321"/>
                <a:gd name="T43" fmla="*/ 164 h 712"/>
                <a:gd name="T44" fmla="*/ 60 w 1321"/>
                <a:gd name="T45" fmla="*/ 160 h 712"/>
                <a:gd name="T46" fmla="*/ 43 w 1321"/>
                <a:gd name="T47" fmla="*/ 157 h 712"/>
                <a:gd name="T48" fmla="*/ 28 w 1321"/>
                <a:gd name="T49" fmla="*/ 152 h 712"/>
                <a:gd name="T50" fmla="*/ 17 w 1321"/>
                <a:gd name="T51" fmla="*/ 147 h 712"/>
                <a:gd name="T52" fmla="*/ 8 w 1321"/>
                <a:gd name="T53" fmla="*/ 141 h 712"/>
                <a:gd name="T54" fmla="*/ 3 w 1321"/>
                <a:gd name="T55" fmla="*/ 134 h 712"/>
                <a:gd name="T56" fmla="*/ 0 w 1321"/>
                <a:gd name="T57" fmla="*/ 127 h 712"/>
                <a:gd name="T58" fmla="*/ 0 w 1321"/>
                <a:gd name="T59" fmla="*/ 126 h 712"/>
                <a:gd name="T60" fmla="*/ 2 w 1321"/>
                <a:gd name="T61" fmla="*/ 118 h 712"/>
                <a:gd name="T62" fmla="*/ 7 w 1321"/>
                <a:gd name="T63" fmla="*/ 108 h 712"/>
                <a:gd name="T64" fmla="*/ 22 w 1321"/>
                <a:gd name="T65" fmla="*/ 89 h 712"/>
                <a:gd name="T66" fmla="*/ 40 w 1321"/>
                <a:gd name="T67" fmla="*/ 72 h 712"/>
                <a:gd name="T68" fmla="*/ 62 w 1321"/>
                <a:gd name="T69" fmla="*/ 57 h 712"/>
                <a:gd name="T70" fmla="*/ 86 w 1321"/>
                <a:gd name="T71" fmla="*/ 43 h 712"/>
                <a:gd name="T72" fmla="*/ 114 w 1321"/>
                <a:gd name="T73" fmla="*/ 30 h 712"/>
                <a:gd name="T74" fmla="*/ 145 w 1321"/>
                <a:gd name="T75" fmla="*/ 20 h 712"/>
                <a:gd name="T76" fmla="*/ 176 w 1321"/>
                <a:gd name="T77" fmla="*/ 11 h 712"/>
                <a:gd name="T78" fmla="*/ 211 w 1321"/>
                <a:gd name="T79" fmla="*/ 5 h 712"/>
                <a:gd name="T80" fmla="*/ 246 w 1321"/>
                <a:gd name="T81" fmla="*/ 1 h 712"/>
                <a:gd name="T82" fmla="*/ 283 w 1321"/>
                <a:gd name="T83" fmla="*/ 0 h 712"/>
                <a:gd name="T84" fmla="*/ 283 w 1321"/>
                <a:gd name="T85" fmla="*/ 0 h 712"/>
                <a:gd name="T86" fmla="*/ 322 w 1321"/>
                <a:gd name="T87" fmla="*/ 1 h 712"/>
                <a:gd name="T88" fmla="*/ 359 w 1321"/>
                <a:gd name="T89" fmla="*/ 6 h 712"/>
                <a:gd name="T90" fmla="*/ 395 w 1321"/>
                <a:gd name="T91" fmla="*/ 13 h 712"/>
                <a:gd name="T92" fmla="*/ 428 w 1321"/>
                <a:gd name="T93" fmla="*/ 22 h 712"/>
                <a:gd name="T94" fmla="*/ 459 w 1321"/>
                <a:gd name="T95" fmla="*/ 33 h 712"/>
                <a:gd name="T96" fmla="*/ 487 w 1321"/>
                <a:gd name="T97" fmla="*/ 47 h 712"/>
                <a:gd name="T98" fmla="*/ 512 w 1321"/>
                <a:gd name="T99" fmla="*/ 62 h 712"/>
                <a:gd name="T100" fmla="*/ 533 w 1321"/>
                <a:gd name="T101" fmla="*/ 79 h 712"/>
                <a:gd name="T102" fmla="*/ 552 w 1321"/>
                <a:gd name="T103" fmla="*/ 97 h 712"/>
                <a:gd name="T104" fmla="*/ 552 w 1321"/>
                <a:gd name="T105" fmla="*/ 97 h 712"/>
                <a:gd name="T106" fmla="*/ 0 w 1321"/>
                <a:gd name="T107" fmla="*/ 0 h 712"/>
                <a:gd name="T108" fmla="*/ 1321 w 1321"/>
                <a:gd name="T109" fmla="*/ 712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T106" t="T107" r="T108" b="T109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65D9D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grpSp>
        <p:nvGrpSpPr>
          <p:cNvPr id="63" name="Group 61"/>
          <p:cNvGrpSpPr>
            <a:grpSpLocks/>
          </p:cNvGrpSpPr>
          <p:nvPr/>
        </p:nvGrpSpPr>
        <p:grpSpPr bwMode="auto">
          <a:xfrm>
            <a:off x="7937500" y="2990676"/>
            <a:ext cx="522288" cy="481013"/>
            <a:chOff x="5000" y="1624"/>
            <a:chExt cx="329" cy="303"/>
          </a:xfrm>
        </p:grpSpPr>
        <p:pic>
          <p:nvPicPr>
            <p:cNvPr id="64" name="Picture 6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00" y="1624"/>
              <a:ext cx="330" cy="3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65" name="Picture 6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009" y="1631"/>
              <a:ext cx="309" cy="2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sp>
        <p:nvSpPr>
          <p:cNvPr id="66" name="Rectangle 64"/>
          <p:cNvSpPr>
            <a:spLocks noChangeArrowheads="1"/>
          </p:cNvSpPr>
          <p:nvPr/>
        </p:nvSpPr>
        <p:spPr bwMode="auto">
          <a:xfrm>
            <a:off x="7835900" y="3473276"/>
            <a:ext cx="731838" cy="258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>
                <a:solidFill>
                  <a:srgbClr val="000000"/>
                </a:solidFill>
                <a:latin typeface="Arial" pitchFamily="34" charset="0"/>
              </a:rPr>
              <a:t>Defects</a:t>
            </a:r>
          </a:p>
        </p:txBody>
      </p:sp>
      <p:grpSp>
        <p:nvGrpSpPr>
          <p:cNvPr id="67" name="Group 65"/>
          <p:cNvGrpSpPr>
            <a:grpSpLocks/>
          </p:cNvGrpSpPr>
          <p:nvPr/>
        </p:nvGrpSpPr>
        <p:grpSpPr bwMode="auto">
          <a:xfrm>
            <a:off x="7164388" y="3193876"/>
            <a:ext cx="682625" cy="533400"/>
            <a:chOff x="4513" y="1752"/>
            <a:chExt cx="430" cy="336"/>
          </a:xfrm>
        </p:grpSpPr>
        <p:sp>
          <p:nvSpPr>
            <p:cNvPr id="68" name="AutoShape 66"/>
            <p:cNvSpPr>
              <a:spLocks noChangeArrowheads="1"/>
            </p:cNvSpPr>
            <p:nvPr/>
          </p:nvSpPr>
          <p:spPr bwMode="auto">
            <a:xfrm rot="10800000">
              <a:off x="4554" y="1946"/>
              <a:ext cx="390" cy="144"/>
            </a:xfrm>
            <a:prstGeom prst="rightArrow">
              <a:avLst>
                <a:gd name="adj1" fmla="val 50000"/>
                <a:gd name="adj2" fmla="val 67708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u-HU"/>
            </a:p>
          </p:txBody>
        </p:sp>
        <p:sp>
          <p:nvSpPr>
            <p:cNvPr id="69" name="AutoShape 67"/>
            <p:cNvSpPr>
              <a:spLocks noChangeArrowheads="1"/>
            </p:cNvSpPr>
            <p:nvPr/>
          </p:nvSpPr>
          <p:spPr bwMode="auto">
            <a:xfrm>
              <a:off x="4513" y="1752"/>
              <a:ext cx="390" cy="145"/>
            </a:xfrm>
            <a:prstGeom prst="rightArrow">
              <a:avLst>
                <a:gd name="adj1" fmla="val 50000"/>
                <a:gd name="adj2" fmla="val 67241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grpSp>
        <p:nvGrpSpPr>
          <p:cNvPr id="70" name="Group 68"/>
          <p:cNvGrpSpPr>
            <a:grpSpLocks/>
          </p:cNvGrpSpPr>
          <p:nvPr/>
        </p:nvGrpSpPr>
        <p:grpSpPr bwMode="auto">
          <a:xfrm>
            <a:off x="1752600" y="4084464"/>
            <a:ext cx="5561013" cy="1446212"/>
            <a:chOff x="1104" y="2313"/>
            <a:chExt cx="3503" cy="911"/>
          </a:xfrm>
        </p:grpSpPr>
        <p:sp>
          <p:nvSpPr>
            <p:cNvPr id="71" name="AutoShape 69"/>
            <p:cNvSpPr>
              <a:spLocks noChangeArrowheads="1"/>
            </p:cNvSpPr>
            <p:nvPr/>
          </p:nvSpPr>
          <p:spPr bwMode="auto">
            <a:xfrm>
              <a:off x="1104" y="2313"/>
              <a:ext cx="3504" cy="912"/>
            </a:xfrm>
            <a:prstGeom prst="roundRect">
              <a:avLst>
                <a:gd name="adj" fmla="val 13162"/>
              </a:avLst>
            </a:pr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72" name="AutoShape 70"/>
            <p:cNvSpPr>
              <a:spLocks noChangeArrowheads="1"/>
            </p:cNvSpPr>
            <p:nvPr/>
          </p:nvSpPr>
          <p:spPr bwMode="auto">
            <a:xfrm>
              <a:off x="1200" y="2816"/>
              <a:ext cx="3341" cy="361"/>
            </a:xfrm>
            <a:prstGeom prst="roundRect">
              <a:avLst>
                <a:gd name="adj" fmla="val 13722"/>
              </a:avLst>
            </a:prstGeom>
            <a:solidFill>
              <a:srgbClr val="FFFFFF">
                <a:alpha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1080" tIns="41040" rIns="91080" bIns="45360"/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400" b="1">
                  <a:solidFill>
                    <a:srgbClr val="2DB6B3"/>
                  </a:solidFill>
                  <a:latin typeface="Arial" pitchFamily="34" charset="0"/>
                </a:rPr>
                <a:t>Reusable Test Scripts</a:t>
              </a:r>
            </a:p>
          </p:txBody>
        </p:sp>
        <p:sp>
          <p:nvSpPr>
            <p:cNvPr id="73" name="AutoShape 71"/>
            <p:cNvSpPr>
              <a:spLocks noChangeArrowheads="1"/>
            </p:cNvSpPr>
            <p:nvPr/>
          </p:nvSpPr>
          <p:spPr bwMode="auto">
            <a:xfrm>
              <a:off x="1200" y="2361"/>
              <a:ext cx="3341" cy="384"/>
            </a:xfrm>
            <a:prstGeom prst="roundRect">
              <a:avLst>
                <a:gd name="adj" fmla="val 13722"/>
              </a:avLst>
            </a:prstGeom>
            <a:solidFill>
              <a:srgbClr val="FFFFFF">
                <a:alpha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1080" tIns="41040" rIns="91080" bIns="45360"/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400" b="1">
                  <a:solidFill>
                    <a:srgbClr val="2DB6B3"/>
                  </a:solidFill>
                  <a:latin typeface="Arial" pitchFamily="34" charset="0"/>
                </a:rPr>
                <a:t>Test Datapools</a:t>
              </a:r>
            </a:p>
          </p:txBody>
        </p:sp>
      </p:grpSp>
      <p:pic>
        <p:nvPicPr>
          <p:cNvPr id="74" name="Picture 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22500" y="3384376"/>
            <a:ext cx="635000" cy="63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5" name="Picture 7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78400" y="3435176"/>
            <a:ext cx="571500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6" name="Picture 7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019300" y="4806776"/>
            <a:ext cx="635000" cy="63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7" name="Picture 7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06600" y="4095576"/>
            <a:ext cx="649288" cy="649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78" name="Group 76"/>
          <p:cNvGrpSpPr>
            <a:grpSpLocks/>
          </p:cNvGrpSpPr>
          <p:nvPr/>
        </p:nvGrpSpPr>
        <p:grpSpPr bwMode="auto">
          <a:xfrm>
            <a:off x="279400" y="4768676"/>
            <a:ext cx="1293813" cy="760413"/>
            <a:chOff x="176" y="2744"/>
            <a:chExt cx="815" cy="479"/>
          </a:xfrm>
        </p:grpSpPr>
        <p:sp>
          <p:nvSpPr>
            <p:cNvPr id="79" name="Oval 77"/>
            <p:cNvSpPr>
              <a:spLocks noChangeArrowheads="1"/>
            </p:cNvSpPr>
            <p:nvPr/>
          </p:nvSpPr>
          <p:spPr bwMode="auto">
            <a:xfrm>
              <a:off x="176" y="2744"/>
              <a:ext cx="816" cy="480"/>
            </a:xfrm>
            <a:prstGeom prst="ellipse">
              <a:avLst/>
            </a:prstGeom>
            <a:gradFill rotWithShape="0">
              <a:gsLst>
                <a:gs pos="0">
                  <a:srgbClr val="65D9D6"/>
                </a:gs>
                <a:gs pos="100000">
                  <a:srgbClr val="408A8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80" name="AutoShape 78"/>
            <p:cNvSpPr>
              <a:spLocks noChangeArrowheads="1"/>
            </p:cNvSpPr>
            <p:nvPr/>
          </p:nvSpPr>
          <p:spPr bwMode="auto">
            <a:xfrm>
              <a:off x="259" y="2763"/>
              <a:ext cx="627" cy="217"/>
            </a:xfrm>
            <a:custGeom>
              <a:avLst/>
              <a:gdLst>
                <a:gd name="T0" fmla="*/ 552 w 1321"/>
                <a:gd name="T1" fmla="*/ 97 h 712"/>
                <a:gd name="T2" fmla="*/ 558 w 1321"/>
                <a:gd name="T3" fmla="*/ 107 h 712"/>
                <a:gd name="T4" fmla="*/ 560 w 1321"/>
                <a:gd name="T5" fmla="*/ 116 h 712"/>
                <a:gd name="T6" fmla="*/ 557 w 1321"/>
                <a:gd name="T7" fmla="*/ 125 h 712"/>
                <a:gd name="T8" fmla="*/ 550 w 1321"/>
                <a:gd name="T9" fmla="*/ 133 h 712"/>
                <a:gd name="T10" fmla="*/ 539 w 1321"/>
                <a:gd name="T11" fmla="*/ 140 h 712"/>
                <a:gd name="T12" fmla="*/ 525 w 1321"/>
                <a:gd name="T13" fmla="*/ 146 h 712"/>
                <a:gd name="T14" fmla="*/ 507 w 1321"/>
                <a:gd name="T15" fmla="*/ 152 h 712"/>
                <a:gd name="T16" fmla="*/ 486 w 1321"/>
                <a:gd name="T17" fmla="*/ 157 h 712"/>
                <a:gd name="T18" fmla="*/ 463 w 1321"/>
                <a:gd name="T19" fmla="*/ 161 h 712"/>
                <a:gd name="T20" fmla="*/ 437 w 1321"/>
                <a:gd name="T21" fmla="*/ 165 h 712"/>
                <a:gd name="T22" fmla="*/ 410 w 1321"/>
                <a:gd name="T23" fmla="*/ 168 h 712"/>
                <a:gd name="T24" fmla="*/ 380 w 1321"/>
                <a:gd name="T25" fmla="*/ 170 h 712"/>
                <a:gd name="T26" fmla="*/ 349 w 1321"/>
                <a:gd name="T27" fmla="*/ 172 h 712"/>
                <a:gd name="T28" fmla="*/ 337 w 1321"/>
                <a:gd name="T29" fmla="*/ 172 h 712"/>
                <a:gd name="T30" fmla="*/ 202 w 1321"/>
                <a:gd name="T31" fmla="*/ 172 h 712"/>
                <a:gd name="T32" fmla="*/ 200 w 1321"/>
                <a:gd name="T33" fmla="*/ 172 h 712"/>
                <a:gd name="T34" fmla="*/ 173 w 1321"/>
                <a:gd name="T35" fmla="*/ 171 h 712"/>
                <a:gd name="T36" fmla="*/ 148 w 1321"/>
                <a:gd name="T37" fmla="*/ 170 h 712"/>
                <a:gd name="T38" fmla="*/ 123 w 1321"/>
                <a:gd name="T39" fmla="*/ 168 h 712"/>
                <a:gd name="T40" fmla="*/ 100 w 1321"/>
                <a:gd name="T41" fmla="*/ 166 h 712"/>
                <a:gd name="T42" fmla="*/ 79 w 1321"/>
                <a:gd name="T43" fmla="*/ 164 h 712"/>
                <a:gd name="T44" fmla="*/ 60 w 1321"/>
                <a:gd name="T45" fmla="*/ 160 h 712"/>
                <a:gd name="T46" fmla="*/ 43 w 1321"/>
                <a:gd name="T47" fmla="*/ 157 h 712"/>
                <a:gd name="T48" fmla="*/ 28 w 1321"/>
                <a:gd name="T49" fmla="*/ 152 h 712"/>
                <a:gd name="T50" fmla="*/ 17 w 1321"/>
                <a:gd name="T51" fmla="*/ 147 h 712"/>
                <a:gd name="T52" fmla="*/ 8 w 1321"/>
                <a:gd name="T53" fmla="*/ 141 h 712"/>
                <a:gd name="T54" fmla="*/ 3 w 1321"/>
                <a:gd name="T55" fmla="*/ 134 h 712"/>
                <a:gd name="T56" fmla="*/ 0 w 1321"/>
                <a:gd name="T57" fmla="*/ 127 h 712"/>
                <a:gd name="T58" fmla="*/ 0 w 1321"/>
                <a:gd name="T59" fmla="*/ 126 h 712"/>
                <a:gd name="T60" fmla="*/ 2 w 1321"/>
                <a:gd name="T61" fmla="*/ 118 h 712"/>
                <a:gd name="T62" fmla="*/ 7 w 1321"/>
                <a:gd name="T63" fmla="*/ 108 h 712"/>
                <a:gd name="T64" fmla="*/ 22 w 1321"/>
                <a:gd name="T65" fmla="*/ 89 h 712"/>
                <a:gd name="T66" fmla="*/ 40 w 1321"/>
                <a:gd name="T67" fmla="*/ 72 h 712"/>
                <a:gd name="T68" fmla="*/ 62 w 1321"/>
                <a:gd name="T69" fmla="*/ 57 h 712"/>
                <a:gd name="T70" fmla="*/ 86 w 1321"/>
                <a:gd name="T71" fmla="*/ 43 h 712"/>
                <a:gd name="T72" fmla="*/ 114 w 1321"/>
                <a:gd name="T73" fmla="*/ 30 h 712"/>
                <a:gd name="T74" fmla="*/ 145 w 1321"/>
                <a:gd name="T75" fmla="*/ 20 h 712"/>
                <a:gd name="T76" fmla="*/ 176 w 1321"/>
                <a:gd name="T77" fmla="*/ 11 h 712"/>
                <a:gd name="T78" fmla="*/ 211 w 1321"/>
                <a:gd name="T79" fmla="*/ 5 h 712"/>
                <a:gd name="T80" fmla="*/ 246 w 1321"/>
                <a:gd name="T81" fmla="*/ 1 h 712"/>
                <a:gd name="T82" fmla="*/ 283 w 1321"/>
                <a:gd name="T83" fmla="*/ 0 h 712"/>
                <a:gd name="T84" fmla="*/ 283 w 1321"/>
                <a:gd name="T85" fmla="*/ 0 h 712"/>
                <a:gd name="T86" fmla="*/ 322 w 1321"/>
                <a:gd name="T87" fmla="*/ 1 h 712"/>
                <a:gd name="T88" fmla="*/ 359 w 1321"/>
                <a:gd name="T89" fmla="*/ 6 h 712"/>
                <a:gd name="T90" fmla="*/ 395 w 1321"/>
                <a:gd name="T91" fmla="*/ 13 h 712"/>
                <a:gd name="T92" fmla="*/ 428 w 1321"/>
                <a:gd name="T93" fmla="*/ 22 h 712"/>
                <a:gd name="T94" fmla="*/ 459 w 1321"/>
                <a:gd name="T95" fmla="*/ 33 h 712"/>
                <a:gd name="T96" fmla="*/ 487 w 1321"/>
                <a:gd name="T97" fmla="*/ 47 h 712"/>
                <a:gd name="T98" fmla="*/ 512 w 1321"/>
                <a:gd name="T99" fmla="*/ 62 h 712"/>
                <a:gd name="T100" fmla="*/ 533 w 1321"/>
                <a:gd name="T101" fmla="*/ 79 h 712"/>
                <a:gd name="T102" fmla="*/ 552 w 1321"/>
                <a:gd name="T103" fmla="*/ 97 h 712"/>
                <a:gd name="T104" fmla="*/ 552 w 1321"/>
                <a:gd name="T105" fmla="*/ 97 h 712"/>
                <a:gd name="T106" fmla="*/ 0 w 1321"/>
                <a:gd name="T107" fmla="*/ 0 h 712"/>
                <a:gd name="T108" fmla="*/ 1321 w 1321"/>
                <a:gd name="T109" fmla="*/ 712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T106" t="T107" r="T108" b="T109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65D9D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grpSp>
        <p:nvGrpSpPr>
          <p:cNvPr id="81" name="Group 79"/>
          <p:cNvGrpSpPr>
            <a:grpSpLocks/>
          </p:cNvGrpSpPr>
          <p:nvPr/>
        </p:nvGrpSpPr>
        <p:grpSpPr bwMode="auto">
          <a:xfrm>
            <a:off x="1360488" y="4895676"/>
            <a:ext cx="682625" cy="533400"/>
            <a:chOff x="857" y="2824"/>
            <a:chExt cx="430" cy="336"/>
          </a:xfrm>
        </p:grpSpPr>
        <p:sp>
          <p:nvSpPr>
            <p:cNvPr id="82" name="AutoShape 80"/>
            <p:cNvSpPr>
              <a:spLocks noChangeArrowheads="1"/>
            </p:cNvSpPr>
            <p:nvPr/>
          </p:nvSpPr>
          <p:spPr bwMode="auto">
            <a:xfrm rot="10800000">
              <a:off x="898" y="3018"/>
              <a:ext cx="390" cy="144"/>
            </a:xfrm>
            <a:prstGeom prst="rightArrow">
              <a:avLst>
                <a:gd name="adj1" fmla="val 50000"/>
                <a:gd name="adj2" fmla="val 67708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u-HU"/>
            </a:p>
          </p:txBody>
        </p:sp>
        <p:sp>
          <p:nvSpPr>
            <p:cNvPr id="83" name="AutoShape 81"/>
            <p:cNvSpPr>
              <a:spLocks noChangeArrowheads="1"/>
            </p:cNvSpPr>
            <p:nvPr/>
          </p:nvSpPr>
          <p:spPr bwMode="auto">
            <a:xfrm>
              <a:off x="857" y="2824"/>
              <a:ext cx="390" cy="145"/>
            </a:xfrm>
            <a:prstGeom prst="rightArrow">
              <a:avLst>
                <a:gd name="adj1" fmla="val 50000"/>
                <a:gd name="adj2" fmla="val 67241"/>
              </a:avLst>
            </a:prstGeom>
            <a:gradFill rotWithShape="0">
              <a:gsLst>
                <a:gs pos="0">
                  <a:srgbClr val="7BCDCB"/>
                </a:gs>
                <a:gs pos="100000">
                  <a:srgbClr val="87E1D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sp>
        <p:nvSpPr>
          <p:cNvPr id="84" name="Rectangle 82"/>
          <p:cNvSpPr>
            <a:spLocks noChangeArrowheads="1"/>
          </p:cNvSpPr>
          <p:nvPr/>
        </p:nvSpPr>
        <p:spPr bwMode="auto">
          <a:xfrm>
            <a:off x="357188" y="5111576"/>
            <a:ext cx="1093787" cy="422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>
                <a:solidFill>
                  <a:srgbClr val="000000"/>
                </a:solidFill>
                <a:latin typeface="Arial" pitchFamily="34" charset="0"/>
              </a:rPr>
              <a:t>Keyword Library</a:t>
            </a:r>
          </a:p>
        </p:txBody>
      </p:sp>
      <p:pic>
        <p:nvPicPr>
          <p:cNvPr id="85" name="Picture 8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96900" y="4705176"/>
            <a:ext cx="635000" cy="63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6" name="AutoShape 84"/>
          <p:cNvSpPr>
            <a:spLocks noChangeArrowheads="1"/>
          </p:cNvSpPr>
          <p:nvPr/>
        </p:nvSpPr>
        <p:spPr bwMode="auto">
          <a:xfrm>
            <a:off x="1638300" y="2793826"/>
            <a:ext cx="5810250" cy="2028825"/>
          </a:xfrm>
          <a:prstGeom prst="roundRect">
            <a:avLst>
              <a:gd name="adj" fmla="val 16667"/>
            </a:avLst>
          </a:prstGeom>
          <a:noFill/>
          <a:ln w="572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984776" cy="576064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Teljesítmény teszt automatizálás</a:t>
            </a:r>
            <a:endParaRPr lang="hu-HU" dirty="0"/>
          </a:p>
        </p:txBody>
      </p:sp>
      <p:pic>
        <p:nvPicPr>
          <p:cNvPr id="87" name="Picture 16" descr="041006_Arrow_Analyz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9654" y="2060848"/>
            <a:ext cx="2609096" cy="1488828"/>
          </a:xfrm>
          <a:prstGeom prst="rect">
            <a:avLst/>
          </a:prstGeom>
          <a:noFill/>
        </p:spPr>
      </p:pic>
      <p:sp>
        <p:nvSpPr>
          <p:cNvPr id="88" name="Text Box 3"/>
          <p:cNvSpPr txBox="1">
            <a:spLocks noChangeArrowheads="1"/>
          </p:cNvSpPr>
          <p:nvPr/>
        </p:nvSpPr>
        <p:spPr bwMode="auto">
          <a:xfrm>
            <a:off x="4644009" y="3501008"/>
            <a:ext cx="25202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buClrTx/>
              <a:buFontTx/>
              <a:buNone/>
            </a:pPr>
            <a:r>
              <a:rPr lang="hu-HU" sz="2000" b="1" dirty="0" smtClean="0">
                <a:solidFill>
                  <a:schemeClr val="accent1"/>
                </a:solidFill>
              </a:rPr>
              <a:t>Végrehajtás, elemzés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89" name="Text Box 10"/>
          <p:cNvSpPr txBox="1">
            <a:spLocks noChangeArrowheads="1"/>
          </p:cNvSpPr>
          <p:nvPr/>
        </p:nvSpPr>
        <p:spPr bwMode="auto">
          <a:xfrm>
            <a:off x="2379216" y="3502595"/>
            <a:ext cx="20282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buClrTx/>
              <a:buFontTx/>
              <a:buNone/>
            </a:pPr>
            <a:r>
              <a:rPr lang="hu-HU" sz="2000" b="1" dirty="0" smtClean="0">
                <a:solidFill>
                  <a:schemeClr val="accent1"/>
                </a:solidFill>
              </a:rPr>
              <a:t>Terhelés tervezés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90" name="Text Box 11"/>
          <p:cNvSpPr txBox="1">
            <a:spLocks noChangeArrowheads="1"/>
          </p:cNvSpPr>
          <p:nvPr/>
        </p:nvSpPr>
        <p:spPr bwMode="auto">
          <a:xfrm>
            <a:off x="447230" y="3501008"/>
            <a:ext cx="15324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buClrTx/>
              <a:buFontTx/>
              <a:buNone/>
            </a:pPr>
            <a:r>
              <a:rPr lang="hu-HU" sz="2000" b="1" dirty="0" err="1" smtClean="0">
                <a:solidFill>
                  <a:schemeClr val="accent1"/>
                </a:solidFill>
              </a:rPr>
              <a:t>Szkriptek</a:t>
            </a:r>
            <a:r>
              <a:rPr lang="hu-HU" sz="2000" b="1" dirty="0" smtClean="0">
                <a:solidFill>
                  <a:schemeClr val="accent1"/>
                </a:solidFill>
              </a:rPr>
              <a:t> létrehozása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pic>
        <p:nvPicPr>
          <p:cNvPr id="91" name="Picture 13" descr="041006_Arrow_Pl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8566" y="2062435"/>
            <a:ext cx="2609096" cy="1488829"/>
          </a:xfrm>
          <a:prstGeom prst="rect">
            <a:avLst/>
          </a:prstGeom>
          <a:noFill/>
        </p:spPr>
      </p:pic>
      <p:pic>
        <p:nvPicPr>
          <p:cNvPr id="92" name="Picture 14" descr="041006_Arrow_Buil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060848"/>
            <a:ext cx="2609096" cy="1488828"/>
          </a:xfrm>
          <a:prstGeom prst="rect">
            <a:avLst/>
          </a:prstGeom>
          <a:noFill/>
        </p:spPr>
      </p:pic>
      <p:pic>
        <p:nvPicPr>
          <p:cNvPr id="93" name="Picture 4" descr="061025_Report Overlay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3861048"/>
            <a:ext cx="4736460" cy="2370788"/>
          </a:xfrm>
          <a:prstGeom prst="rect">
            <a:avLst/>
          </a:prstGeom>
          <a:noFill/>
        </p:spPr>
      </p:pic>
      <p:pic>
        <p:nvPicPr>
          <p:cNvPr id="94" name="Picture 6" descr="061025_Resource Counter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53771" y="4393076"/>
            <a:ext cx="2390229" cy="2464924"/>
          </a:xfrm>
          <a:prstGeom prst="rect">
            <a:avLst/>
          </a:prstGeom>
          <a:noFill/>
        </p:spPr>
      </p:pic>
      <p:pic>
        <p:nvPicPr>
          <p:cNvPr id="95" name="Picture 7" descr="061026_ResourceMonitoringDat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71503" y="4027734"/>
            <a:ext cx="2879326" cy="1247299"/>
          </a:xfrm>
          <a:prstGeom prst="rect">
            <a:avLst/>
          </a:prstGeom>
          <a:noFill/>
        </p:spPr>
      </p:pic>
      <p:pic>
        <p:nvPicPr>
          <p:cNvPr id="96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766485"/>
            <a:ext cx="3999160" cy="209151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sp>
        <p:nvSpPr>
          <p:cNvPr id="97" name="AutoShape 19"/>
          <p:cNvSpPr>
            <a:spLocks noChangeArrowheads="1"/>
          </p:cNvSpPr>
          <p:nvPr/>
        </p:nvSpPr>
        <p:spPr bwMode="auto">
          <a:xfrm>
            <a:off x="179512" y="1484784"/>
            <a:ext cx="4964113" cy="481013"/>
          </a:xfrm>
          <a:prstGeom prst="roundRect">
            <a:avLst>
              <a:gd name="adj" fmla="val 16667"/>
            </a:avLst>
          </a:prstGeom>
          <a:solidFill>
            <a:srgbClr val="2DB6B3"/>
          </a:solidFill>
          <a:ln w="12600">
            <a:solidFill>
              <a:srgbClr val="66CCDC"/>
            </a:solidFill>
            <a:miter lim="800000"/>
            <a:headEnd/>
            <a:tailEnd/>
          </a:ln>
          <a:effectLst>
            <a:outerShdw dist="71785" dir="2700000" algn="ctr" rotWithShape="0">
              <a:srgbClr val="000000">
                <a:alpha val="50027"/>
              </a:srgbClr>
            </a:outerShdw>
          </a:effectLst>
        </p:spPr>
        <p:txBody>
          <a:bodyPr wrap="none" lIns="82080" tIns="41040" rIns="82080" bIns="41040"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US" b="1" dirty="0">
                <a:solidFill>
                  <a:srgbClr val="FFFFFF"/>
                </a:solidFill>
                <a:latin typeface="Arial" pitchFamily="34" charset="0"/>
              </a:rPr>
              <a:t>Functional </a:t>
            </a:r>
            <a:r>
              <a:rPr lang="hu-HU" b="1" dirty="0" smtClean="0">
                <a:solidFill>
                  <a:srgbClr val="FFFFFF"/>
                </a:solidFill>
                <a:latin typeface="Arial" pitchFamily="34" charset="0"/>
              </a:rPr>
              <a:t>Performance </a:t>
            </a:r>
            <a:r>
              <a:rPr lang="hu-HU" b="1" dirty="0" err="1" smtClean="0">
                <a:solidFill>
                  <a:srgbClr val="FFFFFF"/>
                </a:solidFill>
                <a:latin typeface="Arial" pitchFamily="34" charset="0"/>
              </a:rPr>
              <a:t>Tester</a:t>
            </a:r>
            <a:endParaRPr lang="en-US" b="1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98" name="Picture 2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624" y="1541364"/>
            <a:ext cx="762000" cy="242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485</Words>
  <Application>Microsoft Office PowerPoint</Application>
  <PresentationFormat>Diavetítés a képernyőre (4:3 oldalarány)</PresentationFormat>
  <Paragraphs>134</Paragraphs>
  <Slides>12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3" baseType="lpstr">
      <vt:lpstr>Office-téma</vt:lpstr>
      <vt:lpstr>PowerPoint bemutató</vt:lpstr>
      <vt:lpstr>Ha projektet indítunk…</vt:lpstr>
      <vt:lpstr>Milyen megközelítésben dolgozzunk?</vt:lpstr>
      <vt:lpstr>Egyesítsük az előnyöket!</vt:lpstr>
      <vt:lpstr>Eszközök nélkül ez nem megy!</vt:lpstr>
      <vt:lpstr>PowerPoint bemutató</vt:lpstr>
      <vt:lpstr>Közös információs tárak és együttműködési platformok</vt:lpstr>
      <vt:lpstr>Funkcionális teszt automatizálás</vt:lpstr>
      <vt:lpstr>Teljesítmény teszt automatizálás</vt:lpstr>
      <vt:lpstr>ORFK – Fejlesztési Főosztály</vt:lpstr>
      <vt:lpstr>ORFK – Fejlesztési Főosztály</vt:lpstr>
      <vt:lpstr>PowerPoint bemutató</vt:lpstr>
    </vt:vector>
  </TitlesOfParts>
  <Company>Hammer Advertsing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Kiss Bálint</dc:creator>
  <cp:lastModifiedBy>Agi</cp:lastModifiedBy>
  <cp:revision>58</cp:revision>
  <dcterms:created xsi:type="dcterms:W3CDTF">2013-09-03T12:03:18Z</dcterms:created>
  <dcterms:modified xsi:type="dcterms:W3CDTF">2013-10-22T09:30:46Z</dcterms:modified>
</cp:coreProperties>
</file>