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409" r:id="rId2"/>
    <p:sldId id="407" r:id="rId3"/>
    <p:sldId id="382" r:id="rId4"/>
    <p:sldId id="411" r:id="rId5"/>
    <p:sldId id="410" r:id="rId6"/>
    <p:sldId id="412" r:id="rId7"/>
    <p:sldId id="413" r:id="rId8"/>
    <p:sldId id="414" r:id="rId9"/>
    <p:sldId id="395" r:id="rId10"/>
    <p:sldId id="385" r:id="rId11"/>
  </p:sldIdLst>
  <p:sldSz cx="9144000" cy="6858000" type="screen4x3"/>
  <p:notesSz cx="6797675" cy="9926638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szabo.procon-x" initials="z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904"/>
    <a:srgbClr val="B7DE2A"/>
    <a:srgbClr val="60B10F"/>
    <a:srgbClr val="4599CD"/>
    <a:srgbClr val="49A1C9"/>
    <a:srgbClr val="FFFFFF"/>
    <a:srgbClr val="E39C1D"/>
    <a:srgbClr val="A7E8FF"/>
    <a:srgbClr val="16274E"/>
    <a:srgbClr val="1161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89280" autoAdjust="0"/>
  </p:normalViewPr>
  <p:slideViewPr>
    <p:cSldViewPr>
      <p:cViewPr>
        <p:scale>
          <a:sx n="60" d="100"/>
          <a:sy n="60" d="100"/>
        </p:scale>
        <p:origin x="-162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82D56062-1432-4753-A2DA-62B9BA8907D1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60404DBE-764D-4307-806D-7BE8AF15E8C2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7407216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hu-HU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EE6E99D1-9FC4-4D23-9F71-566A2BBE5BC1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4249666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2</a:t>
            </a:fld>
            <a:endParaRPr lang="hu-H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4433">
              <a:defRPr/>
            </a:pPr>
            <a:r>
              <a:rPr lang="en-US" dirty="0" smtClean="0"/>
              <a:t>Original with updated Header and spaced</a:t>
            </a:r>
            <a:r>
              <a:rPr lang="en-US" baseline="0" dirty="0" smtClean="0"/>
              <a:t> and sized</a:t>
            </a:r>
            <a:endParaRPr lang="hu-HU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3</a:t>
            </a:fld>
            <a:endParaRPr lang="hu-H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4433">
              <a:defRPr/>
            </a:pPr>
            <a:r>
              <a:rPr lang="en-US" dirty="0" smtClean="0"/>
              <a:t>Original with updated Header and spaced</a:t>
            </a:r>
            <a:r>
              <a:rPr lang="en-US" baseline="0" dirty="0" smtClean="0"/>
              <a:t> and sized</a:t>
            </a:r>
            <a:endParaRPr lang="hu-HU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4</a:t>
            </a:fld>
            <a:endParaRPr lang="hu-H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cleaner earth/satellite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5</a:t>
            </a:fld>
            <a:endParaRPr lang="hu-H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4433">
              <a:defRPr/>
            </a:pPr>
            <a:r>
              <a:rPr lang="en-US" dirty="0" smtClean="0"/>
              <a:t>Original with updated Header and spaced</a:t>
            </a:r>
            <a:r>
              <a:rPr lang="en-US" baseline="0" dirty="0" smtClean="0"/>
              <a:t> and sized</a:t>
            </a:r>
            <a:endParaRPr lang="hu-HU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6</a:t>
            </a:fld>
            <a:endParaRPr lang="hu-H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cleaner earth/satellite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7</a:t>
            </a:fld>
            <a:endParaRPr lang="hu-H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cleaner earth/satellite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FE57AAD-CD02-4F56-A7AA-4A7AA02740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6E99D1-9FC4-4D23-9F71-566A2BBE5BC1}" type="slidenum">
              <a:rPr lang="hu-HU" smtClean="0"/>
              <a:pPr/>
              <a:t>8</a:t>
            </a:fld>
            <a:endParaRPr lang="hu-H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Centered header bar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Centered header bar and everything below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6DD35-4749-412D-ADB0-B3B19DA74A68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5645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10666-A9AD-49F2-9871-E211F988546E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85604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343E-E87B-4ECE-85FC-035D8A206605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0273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4672-ECE5-44DE-AF41-66C3DB4F793D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88744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22A28-44DE-4FF6-9E05-09EE9D52B571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4817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BDC03-533A-40CF-9D99-AD57666F7C38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7966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5CE01-C5BC-4F71-8086-67D1E8A21FF4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26584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E5D1B-FE2F-4B99-BBCD-EB27E7D9FE0A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742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27740-0D41-4B75-B38B-E6F83DBCCF31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96243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EF035-DBFF-4F39-A9A6-415A9A84336B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5544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8152D-A276-4ACF-9F13-71DE2AFAA9C5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49058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65E36-244C-401E-BFFD-EC46409A3E63}" type="datetime1">
              <a:rPr lang="hu-HU" smtClean="0"/>
              <a:pPr/>
              <a:t>2013.10.22.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075DE-65FE-49D4-82C8-AD73C4EE1895}" type="slidenum">
              <a:rPr lang="hu-HU" smtClean="0"/>
              <a:pPr/>
              <a:t>‹#›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3404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1</a:t>
            </a:fld>
            <a:endParaRPr lang="hu-HU" dirty="0"/>
          </a:p>
        </p:txBody>
      </p:sp>
      <p:pic>
        <p:nvPicPr>
          <p:cNvPr id="4" name="Picture 3" descr="propresX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Lekerekített téglalap 1"/>
          <p:cNvSpPr/>
          <p:nvPr/>
        </p:nvSpPr>
        <p:spPr>
          <a:xfrm>
            <a:off x="899592" y="3140968"/>
            <a:ext cx="7344816" cy="7920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latin typeface="Comic Sans MS" panose="030F0702030302020204" pitchFamily="66" charset="0"/>
              </a:rPr>
              <a:t>PROJEKT CONTROLLING RENDSZER</a:t>
            </a:r>
            <a:endParaRPr lang="hu-HU" sz="2400" b="1" i="1" dirty="0">
              <a:latin typeface="Comic Sans MS" panose="030F0702030302020204" pitchFamily="66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5796136" y="4365104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Haffner Péter</a:t>
            </a:r>
          </a:p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Ügyvezető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2080646" y="448847"/>
            <a:ext cx="4982708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20. Körkapcsolás</a:t>
            </a:r>
          </a:p>
        </p:txBody>
      </p:sp>
    </p:spTree>
    <p:extLst>
      <p:ext uri="{BB962C8B-B14F-4D97-AF65-F5344CB8AC3E}">
        <p14:creationId xmlns:p14="http://schemas.microsoft.com/office/powerpoint/2010/main" val="28178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presX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Line 6"/>
          <p:cNvSpPr>
            <a:spLocks noChangeShapeType="1"/>
          </p:cNvSpPr>
          <p:nvPr/>
        </p:nvSpPr>
        <p:spPr bwMode="auto">
          <a:xfrm flipV="1">
            <a:off x="3642946" y="1554164"/>
            <a:ext cx="3357197" cy="2638425"/>
          </a:xfrm>
          <a:prstGeom prst="line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800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5072066" y="1500174"/>
            <a:ext cx="3864220" cy="2779712"/>
          </a:xfrm>
          <a:custGeom>
            <a:avLst/>
            <a:gdLst>
              <a:gd name="T0" fmla="*/ 0 w 1724"/>
              <a:gd name="T1" fmla="*/ 2147483647 h 908"/>
              <a:gd name="T2" fmla="*/ 2147483647 w 1724"/>
              <a:gd name="T3" fmla="*/ 2147483647 h 908"/>
              <a:gd name="T4" fmla="*/ 2147483647 w 1724"/>
              <a:gd name="T5" fmla="*/ 2147483647 h 908"/>
              <a:gd name="T6" fmla="*/ 2147483647 w 1724"/>
              <a:gd name="T7" fmla="*/ 2147483647 h 908"/>
              <a:gd name="T8" fmla="*/ 2147483647 w 1724"/>
              <a:gd name="T9" fmla="*/ 2147483647 h 908"/>
              <a:gd name="T10" fmla="*/ 2147483647 w 1724"/>
              <a:gd name="T11" fmla="*/ 2147483647 h 908"/>
              <a:gd name="T12" fmla="*/ 2147483647 w 1724"/>
              <a:gd name="T13" fmla="*/ 2147483647 h 908"/>
              <a:gd name="T14" fmla="*/ 2147483647 w 1724"/>
              <a:gd name="T15" fmla="*/ 2147483647 h 908"/>
              <a:gd name="T16" fmla="*/ 2147483647 w 1724"/>
              <a:gd name="T17" fmla="*/ 2147483647 h 908"/>
              <a:gd name="T18" fmla="*/ 2147483647 w 1724"/>
              <a:gd name="T19" fmla="*/ 2147483647 h 908"/>
              <a:gd name="T20" fmla="*/ 2147483647 w 1724"/>
              <a:gd name="T21" fmla="*/ 2147483647 h 908"/>
              <a:gd name="T22" fmla="*/ 2147483647 w 1724"/>
              <a:gd name="T23" fmla="*/ 2147483647 h 908"/>
              <a:gd name="T24" fmla="*/ 2147483647 w 1724"/>
              <a:gd name="T25" fmla="*/ 2147483647 h 908"/>
              <a:gd name="T26" fmla="*/ 2147483647 w 1724"/>
              <a:gd name="T27" fmla="*/ 0 h 90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24"/>
              <a:gd name="T43" fmla="*/ 0 h 908"/>
              <a:gd name="T44" fmla="*/ 1724 w 1724"/>
              <a:gd name="T45" fmla="*/ 908 h 90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24" h="908">
                <a:moveTo>
                  <a:pt x="0" y="908"/>
                </a:moveTo>
                <a:lnTo>
                  <a:pt x="454" y="908"/>
                </a:lnTo>
                <a:lnTo>
                  <a:pt x="454" y="590"/>
                </a:lnTo>
                <a:lnTo>
                  <a:pt x="1089" y="590"/>
                </a:lnTo>
                <a:lnTo>
                  <a:pt x="1089" y="273"/>
                </a:lnTo>
                <a:lnTo>
                  <a:pt x="1089" y="590"/>
                </a:lnTo>
                <a:lnTo>
                  <a:pt x="454" y="590"/>
                </a:lnTo>
                <a:lnTo>
                  <a:pt x="454" y="908"/>
                </a:lnTo>
                <a:lnTo>
                  <a:pt x="772" y="908"/>
                </a:lnTo>
                <a:lnTo>
                  <a:pt x="772" y="499"/>
                </a:lnTo>
                <a:lnTo>
                  <a:pt x="1316" y="499"/>
                </a:lnTo>
                <a:lnTo>
                  <a:pt x="1316" y="227"/>
                </a:lnTo>
                <a:lnTo>
                  <a:pt x="1724" y="227"/>
                </a:lnTo>
                <a:lnTo>
                  <a:pt x="1724" y="0"/>
                </a:lnTo>
              </a:path>
            </a:pathLst>
          </a:custGeom>
          <a:noFill/>
          <a:ln>
            <a:noFill/>
          </a:ln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800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7" name="Lekerekített téglalap 6"/>
          <p:cNvSpPr/>
          <p:nvPr/>
        </p:nvSpPr>
        <p:spPr>
          <a:xfrm>
            <a:off x="899592" y="3140968"/>
            <a:ext cx="7344816" cy="79208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latin typeface="Comic Sans MS" panose="030F0702030302020204" pitchFamily="66" charset="0"/>
              </a:rPr>
              <a:t>PROJEKT CONTROLLING RENDSZER</a:t>
            </a:r>
            <a:endParaRPr lang="hu-HU" sz="2400" b="1" i="1" dirty="0">
              <a:latin typeface="Comic Sans MS" panose="030F0702030302020204" pitchFamily="66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5334666" y="4279886"/>
            <a:ext cx="3776895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phaffner</a:t>
            </a:r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@</a:t>
            </a:r>
            <a:r>
              <a:rPr lang="hu-HU" sz="2400" b="1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procon-x.hu</a:t>
            </a:r>
            <a:endParaRPr lang="hu-HU" sz="24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4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ia számának helye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2</a:t>
            </a:fld>
            <a:endParaRPr lang="hu-HU" dirty="0"/>
          </a:p>
        </p:txBody>
      </p:sp>
      <p:pic>
        <p:nvPicPr>
          <p:cNvPr id="4" name="Picture 3" descr="propresX13_ex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églalap 1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Kik vagyunk?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0" y="2060848"/>
            <a:ext cx="9144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Tanácsadás - Informatika</a:t>
            </a:r>
            <a:endParaRPr lang="hu-HU" sz="36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2195736" y="728700"/>
            <a:ext cx="4176463" cy="5400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solidFill>
                  <a:srgbClr val="4599CD"/>
                </a:solidFill>
              </a:rPr>
              <a:t>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églalap 5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 smtClean="0">
                <a:solidFill>
                  <a:srgbClr val="4599CD"/>
                </a:solidFill>
              </a:rPr>
              <a:t>2</a:t>
            </a:r>
            <a:endParaRPr lang="hu-HU" sz="2000" b="1" i="1" dirty="0">
              <a:solidFill>
                <a:srgbClr val="4599CD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71731" y="1040102"/>
            <a:ext cx="240053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églalap 8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Mit képviselünk?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5013176"/>
            <a:ext cx="91440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A gyakorlatban is jól működő controllinghoz 3 dolog kell!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7524" y="1424461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Informatikai eszköz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églalap 11"/>
          <p:cNvSpPr/>
          <p:nvPr/>
        </p:nvSpPr>
        <p:spPr>
          <a:xfrm>
            <a:off x="5787670" y="2141061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Folyamatok,</a:t>
            </a:r>
          </a:p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módszertan</a:t>
            </a:r>
          </a:p>
        </p:txBody>
      </p:sp>
      <p:sp>
        <p:nvSpPr>
          <p:cNvPr id="13" name="Téglalap 12"/>
          <p:cNvSpPr/>
          <p:nvPr/>
        </p:nvSpPr>
        <p:spPr>
          <a:xfrm>
            <a:off x="2483768" y="3976502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Megfelelő kompetenciák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6745" y="1916832"/>
            <a:ext cx="3970509" cy="264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églalap 5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Informatikai eszköz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575556" y="4794690"/>
            <a:ext cx="7992888" cy="875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A világ folyamatosan változik, sohasem áll meg…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solidFill>
                  <a:srgbClr val="4599CD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216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5</a:t>
            </a:fld>
            <a:endParaRPr lang="hu-HU" dirty="0"/>
          </a:p>
        </p:txBody>
      </p:sp>
      <p:pic>
        <p:nvPicPr>
          <p:cNvPr id="2" name="Picture 1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412776"/>
            <a:ext cx="3813097" cy="47707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385" y="1229346"/>
            <a:ext cx="4399034" cy="3024336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Informatikai eszköz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 smtClean="0">
                <a:solidFill>
                  <a:srgbClr val="4599CD"/>
                </a:solidFill>
              </a:rPr>
              <a:t>4</a:t>
            </a:r>
            <a:endParaRPr lang="hu-HU" sz="2000" b="1" i="1" dirty="0">
              <a:solidFill>
                <a:srgbClr val="4599CD"/>
              </a:solidFill>
            </a:endParaRPr>
          </a:p>
        </p:txBody>
      </p:sp>
      <p:sp>
        <p:nvSpPr>
          <p:cNvPr id="12" name="Téglalap 11"/>
          <p:cNvSpPr/>
          <p:nvPr/>
        </p:nvSpPr>
        <p:spPr>
          <a:xfrm>
            <a:off x="0" y="4509120"/>
            <a:ext cx="4947887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Valódi döntéstámogatás,</a:t>
            </a:r>
          </a:p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Információ azonnal! 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5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3848" y="0"/>
            <a:ext cx="9217847" cy="6858000"/>
          </a:xfrm>
          <a:prstGeom prst="rect">
            <a:avLst/>
          </a:prstGeom>
        </p:spPr>
      </p:pic>
      <p:sp>
        <p:nvSpPr>
          <p:cNvPr id="6" name="Téglalap 5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Informatikai eszköz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575556" y="4794690"/>
            <a:ext cx="7992888" cy="8754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Szigetek helyett, Zárt rendszer…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 smtClean="0">
                <a:solidFill>
                  <a:srgbClr val="4599CD"/>
                </a:solidFill>
              </a:rPr>
              <a:t>5</a:t>
            </a:r>
            <a:endParaRPr lang="hu-HU" sz="2000" b="1" i="1" dirty="0">
              <a:solidFill>
                <a:srgbClr val="4599CD"/>
              </a:solidFill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179512" y="1943931"/>
            <a:ext cx="1836204" cy="432048"/>
          </a:xfrm>
          <a:prstGeom prst="rect">
            <a:avLst/>
          </a:prstGeom>
          <a:solidFill>
            <a:srgbClr val="B7D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Költségvetés</a:t>
            </a:r>
            <a:endParaRPr lang="hu-HU" b="1" i="1" dirty="0"/>
          </a:p>
        </p:txBody>
      </p:sp>
      <p:sp>
        <p:nvSpPr>
          <p:cNvPr id="10" name="Téglalap 9"/>
          <p:cNvSpPr/>
          <p:nvPr/>
        </p:nvSpPr>
        <p:spPr>
          <a:xfrm>
            <a:off x="179366" y="2564904"/>
            <a:ext cx="1822929" cy="432048"/>
          </a:xfrm>
          <a:prstGeom prst="rect">
            <a:avLst/>
          </a:prstGeom>
          <a:solidFill>
            <a:srgbClr val="B7D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/>
              <a:t>Ütemterv</a:t>
            </a:r>
          </a:p>
        </p:txBody>
      </p:sp>
      <p:sp>
        <p:nvSpPr>
          <p:cNvPr id="11" name="Téglalap 10"/>
          <p:cNvSpPr/>
          <p:nvPr/>
        </p:nvSpPr>
        <p:spPr>
          <a:xfrm>
            <a:off x="192787" y="3246151"/>
            <a:ext cx="1822929" cy="432048"/>
          </a:xfrm>
          <a:prstGeom prst="rect">
            <a:avLst/>
          </a:prstGeom>
          <a:solidFill>
            <a:srgbClr val="B7D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Versenyeztetés</a:t>
            </a:r>
            <a:endParaRPr lang="hu-HU" b="1" i="1" dirty="0"/>
          </a:p>
        </p:txBody>
      </p:sp>
      <p:sp>
        <p:nvSpPr>
          <p:cNvPr id="12" name="Téglalap 11"/>
          <p:cNvSpPr/>
          <p:nvPr/>
        </p:nvSpPr>
        <p:spPr>
          <a:xfrm>
            <a:off x="179367" y="3872994"/>
            <a:ext cx="1822929" cy="432048"/>
          </a:xfrm>
          <a:prstGeom prst="rect">
            <a:avLst/>
          </a:prstGeom>
          <a:solidFill>
            <a:srgbClr val="B7DE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Szerződések</a:t>
            </a:r>
            <a:endParaRPr lang="hu-HU" b="1" i="1" dirty="0"/>
          </a:p>
        </p:txBody>
      </p:sp>
      <p:sp>
        <p:nvSpPr>
          <p:cNvPr id="13" name="Téglalap 12"/>
          <p:cNvSpPr/>
          <p:nvPr/>
        </p:nvSpPr>
        <p:spPr>
          <a:xfrm>
            <a:off x="2578031" y="1943931"/>
            <a:ext cx="1836204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Megrendelő lap</a:t>
            </a:r>
            <a:endParaRPr lang="hu-HU" b="1" i="1" dirty="0"/>
          </a:p>
        </p:txBody>
      </p:sp>
      <p:sp>
        <p:nvSpPr>
          <p:cNvPr id="14" name="Téglalap 13"/>
          <p:cNvSpPr/>
          <p:nvPr/>
        </p:nvSpPr>
        <p:spPr>
          <a:xfrm>
            <a:off x="2578031" y="2561171"/>
            <a:ext cx="1836204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Bizonylatok</a:t>
            </a:r>
            <a:endParaRPr lang="hu-HU" b="1" i="1" dirty="0"/>
          </a:p>
        </p:txBody>
      </p:sp>
      <p:sp>
        <p:nvSpPr>
          <p:cNvPr id="16" name="Téglalap 15"/>
          <p:cNvSpPr/>
          <p:nvPr/>
        </p:nvSpPr>
        <p:spPr>
          <a:xfrm>
            <a:off x="2573778" y="3246151"/>
            <a:ext cx="1836204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Teljesítések</a:t>
            </a:r>
            <a:endParaRPr lang="hu-HU" b="1" i="1" dirty="0"/>
          </a:p>
        </p:txBody>
      </p:sp>
      <p:sp>
        <p:nvSpPr>
          <p:cNvPr id="17" name="Téglalap 16"/>
          <p:cNvSpPr/>
          <p:nvPr/>
        </p:nvSpPr>
        <p:spPr>
          <a:xfrm>
            <a:off x="2573778" y="3894509"/>
            <a:ext cx="1836204" cy="4320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Számlák</a:t>
            </a:r>
            <a:endParaRPr lang="hu-HU" b="1" i="1" dirty="0"/>
          </a:p>
        </p:txBody>
      </p:sp>
      <p:sp>
        <p:nvSpPr>
          <p:cNvPr id="18" name="Téglalap 17"/>
          <p:cNvSpPr/>
          <p:nvPr/>
        </p:nvSpPr>
        <p:spPr>
          <a:xfrm>
            <a:off x="4919923" y="1943931"/>
            <a:ext cx="1836204" cy="1004377"/>
          </a:xfrm>
          <a:prstGeom prst="rect">
            <a:avLst/>
          </a:prstGeom>
          <a:solidFill>
            <a:srgbClr val="FCA9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Riporting</a:t>
            </a:r>
            <a:endParaRPr lang="hu-HU" b="1" i="1" dirty="0"/>
          </a:p>
        </p:txBody>
      </p:sp>
      <p:sp>
        <p:nvSpPr>
          <p:cNvPr id="19" name="Téglalap 18"/>
          <p:cNvSpPr/>
          <p:nvPr/>
        </p:nvSpPr>
        <p:spPr>
          <a:xfrm>
            <a:off x="4919923" y="3246151"/>
            <a:ext cx="1836204" cy="1058891"/>
          </a:xfrm>
          <a:prstGeom prst="rect">
            <a:avLst/>
          </a:prstGeom>
          <a:solidFill>
            <a:srgbClr val="FCA9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Cash Flow</a:t>
            </a:r>
            <a:endParaRPr lang="hu-HU" b="1" i="1" dirty="0"/>
          </a:p>
        </p:txBody>
      </p:sp>
      <p:sp>
        <p:nvSpPr>
          <p:cNvPr id="20" name="Téglalap 19"/>
          <p:cNvSpPr/>
          <p:nvPr/>
        </p:nvSpPr>
        <p:spPr>
          <a:xfrm>
            <a:off x="7200292" y="1943931"/>
            <a:ext cx="1836204" cy="23611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i="1" dirty="0" smtClean="0"/>
              <a:t>Üzleti intelligencia</a:t>
            </a:r>
          </a:p>
          <a:p>
            <a:pPr algn="ctr"/>
            <a:r>
              <a:rPr lang="hu-HU" b="1" i="1" dirty="0" smtClean="0"/>
              <a:t>rendszer </a:t>
            </a:r>
            <a:endParaRPr lang="hu-HU" b="1" i="1" dirty="0"/>
          </a:p>
        </p:txBody>
      </p:sp>
      <p:sp>
        <p:nvSpPr>
          <p:cNvPr id="5" name="Téglalap 4"/>
          <p:cNvSpPr/>
          <p:nvPr/>
        </p:nvSpPr>
        <p:spPr>
          <a:xfrm>
            <a:off x="35496" y="1772816"/>
            <a:ext cx="2160240" cy="2736304"/>
          </a:xfrm>
          <a:prstGeom prst="rect">
            <a:avLst/>
          </a:prstGeom>
          <a:noFill/>
          <a:ln>
            <a:solidFill>
              <a:srgbClr val="B7DE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Háromszög 20"/>
          <p:cNvSpPr/>
          <p:nvPr/>
        </p:nvSpPr>
        <p:spPr>
          <a:xfrm rot="5400000">
            <a:off x="1835696" y="3050958"/>
            <a:ext cx="766717" cy="180020"/>
          </a:xfrm>
          <a:prstGeom prst="triangle">
            <a:avLst/>
          </a:prstGeom>
          <a:noFill/>
          <a:ln>
            <a:solidFill>
              <a:srgbClr val="B7DE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Téglalap 26"/>
          <p:cNvSpPr/>
          <p:nvPr/>
        </p:nvSpPr>
        <p:spPr>
          <a:xfrm>
            <a:off x="2411760" y="1777588"/>
            <a:ext cx="2160240" cy="27363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Háromszög 27"/>
          <p:cNvSpPr/>
          <p:nvPr/>
        </p:nvSpPr>
        <p:spPr>
          <a:xfrm rot="5400000">
            <a:off x="4211960" y="3055730"/>
            <a:ext cx="766717" cy="180020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Téglalap 28"/>
          <p:cNvSpPr/>
          <p:nvPr/>
        </p:nvSpPr>
        <p:spPr>
          <a:xfrm>
            <a:off x="4747718" y="1777588"/>
            <a:ext cx="2160240" cy="2736304"/>
          </a:xfrm>
          <a:prstGeom prst="rect">
            <a:avLst/>
          </a:prstGeom>
          <a:noFill/>
          <a:ln>
            <a:solidFill>
              <a:srgbClr val="FCA9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Háromszög 29"/>
          <p:cNvSpPr/>
          <p:nvPr/>
        </p:nvSpPr>
        <p:spPr>
          <a:xfrm rot="5400000">
            <a:off x="6547918" y="3055730"/>
            <a:ext cx="766717" cy="180020"/>
          </a:xfrm>
          <a:prstGeom prst="triangle">
            <a:avLst/>
          </a:prstGeom>
          <a:noFill/>
          <a:ln>
            <a:solidFill>
              <a:srgbClr val="FCA9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1" name="Téglalap 30"/>
          <p:cNvSpPr/>
          <p:nvPr/>
        </p:nvSpPr>
        <p:spPr>
          <a:xfrm>
            <a:off x="-31196" y="1580156"/>
            <a:ext cx="9139700" cy="307298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06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7</a:t>
            </a:fld>
            <a:endParaRPr lang="hu-HU" dirty="0"/>
          </a:p>
        </p:txBody>
      </p:sp>
      <p:pic>
        <p:nvPicPr>
          <p:cNvPr id="2" name="Picture 1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Megfelelő</a:t>
            </a:r>
          </a:p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kompetenciák</a:t>
            </a:r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solidFill>
                  <a:srgbClr val="4599CD"/>
                </a:solidFill>
              </a:rPr>
              <a:t>6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848" y="1268760"/>
            <a:ext cx="7308304" cy="4872203"/>
          </a:xfrm>
          <a:prstGeom prst="rect">
            <a:avLst/>
          </a:prstGeom>
        </p:spPr>
      </p:pic>
      <p:sp>
        <p:nvSpPr>
          <p:cNvPr id="12" name="Téglalap 11"/>
          <p:cNvSpPr/>
          <p:nvPr/>
        </p:nvSpPr>
        <p:spPr>
          <a:xfrm>
            <a:off x="994914" y="4869160"/>
            <a:ext cx="6964111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Területeket átfogó kompetencia szükséges!</a:t>
            </a:r>
          </a:p>
        </p:txBody>
      </p:sp>
    </p:spTree>
    <p:extLst>
      <p:ext uri="{BB962C8B-B14F-4D97-AF65-F5344CB8AC3E}">
        <p14:creationId xmlns:p14="http://schemas.microsoft.com/office/powerpoint/2010/main" val="14857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075DE-65FE-49D4-82C8-AD73C4EE1895}" type="slidenum">
              <a:rPr lang="hu-HU" smtClean="0"/>
              <a:pPr/>
              <a:t>8</a:t>
            </a:fld>
            <a:endParaRPr lang="hu-HU" dirty="0"/>
          </a:p>
        </p:txBody>
      </p:sp>
      <p:pic>
        <p:nvPicPr>
          <p:cNvPr id="2" name="Picture 1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5940152" y="188640"/>
            <a:ext cx="30963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Folyamatok,</a:t>
            </a:r>
          </a:p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módszertan</a:t>
            </a:r>
          </a:p>
        </p:txBody>
      </p:sp>
      <p:sp>
        <p:nvSpPr>
          <p:cNvPr id="10" name="Téglalap 9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solidFill>
                  <a:srgbClr val="4599CD"/>
                </a:solidFill>
              </a:rPr>
              <a:t>7</a:t>
            </a:r>
          </a:p>
        </p:txBody>
      </p:sp>
      <p:pic>
        <p:nvPicPr>
          <p:cNvPr id="1026" name="Picture 2" descr="C:\Adatok\Oktatás\Tréning képek\folyam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1"/>
            <a:ext cx="6984776" cy="3971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églalap 11"/>
          <p:cNvSpPr/>
          <p:nvPr/>
        </p:nvSpPr>
        <p:spPr>
          <a:xfrm>
            <a:off x="0" y="5013176"/>
            <a:ext cx="9144000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Egyszerű, racionális szabályozás szükséges!</a:t>
            </a:r>
            <a:r>
              <a:rPr lang="hu-HU" sz="2400" b="1" i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826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opresX13_B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Freeform 3"/>
          <p:cNvSpPr>
            <a:spLocks/>
          </p:cNvSpPr>
          <p:nvPr/>
        </p:nvSpPr>
        <p:spPr bwMode="auto">
          <a:xfrm>
            <a:off x="5432181" y="1470025"/>
            <a:ext cx="3509596" cy="2490788"/>
          </a:xfrm>
          <a:custGeom>
            <a:avLst/>
            <a:gdLst>
              <a:gd name="T0" fmla="*/ 0 w 1724"/>
              <a:gd name="T1" fmla="*/ 2147483647 h 908"/>
              <a:gd name="T2" fmla="*/ 2147483647 w 1724"/>
              <a:gd name="T3" fmla="*/ 2147483647 h 908"/>
              <a:gd name="T4" fmla="*/ 2147483647 w 1724"/>
              <a:gd name="T5" fmla="*/ 2147483647 h 908"/>
              <a:gd name="T6" fmla="*/ 2147483647 w 1724"/>
              <a:gd name="T7" fmla="*/ 2147483647 h 908"/>
              <a:gd name="T8" fmla="*/ 2147483647 w 1724"/>
              <a:gd name="T9" fmla="*/ 2147483647 h 908"/>
              <a:gd name="T10" fmla="*/ 2147483647 w 1724"/>
              <a:gd name="T11" fmla="*/ 2147483647 h 908"/>
              <a:gd name="T12" fmla="*/ 2147483647 w 1724"/>
              <a:gd name="T13" fmla="*/ 2147483647 h 908"/>
              <a:gd name="T14" fmla="*/ 2147483647 w 1724"/>
              <a:gd name="T15" fmla="*/ 2147483647 h 908"/>
              <a:gd name="T16" fmla="*/ 2147483647 w 1724"/>
              <a:gd name="T17" fmla="*/ 2147483647 h 908"/>
              <a:gd name="T18" fmla="*/ 2147483647 w 1724"/>
              <a:gd name="T19" fmla="*/ 2147483647 h 908"/>
              <a:gd name="T20" fmla="*/ 2147483647 w 1724"/>
              <a:gd name="T21" fmla="*/ 2147483647 h 908"/>
              <a:gd name="T22" fmla="*/ 2147483647 w 1724"/>
              <a:gd name="T23" fmla="*/ 2147483647 h 908"/>
              <a:gd name="T24" fmla="*/ 2147483647 w 1724"/>
              <a:gd name="T25" fmla="*/ 2147483647 h 908"/>
              <a:gd name="T26" fmla="*/ 2147483647 w 1724"/>
              <a:gd name="T27" fmla="*/ 0 h 90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24"/>
              <a:gd name="T43" fmla="*/ 0 h 908"/>
              <a:gd name="T44" fmla="*/ 1724 w 1724"/>
              <a:gd name="T45" fmla="*/ 908 h 90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24" h="908">
                <a:moveTo>
                  <a:pt x="0" y="908"/>
                </a:moveTo>
                <a:lnTo>
                  <a:pt x="454" y="908"/>
                </a:lnTo>
                <a:lnTo>
                  <a:pt x="454" y="590"/>
                </a:lnTo>
                <a:lnTo>
                  <a:pt x="1089" y="590"/>
                </a:lnTo>
                <a:lnTo>
                  <a:pt x="1089" y="273"/>
                </a:lnTo>
                <a:lnTo>
                  <a:pt x="1089" y="590"/>
                </a:lnTo>
                <a:lnTo>
                  <a:pt x="454" y="590"/>
                </a:lnTo>
                <a:lnTo>
                  <a:pt x="454" y="908"/>
                </a:lnTo>
                <a:lnTo>
                  <a:pt x="772" y="908"/>
                </a:lnTo>
                <a:lnTo>
                  <a:pt x="772" y="499"/>
                </a:lnTo>
                <a:lnTo>
                  <a:pt x="1316" y="499"/>
                </a:lnTo>
                <a:lnTo>
                  <a:pt x="1316" y="227"/>
                </a:lnTo>
                <a:lnTo>
                  <a:pt x="1724" y="227"/>
                </a:lnTo>
                <a:lnTo>
                  <a:pt x="1724" y="0"/>
                </a:lnTo>
              </a:path>
            </a:pathLst>
          </a:custGeom>
          <a:noFill/>
          <a:ln>
            <a:noFill/>
          </a:ln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800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 flipV="1">
            <a:off x="3642946" y="1554164"/>
            <a:ext cx="3357197" cy="2638425"/>
          </a:xfrm>
          <a:prstGeom prst="line">
            <a:avLst/>
          </a:prstGeom>
          <a:noFill/>
          <a:ln>
            <a:noFill/>
          </a:ln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800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5037992" y="1484313"/>
            <a:ext cx="3864220" cy="2779712"/>
          </a:xfrm>
          <a:custGeom>
            <a:avLst/>
            <a:gdLst>
              <a:gd name="T0" fmla="*/ 0 w 1724"/>
              <a:gd name="T1" fmla="*/ 2147483647 h 908"/>
              <a:gd name="T2" fmla="*/ 2147483647 w 1724"/>
              <a:gd name="T3" fmla="*/ 2147483647 h 908"/>
              <a:gd name="T4" fmla="*/ 2147483647 w 1724"/>
              <a:gd name="T5" fmla="*/ 2147483647 h 908"/>
              <a:gd name="T6" fmla="*/ 2147483647 w 1724"/>
              <a:gd name="T7" fmla="*/ 2147483647 h 908"/>
              <a:gd name="T8" fmla="*/ 2147483647 w 1724"/>
              <a:gd name="T9" fmla="*/ 2147483647 h 908"/>
              <a:gd name="T10" fmla="*/ 2147483647 w 1724"/>
              <a:gd name="T11" fmla="*/ 2147483647 h 908"/>
              <a:gd name="T12" fmla="*/ 2147483647 w 1724"/>
              <a:gd name="T13" fmla="*/ 2147483647 h 908"/>
              <a:gd name="T14" fmla="*/ 2147483647 w 1724"/>
              <a:gd name="T15" fmla="*/ 2147483647 h 908"/>
              <a:gd name="T16" fmla="*/ 2147483647 w 1724"/>
              <a:gd name="T17" fmla="*/ 2147483647 h 908"/>
              <a:gd name="T18" fmla="*/ 2147483647 w 1724"/>
              <a:gd name="T19" fmla="*/ 2147483647 h 908"/>
              <a:gd name="T20" fmla="*/ 2147483647 w 1724"/>
              <a:gd name="T21" fmla="*/ 2147483647 h 908"/>
              <a:gd name="T22" fmla="*/ 2147483647 w 1724"/>
              <a:gd name="T23" fmla="*/ 2147483647 h 908"/>
              <a:gd name="T24" fmla="*/ 2147483647 w 1724"/>
              <a:gd name="T25" fmla="*/ 2147483647 h 908"/>
              <a:gd name="T26" fmla="*/ 2147483647 w 1724"/>
              <a:gd name="T27" fmla="*/ 0 h 90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724"/>
              <a:gd name="T43" fmla="*/ 0 h 908"/>
              <a:gd name="T44" fmla="*/ 1724 w 1724"/>
              <a:gd name="T45" fmla="*/ 908 h 90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724" h="908">
                <a:moveTo>
                  <a:pt x="0" y="908"/>
                </a:moveTo>
                <a:lnTo>
                  <a:pt x="454" y="908"/>
                </a:lnTo>
                <a:lnTo>
                  <a:pt x="454" y="590"/>
                </a:lnTo>
                <a:lnTo>
                  <a:pt x="1089" y="590"/>
                </a:lnTo>
                <a:lnTo>
                  <a:pt x="1089" y="273"/>
                </a:lnTo>
                <a:lnTo>
                  <a:pt x="1089" y="590"/>
                </a:lnTo>
                <a:lnTo>
                  <a:pt x="454" y="590"/>
                </a:lnTo>
                <a:lnTo>
                  <a:pt x="454" y="908"/>
                </a:lnTo>
                <a:lnTo>
                  <a:pt x="772" y="908"/>
                </a:lnTo>
                <a:lnTo>
                  <a:pt x="772" y="499"/>
                </a:lnTo>
                <a:lnTo>
                  <a:pt x="1316" y="499"/>
                </a:lnTo>
                <a:lnTo>
                  <a:pt x="1316" y="227"/>
                </a:lnTo>
                <a:lnTo>
                  <a:pt x="1724" y="227"/>
                </a:lnTo>
                <a:lnTo>
                  <a:pt x="1724" y="0"/>
                </a:lnTo>
              </a:path>
            </a:pathLst>
          </a:custGeom>
          <a:noFill/>
          <a:ln>
            <a:noFill/>
          </a:ln>
          <a:ex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1800" kern="0" dirty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13" name="Kép 12" descr="ID-10012766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92" y="1505306"/>
            <a:ext cx="3714776" cy="3714776"/>
          </a:xfrm>
          <a:prstGeom prst="rect">
            <a:avLst/>
          </a:prstGeom>
        </p:spPr>
      </p:pic>
      <p:sp>
        <p:nvSpPr>
          <p:cNvPr id="10" name="Téglalap 9"/>
          <p:cNvSpPr/>
          <p:nvPr/>
        </p:nvSpPr>
        <p:spPr>
          <a:xfrm>
            <a:off x="8388424" y="6093296"/>
            <a:ext cx="755576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8388424" y="6309320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i="1" dirty="0">
                <a:solidFill>
                  <a:srgbClr val="4599CD"/>
                </a:solidFill>
              </a:rPr>
              <a:t>8</a:t>
            </a:r>
          </a:p>
        </p:txBody>
      </p:sp>
      <p:sp>
        <p:nvSpPr>
          <p:cNvPr id="9" name="Téglalap 8"/>
          <p:cNvSpPr/>
          <p:nvPr/>
        </p:nvSpPr>
        <p:spPr>
          <a:xfrm>
            <a:off x="5066880" y="677132"/>
            <a:ext cx="3384377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anose="030F0702030302020204" pitchFamily="66" charset="0"/>
              </a:rPr>
              <a:t>Az eredményesség és a hatékonyság növelése csak a három komponens együttes fejlesztésével valósítható meg.</a:t>
            </a:r>
          </a:p>
        </p:txBody>
      </p:sp>
    </p:spTree>
    <p:extLst>
      <p:ext uri="{BB962C8B-B14F-4D97-AF65-F5344CB8AC3E}">
        <p14:creationId xmlns:p14="http://schemas.microsoft.com/office/powerpoint/2010/main" val="349174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7669</TotalTime>
  <Words>181</Words>
  <Application>Microsoft Office PowerPoint</Application>
  <PresentationFormat>Diavetítés a képernyőre (4:3 oldalarány)</PresentationFormat>
  <Paragraphs>75</Paragraphs>
  <Slides>10</Slides>
  <Notes>9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controlling megoldások az építőipar számára</dc:title>
  <dc:creator>Szkubán Judit</dc:creator>
  <cp:lastModifiedBy>Agi</cp:lastModifiedBy>
  <cp:revision>637</cp:revision>
  <cp:lastPrinted>2013-10-09T13:20:09Z</cp:lastPrinted>
  <dcterms:created xsi:type="dcterms:W3CDTF">2010-10-07T07:08:27Z</dcterms:created>
  <dcterms:modified xsi:type="dcterms:W3CDTF">2013-10-22T09:27:35Z</dcterms:modified>
</cp:coreProperties>
</file>